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ld Standard TT"/>
      <p:regular r:id="rId22"/>
      <p:bold r:id="rId23"/>
      <p:italic r:id="rId24"/>
    </p:embeddedFon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ldStandardTT-regular.fntdata"/><Relationship Id="rId21" Type="http://schemas.openxmlformats.org/officeDocument/2006/relationships/slide" Target="slides/slide16.xml"/><Relationship Id="rId24" Type="http://schemas.openxmlformats.org/officeDocument/2006/relationships/font" Target="fonts/OldStandardTT-italic.fntdata"/><Relationship Id="rId23" Type="http://schemas.openxmlformats.org/officeDocument/2006/relationships/font" Target="fonts/OldStandardT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bold.fntdata"/><Relationship Id="rId25"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c8f49f347_3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c8f49f34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c8f49f347_3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c8f49f34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7873cc0ca42f0b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7873cc0ca42f0b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59792d05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59792d0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d0ec89e8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d0ec89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c8f49f347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c8f49f34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7873cc0ca42f0b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7873cc0ca42f0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7</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88125" y="657800"/>
            <a:ext cx="8118600" cy="22539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ru" sz="2100">
                <a:solidFill>
                  <a:srgbClr val="FFFFFF"/>
                </a:solidFill>
              </a:rPr>
              <a:t>РАЗРАБОТКА ТОРГОВОГО БОТА «IDN CRYPTO PREDICT»</a:t>
            </a:r>
            <a:br>
              <a:rPr lang="ru" sz="2100">
                <a:solidFill>
                  <a:srgbClr val="FFFFFF"/>
                </a:solidFill>
              </a:rPr>
            </a:br>
            <a:r>
              <a:rPr lang="ru" sz="2100">
                <a:solidFill>
                  <a:srgbClr val="FFFFFF"/>
                </a:solidFill>
              </a:rPr>
              <a:t> С ФУНКЦИЕЙ ПРЕДСКАЗАНИЯ ИЗМЕНЕНИЯ</a:t>
            </a:r>
            <a:br>
              <a:rPr lang="ru" sz="2100">
                <a:solidFill>
                  <a:srgbClr val="FFFFFF"/>
                </a:solidFill>
              </a:rPr>
            </a:br>
            <a:r>
              <a:rPr lang="ru" sz="2100">
                <a:solidFill>
                  <a:srgbClr val="FFFFFF"/>
                </a:solidFill>
              </a:rPr>
              <a:t> СТОИМОСТИ БИТКОИНА НА ОСНОВЕ НЕЙРОСЕТИ</a:t>
            </a:r>
            <a:endParaRPr sz="2100">
              <a:solidFill>
                <a:srgbClr val="FFFFFF"/>
              </a:solidFill>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4428425" y="2267200"/>
            <a:ext cx="4203000" cy="22539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b="1" lang="ru" sz="1400">
                <a:solidFill>
                  <a:srgbClr val="A2C4C9"/>
                </a:solidFill>
              </a:rPr>
              <a:t>АВТОР ПРОЕКТА:</a:t>
            </a:r>
            <a:endParaRPr sz="1400">
              <a:solidFill>
                <a:srgbClr val="FFFFFF"/>
              </a:solidFill>
            </a:endParaRPr>
          </a:p>
          <a:p>
            <a:pPr indent="0" lvl="0" marL="0" rtl="0" algn="r">
              <a:lnSpc>
                <a:spcPct val="115000"/>
              </a:lnSpc>
              <a:spcBef>
                <a:spcPts val="0"/>
              </a:spcBef>
              <a:spcAft>
                <a:spcPts val="0"/>
              </a:spcAft>
              <a:buClr>
                <a:schemeClr val="dk1"/>
              </a:buClr>
              <a:buSzPts val="1100"/>
              <a:buFont typeface="Arial"/>
              <a:buNone/>
            </a:pPr>
            <a:r>
              <a:rPr lang="ru" sz="1400">
                <a:solidFill>
                  <a:srgbClr val="FFFFFF"/>
                </a:solidFill>
              </a:rPr>
              <a:t> Шаталов Иван</a:t>
            </a:r>
            <a:r>
              <a:rPr lang="ru" sz="1400">
                <a:solidFill>
                  <a:schemeClr val="lt1"/>
                </a:solidFill>
              </a:rPr>
              <a:t>, 10Д</a:t>
            </a:r>
            <a:r>
              <a:rPr lang="ru" sz="1400">
                <a:solidFill>
                  <a:srgbClr val="FFFFFF"/>
                </a:solidFill>
              </a:rPr>
              <a:t> </a:t>
            </a:r>
            <a:endParaRPr sz="1400">
              <a:solidFill>
                <a:srgbClr val="FFFFFF"/>
              </a:solidFill>
            </a:endParaRPr>
          </a:p>
          <a:p>
            <a:pPr indent="0" lvl="0" marL="0" rtl="0" algn="r">
              <a:lnSpc>
                <a:spcPct val="115000"/>
              </a:lnSpc>
              <a:spcBef>
                <a:spcPts val="0"/>
              </a:spcBef>
              <a:spcAft>
                <a:spcPts val="0"/>
              </a:spcAft>
              <a:buClr>
                <a:schemeClr val="dk1"/>
              </a:buClr>
              <a:buSzPts val="1100"/>
              <a:buFont typeface="Arial"/>
              <a:buNone/>
            </a:pPr>
            <a:r>
              <a:rPr lang="ru" sz="1400">
                <a:solidFill>
                  <a:srgbClr val="FFFFFF"/>
                </a:solidFill>
              </a:rPr>
              <a:t> </a:t>
            </a:r>
            <a:endParaRPr sz="1400">
              <a:solidFill>
                <a:srgbClr val="FFFFFF"/>
              </a:solidFill>
            </a:endParaRPr>
          </a:p>
          <a:p>
            <a:pPr indent="0" lvl="0" marL="0" rtl="0" algn="l">
              <a:spcBef>
                <a:spcPts val="0"/>
              </a:spcBef>
              <a:spcAft>
                <a:spcPts val="0"/>
              </a:spcAft>
              <a:buNone/>
            </a:pPr>
            <a:r>
              <a:t/>
            </a:r>
            <a:endParaRPr/>
          </a:p>
        </p:txBody>
      </p:sp>
      <p:sp>
        <p:nvSpPr>
          <p:cNvPr id="61" name="Google Shape;61;p13"/>
          <p:cNvSpPr txBox="1"/>
          <p:nvPr/>
        </p:nvSpPr>
        <p:spPr>
          <a:xfrm>
            <a:off x="274925" y="263325"/>
            <a:ext cx="8668800" cy="4548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1100"/>
              <a:buFont typeface="Arial"/>
              <a:buNone/>
            </a:pPr>
            <a:r>
              <a:t/>
            </a:r>
            <a:endParaRPr sz="1600">
              <a:solidFill>
                <a:srgbClr val="D9D9D9"/>
              </a:solidFill>
              <a:latin typeface="Old Standard TT"/>
              <a:ea typeface="Old Standard TT"/>
              <a:cs typeface="Old Standard TT"/>
              <a:sym typeface="Old Standard TT"/>
            </a:endParaRPr>
          </a:p>
          <a:p>
            <a:pPr indent="0" lvl="0" marL="0" rtl="0" algn="l">
              <a:spcBef>
                <a:spcPts val="0"/>
              </a:spcBef>
              <a:spcAft>
                <a:spcPts val="0"/>
              </a:spcAft>
              <a:buNone/>
            </a:pPr>
            <a:r>
              <a:t/>
            </a:r>
            <a:endParaRPr sz="2400">
              <a:solidFill>
                <a:schemeClr val="dk1"/>
              </a:solidFill>
              <a:latin typeface="Old Standard TT"/>
              <a:ea typeface="Old Standard TT"/>
              <a:cs typeface="Old Standard TT"/>
              <a:sym typeface="Old Standard TT"/>
            </a:endParaRPr>
          </a:p>
        </p:txBody>
      </p:sp>
      <p:sp>
        <p:nvSpPr>
          <p:cNvPr id="62" name="Google Shape;62;p13"/>
          <p:cNvSpPr txBox="1"/>
          <p:nvPr/>
        </p:nvSpPr>
        <p:spPr>
          <a:xfrm>
            <a:off x="3727500" y="4597300"/>
            <a:ext cx="23181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solidFill>
                  <a:srgbClr val="D9D9D9"/>
                </a:solidFill>
                <a:latin typeface="Old Standard TT"/>
                <a:ea typeface="Old Standard TT"/>
                <a:cs typeface="Old Standard TT"/>
                <a:sym typeface="Old Standard TT"/>
              </a:rPr>
              <a:t>Москва, 2024</a:t>
            </a:r>
            <a:endParaRPr sz="2100">
              <a:solidFill>
                <a:schemeClr val="l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4200"/>
              <a:t>Выводы</a:t>
            </a:r>
            <a:endParaRPr b="1" sz="4200"/>
          </a:p>
        </p:txBody>
      </p:sp>
      <p:sp>
        <p:nvSpPr>
          <p:cNvPr id="118" name="Google Shape;118;p22"/>
          <p:cNvSpPr txBox="1"/>
          <p:nvPr>
            <p:ph idx="1" type="body"/>
          </p:nvPr>
        </p:nvSpPr>
        <p:spPr>
          <a:xfrm>
            <a:off x="171450" y="762950"/>
            <a:ext cx="8810700" cy="4122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ru"/>
              <a:t>Моя</a:t>
            </a:r>
            <a:r>
              <a:rPr lang="ru"/>
              <a:t> ошибка прогнозирования в краткосрочной перспективе составляет менее 1%, в то время как для долгосрочного прогноза ошибка варьируется от 3 до 5%.</a:t>
            </a:r>
            <a:endParaRPr/>
          </a:p>
          <a:p>
            <a:pPr indent="-342900" lvl="0" marL="457200" rtl="0" algn="l">
              <a:lnSpc>
                <a:spcPct val="115000"/>
              </a:lnSpc>
              <a:spcBef>
                <a:spcPts val="1000"/>
              </a:spcBef>
              <a:spcAft>
                <a:spcPts val="0"/>
              </a:spcAft>
              <a:buSzPts val="1800"/>
              <a:buChar char="●"/>
            </a:pPr>
            <a:r>
              <a:rPr lang="ru"/>
              <a:t>Мой</a:t>
            </a:r>
            <a:r>
              <a:rPr lang="ru"/>
              <a:t> метод дообучения искусственной нейронной сети, используя обширную выборку колебаний цен на различных временных интервалах, демонстрирует высокую степень точности в сравнении с актуальными ценами на платформе Binance.</a:t>
            </a:r>
            <a:endParaRPr/>
          </a:p>
          <a:p>
            <a:pPr indent="-342900" lvl="0" marL="457200" rtl="0" algn="l">
              <a:lnSpc>
                <a:spcPct val="115000"/>
              </a:lnSpc>
              <a:spcBef>
                <a:spcPts val="1000"/>
              </a:spcBef>
              <a:spcAft>
                <a:spcPts val="0"/>
              </a:spcAft>
              <a:buSzPts val="1800"/>
              <a:buChar char="●"/>
            </a:pPr>
            <a:r>
              <a:rPr lang="ru"/>
              <a:t>Я сделал эксплуатацию бота удобной для потенциальных пользователей, включая отображение параметров и графиков биткойна, предоставление информации и инструкций по использованию, а также прямые ссылки на биржу и Telegram.</a:t>
            </a:r>
            <a:endParaRPr/>
          </a:p>
          <a:p>
            <a:pPr indent="0" lvl="0" marL="0" rtl="0" algn="just">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311700" y="1352650"/>
            <a:ext cx="8520600" cy="3397200"/>
          </a:xfrm>
          <a:prstGeom prst="rect">
            <a:avLst/>
          </a:prstGeom>
        </p:spPr>
        <p:txBody>
          <a:bodyPr anchorCtr="0" anchor="t" bIns="91425" lIns="91425" spcFirstLastPara="1" rIns="91425" wrap="square" tIns="91425">
            <a:noAutofit/>
          </a:bodyPr>
          <a:lstStyle/>
          <a:p>
            <a:pPr indent="-330200" lvl="0" marL="457200" marR="360000" rtl="0" algn="l">
              <a:lnSpc>
                <a:spcPct val="150000"/>
              </a:lnSpc>
              <a:spcBef>
                <a:spcPts val="1000"/>
              </a:spcBef>
              <a:spcAft>
                <a:spcPts val="0"/>
              </a:spcAft>
              <a:buSzPts val="1600"/>
              <a:buChar char="●"/>
            </a:pPr>
            <a:r>
              <a:rPr lang="ru" sz="1600"/>
              <a:t>Р</a:t>
            </a:r>
            <a:r>
              <a:rPr lang="ru" sz="1600"/>
              <a:t>асширение </a:t>
            </a:r>
            <a:r>
              <a:rPr lang="ru" sz="1600"/>
              <a:t>функционала продукта на другие криптовалюты, доработка системы регистрации.</a:t>
            </a:r>
            <a:endParaRPr sz="1600"/>
          </a:p>
          <a:p>
            <a:pPr indent="-330200" lvl="0" marL="457200" marR="360000" rtl="0" algn="l">
              <a:lnSpc>
                <a:spcPct val="150000"/>
              </a:lnSpc>
              <a:spcBef>
                <a:spcPts val="1200"/>
              </a:spcBef>
              <a:spcAft>
                <a:spcPts val="0"/>
              </a:spcAft>
              <a:buSzPts val="1600"/>
              <a:buChar char="●"/>
            </a:pPr>
            <a:r>
              <a:rPr lang="ru" sz="1600"/>
              <a:t>Улучшение алгоритмов машинного обучения для повышения точности прогнозов. </a:t>
            </a:r>
            <a:endParaRPr sz="1600"/>
          </a:p>
          <a:p>
            <a:pPr indent="-330200" lvl="0" marL="457200" marR="360000" rtl="0" algn="l">
              <a:lnSpc>
                <a:spcPct val="150000"/>
              </a:lnSpc>
              <a:spcBef>
                <a:spcPts val="1200"/>
              </a:spcBef>
              <a:spcAft>
                <a:spcPts val="0"/>
              </a:spcAft>
              <a:buSzPts val="1600"/>
              <a:buChar char="●"/>
            </a:pPr>
            <a:r>
              <a:rPr lang="ru" sz="1600"/>
              <a:t>Планируется активное сотрудничество с сообществом для обмена знаниями и опытом, что способствует улучшению качества и доступности финансовых инструментов на рынке.</a:t>
            </a:r>
            <a:endParaRPr sz="1600"/>
          </a:p>
          <a:p>
            <a:pPr indent="0" lvl="0" marL="457200" marR="360000" rtl="0" algn="l">
              <a:lnSpc>
                <a:spcPct val="150000"/>
              </a:lnSpc>
              <a:spcBef>
                <a:spcPts val="1200"/>
              </a:spcBef>
              <a:spcAft>
                <a:spcPts val="1200"/>
              </a:spcAft>
              <a:buNone/>
            </a:pPr>
            <a:r>
              <a:t/>
            </a:r>
            <a:endParaRPr sz="1600"/>
          </a:p>
        </p:txBody>
      </p:sp>
      <p:sp>
        <p:nvSpPr>
          <p:cNvPr id="124" name="Google Shape;124;p23"/>
          <p:cNvSpPr txBox="1"/>
          <p:nvPr>
            <p:ph type="title"/>
          </p:nvPr>
        </p:nvSpPr>
        <p:spPr>
          <a:xfrm>
            <a:off x="311700" y="2926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ru" sz="4200"/>
              <a:t>Перспективы проекта</a:t>
            </a:r>
            <a:endParaRPr b="1" sz="4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2" type="body"/>
          </p:nvPr>
        </p:nvSpPr>
        <p:spPr>
          <a:xfrm>
            <a:off x="9547275" y="1609050"/>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sp>
        <p:nvSpPr>
          <p:cNvPr id="130" name="Google Shape;130;p24"/>
          <p:cNvSpPr txBox="1"/>
          <p:nvPr>
            <p:ph idx="1" type="body"/>
          </p:nvPr>
        </p:nvSpPr>
        <p:spPr>
          <a:xfrm>
            <a:off x="311700" y="822525"/>
            <a:ext cx="8520600" cy="4229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AutoNum type="arabicPeriod"/>
            </a:pPr>
            <a:r>
              <a:rPr b="1" lang="ru" sz="1600"/>
              <a:t>FineTuning </a:t>
            </a:r>
            <a:r>
              <a:rPr lang="ru" sz="1600"/>
              <a:t> — это процесс дополнительного обучения модели для </a:t>
            </a:r>
            <a:r>
              <a:rPr lang="ru" sz="1600"/>
              <a:t>ее</a:t>
            </a:r>
            <a:r>
              <a:rPr lang="ru" sz="1600"/>
              <a:t> адаптации к специфической задаче.</a:t>
            </a:r>
            <a:endParaRPr sz="1600"/>
          </a:p>
          <a:p>
            <a:pPr indent="-317500" lvl="0" marL="457200" rtl="0" algn="just">
              <a:lnSpc>
                <a:spcPct val="130434"/>
              </a:lnSpc>
              <a:spcBef>
                <a:spcPts val="0"/>
              </a:spcBef>
              <a:spcAft>
                <a:spcPts val="0"/>
              </a:spcAft>
              <a:buSzPts val="1400"/>
              <a:buAutoNum type="arabicPeriod"/>
            </a:pPr>
            <a:r>
              <a:rPr lang="ru" sz="1600">
                <a:highlight>
                  <a:schemeClr val="accent1"/>
                </a:highlight>
              </a:rPr>
              <a:t>Пример строки датасета </a:t>
            </a:r>
            <a:r>
              <a:rPr lang="ru" sz="950">
                <a:solidFill>
                  <a:srgbClr val="BACBE4"/>
                </a:solidFill>
                <a:highlight>
                  <a:srgbClr val="101A29"/>
                </a:highlight>
                <a:latin typeface="Courier New"/>
                <a:ea typeface="Courier New"/>
                <a:cs typeface="Courier New"/>
                <a:sym typeface="Courier New"/>
              </a:rPr>
              <a:t>{</a:t>
            </a:r>
            <a:r>
              <a:rPr lang="ru" sz="950">
                <a:solidFill>
                  <a:srgbClr val="C93E71"/>
                </a:solidFill>
                <a:highlight>
                  <a:srgbClr val="101A29"/>
                </a:highlight>
                <a:latin typeface="Courier New"/>
                <a:ea typeface="Courier New"/>
                <a:cs typeface="Courier New"/>
                <a:sym typeface="Courier New"/>
              </a:rPr>
              <a:t>"messages"</a:t>
            </a:r>
            <a:r>
              <a:rPr lang="ru" sz="950">
                <a:solidFill>
                  <a:srgbClr val="BACBE4"/>
                </a:solidFill>
                <a:highlight>
                  <a:srgbClr val="101A29"/>
                </a:highlight>
                <a:latin typeface="Courier New"/>
                <a:ea typeface="Courier New"/>
                <a:cs typeface="Courier New"/>
                <a:sym typeface="Courier New"/>
              </a:rPr>
              <a:t>:</a:t>
            </a:r>
            <a:r>
              <a:rPr lang="ru" sz="950">
                <a:solidFill>
                  <a:srgbClr val="96AFD5"/>
                </a:solidFill>
                <a:highlight>
                  <a:srgbClr val="101A29"/>
                </a:highlight>
                <a:latin typeface="Courier New"/>
                <a:ea typeface="Courier New"/>
                <a:cs typeface="Courier New"/>
                <a:sym typeface="Courier New"/>
              </a:rPr>
              <a:t> </a:t>
            </a:r>
            <a:r>
              <a:rPr lang="ru" sz="950">
                <a:solidFill>
                  <a:srgbClr val="BACBE4"/>
                </a:solidFill>
                <a:highlight>
                  <a:srgbClr val="101A29"/>
                </a:highlight>
                <a:latin typeface="Courier New"/>
                <a:ea typeface="Courier New"/>
                <a:cs typeface="Courier New"/>
                <a:sym typeface="Courier New"/>
              </a:rPr>
              <a:t>[{</a:t>
            </a:r>
            <a:r>
              <a:rPr lang="ru" sz="950">
                <a:solidFill>
                  <a:srgbClr val="C93E71"/>
                </a:solidFill>
                <a:highlight>
                  <a:srgbClr val="101A29"/>
                </a:highlight>
                <a:latin typeface="Courier New"/>
                <a:ea typeface="Courier New"/>
                <a:cs typeface="Courier New"/>
                <a:sym typeface="Courier New"/>
              </a:rPr>
              <a:t>"role"</a:t>
            </a:r>
            <a:r>
              <a:rPr lang="ru" sz="950">
                <a:solidFill>
                  <a:srgbClr val="BACBE4"/>
                </a:solidFill>
                <a:highlight>
                  <a:srgbClr val="101A29"/>
                </a:highlight>
                <a:latin typeface="Courier New"/>
                <a:ea typeface="Courier New"/>
                <a:cs typeface="Courier New"/>
                <a:sym typeface="Courier New"/>
              </a:rPr>
              <a:t>:</a:t>
            </a:r>
            <a:r>
              <a:rPr lang="ru" sz="950">
                <a:solidFill>
                  <a:srgbClr val="96AFD5"/>
                </a:solidFill>
                <a:highlight>
                  <a:srgbClr val="101A29"/>
                </a:highlight>
                <a:latin typeface="Courier New"/>
                <a:ea typeface="Courier New"/>
                <a:cs typeface="Courier New"/>
                <a:sym typeface="Courier New"/>
              </a:rPr>
              <a:t> </a:t>
            </a:r>
            <a:r>
              <a:rPr lang="ru" sz="950">
                <a:solidFill>
                  <a:srgbClr val="A9DC76"/>
                </a:solidFill>
                <a:highlight>
                  <a:srgbClr val="101A29"/>
                </a:highlight>
                <a:latin typeface="Courier New"/>
                <a:ea typeface="Courier New"/>
                <a:cs typeface="Courier New"/>
                <a:sym typeface="Courier New"/>
              </a:rPr>
              <a:t>"system"</a:t>
            </a:r>
            <a:r>
              <a:rPr lang="ru" sz="950">
                <a:solidFill>
                  <a:srgbClr val="BACBE4"/>
                </a:solidFill>
                <a:highlight>
                  <a:srgbClr val="101A29"/>
                </a:highlight>
                <a:latin typeface="Courier New"/>
                <a:ea typeface="Courier New"/>
                <a:cs typeface="Courier New"/>
                <a:sym typeface="Courier New"/>
              </a:rPr>
              <a:t>,</a:t>
            </a:r>
            <a:r>
              <a:rPr lang="ru" sz="950">
                <a:solidFill>
                  <a:srgbClr val="96AFD5"/>
                </a:solidFill>
                <a:highlight>
                  <a:srgbClr val="101A29"/>
                </a:highlight>
                <a:latin typeface="Courier New"/>
                <a:ea typeface="Courier New"/>
                <a:cs typeface="Courier New"/>
                <a:sym typeface="Courier New"/>
              </a:rPr>
              <a:t> </a:t>
            </a:r>
            <a:r>
              <a:rPr lang="ru" sz="950">
                <a:solidFill>
                  <a:srgbClr val="C93E71"/>
                </a:solidFill>
                <a:highlight>
                  <a:srgbClr val="101A29"/>
                </a:highlight>
                <a:latin typeface="Courier New"/>
                <a:ea typeface="Courier New"/>
                <a:cs typeface="Courier New"/>
                <a:sym typeface="Courier New"/>
              </a:rPr>
              <a:t>"content"</a:t>
            </a:r>
            <a:r>
              <a:rPr lang="ru" sz="950">
                <a:solidFill>
                  <a:srgbClr val="BACBE4"/>
                </a:solidFill>
                <a:highlight>
                  <a:srgbClr val="101A29"/>
                </a:highlight>
                <a:latin typeface="Courier New"/>
                <a:ea typeface="Courier New"/>
                <a:cs typeface="Courier New"/>
                <a:sym typeface="Courier New"/>
              </a:rPr>
              <a:t>:</a:t>
            </a:r>
            <a:r>
              <a:rPr lang="ru" sz="950">
                <a:solidFill>
                  <a:srgbClr val="96AFD5"/>
                </a:solidFill>
                <a:highlight>
                  <a:srgbClr val="101A29"/>
                </a:highlight>
                <a:latin typeface="Courier New"/>
                <a:ea typeface="Courier New"/>
                <a:cs typeface="Courier New"/>
                <a:sym typeface="Courier New"/>
              </a:rPr>
              <a:t> </a:t>
            </a:r>
            <a:r>
              <a:rPr lang="ru" sz="950">
                <a:solidFill>
                  <a:srgbClr val="A9DC76"/>
                </a:solidFill>
                <a:highlight>
                  <a:srgbClr val="101A29"/>
                </a:highlight>
                <a:latin typeface="Courier New"/>
                <a:ea typeface="Courier New"/>
                <a:cs typeface="Courier New"/>
                <a:sym typeface="Courier New"/>
              </a:rPr>
              <a:t>"Your task, as an AI, involves predicting Bitcoin's price for a specified future date, taking into account the current price, date, and the high, open, close values of the current Japanese candlesticks, analyzing these data points to identify trends and the impact of current economic, political events, and global market shifts.."</a:t>
            </a:r>
            <a:r>
              <a:rPr lang="ru" sz="950">
                <a:solidFill>
                  <a:srgbClr val="BACBE4"/>
                </a:solidFill>
                <a:highlight>
                  <a:srgbClr val="101A29"/>
                </a:highlight>
                <a:latin typeface="Courier New"/>
                <a:ea typeface="Courier New"/>
                <a:cs typeface="Courier New"/>
                <a:sym typeface="Courier New"/>
              </a:rPr>
              <a:t>},</a:t>
            </a:r>
            <a:r>
              <a:rPr lang="ru" sz="950">
                <a:solidFill>
                  <a:srgbClr val="96AFD5"/>
                </a:solidFill>
                <a:highlight>
                  <a:srgbClr val="101A29"/>
                </a:highlight>
                <a:latin typeface="Courier New"/>
                <a:ea typeface="Courier New"/>
                <a:cs typeface="Courier New"/>
                <a:sym typeface="Courier New"/>
              </a:rPr>
              <a:t> </a:t>
            </a:r>
            <a:r>
              <a:rPr lang="ru" sz="950">
                <a:solidFill>
                  <a:srgbClr val="BACBE4"/>
                </a:solidFill>
                <a:highlight>
                  <a:srgbClr val="101A29"/>
                </a:highlight>
                <a:latin typeface="Courier New"/>
                <a:ea typeface="Courier New"/>
                <a:cs typeface="Courier New"/>
                <a:sym typeface="Courier New"/>
              </a:rPr>
              <a:t>{</a:t>
            </a:r>
            <a:r>
              <a:rPr lang="ru" sz="950">
                <a:solidFill>
                  <a:srgbClr val="C93E71"/>
                </a:solidFill>
                <a:highlight>
                  <a:srgbClr val="101A29"/>
                </a:highlight>
                <a:latin typeface="Courier New"/>
                <a:ea typeface="Courier New"/>
                <a:cs typeface="Courier New"/>
                <a:sym typeface="Courier New"/>
              </a:rPr>
              <a:t>"role"</a:t>
            </a:r>
            <a:r>
              <a:rPr lang="ru" sz="950">
                <a:solidFill>
                  <a:srgbClr val="BACBE4"/>
                </a:solidFill>
                <a:highlight>
                  <a:srgbClr val="101A29"/>
                </a:highlight>
                <a:latin typeface="Courier New"/>
                <a:ea typeface="Courier New"/>
                <a:cs typeface="Courier New"/>
                <a:sym typeface="Courier New"/>
              </a:rPr>
              <a:t>:</a:t>
            </a:r>
            <a:r>
              <a:rPr lang="ru" sz="950">
                <a:solidFill>
                  <a:srgbClr val="96AFD5"/>
                </a:solidFill>
                <a:highlight>
                  <a:srgbClr val="101A29"/>
                </a:highlight>
                <a:latin typeface="Courier New"/>
                <a:ea typeface="Courier New"/>
                <a:cs typeface="Courier New"/>
                <a:sym typeface="Courier New"/>
              </a:rPr>
              <a:t> </a:t>
            </a:r>
            <a:r>
              <a:rPr lang="ru" sz="950">
                <a:solidFill>
                  <a:srgbClr val="A9DC76"/>
                </a:solidFill>
                <a:highlight>
                  <a:srgbClr val="101A29"/>
                </a:highlight>
                <a:latin typeface="Courier New"/>
                <a:ea typeface="Courier New"/>
                <a:cs typeface="Courier New"/>
                <a:sym typeface="Courier New"/>
              </a:rPr>
              <a:t>"user"</a:t>
            </a:r>
            <a:r>
              <a:rPr lang="ru" sz="950">
                <a:solidFill>
                  <a:srgbClr val="BACBE4"/>
                </a:solidFill>
                <a:highlight>
                  <a:srgbClr val="101A29"/>
                </a:highlight>
                <a:latin typeface="Courier New"/>
                <a:ea typeface="Courier New"/>
                <a:cs typeface="Courier New"/>
                <a:sym typeface="Courier New"/>
              </a:rPr>
              <a:t>,</a:t>
            </a:r>
            <a:r>
              <a:rPr lang="ru" sz="950">
                <a:solidFill>
                  <a:srgbClr val="96AFD5"/>
                </a:solidFill>
                <a:highlight>
                  <a:srgbClr val="101A29"/>
                </a:highlight>
                <a:latin typeface="Courier New"/>
                <a:ea typeface="Courier New"/>
                <a:cs typeface="Courier New"/>
                <a:sym typeface="Courier New"/>
              </a:rPr>
              <a:t> </a:t>
            </a:r>
            <a:r>
              <a:rPr lang="ru" sz="950">
                <a:solidFill>
                  <a:srgbClr val="C93E71"/>
                </a:solidFill>
                <a:highlight>
                  <a:srgbClr val="101A29"/>
                </a:highlight>
                <a:latin typeface="Courier New"/>
                <a:ea typeface="Courier New"/>
                <a:cs typeface="Courier New"/>
                <a:sym typeface="Courier New"/>
              </a:rPr>
              <a:t>"content"</a:t>
            </a:r>
            <a:r>
              <a:rPr lang="ru" sz="950">
                <a:solidFill>
                  <a:srgbClr val="BACBE4"/>
                </a:solidFill>
                <a:highlight>
                  <a:srgbClr val="101A29"/>
                </a:highlight>
                <a:latin typeface="Courier New"/>
                <a:ea typeface="Courier New"/>
                <a:cs typeface="Courier New"/>
                <a:sym typeface="Courier New"/>
              </a:rPr>
              <a:t>:</a:t>
            </a:r>
            <a:r>
              <a:rPr lang="ru" sz="950">
                <a:solidFill>
                  <a:srgbClr val="96AFD5"/>
                </a:solidFill>
                <a:highlight>
                  <a:srgbClr val="101A29"/>
                </a:highlight>
                <a:latin typeface="Courier New"/>
                <a:ea typeface="Courier New"/>
                <a:cs typeface="Courier New"/>
                <a:sym typeface="Courier New"/>
              </a:rPr>
              <a:t> </a:t>
            </a:r>
            <a:r>
              <a:rPr lang="ru" sz="950">
                <a:solidFill>
                  <a:srgbClr val="A9DC76"/>
                </a:solidFill>
                <a:highlight>
                  <a:srgbClr val="101A29"/>
                </a:highlight>
                <a:latin typeface="Courier New"/>
                <a:ea typeface="Courier New"/>
                <a:cs typeface="Courier New"/>
                <a:sym typeface="Courier New"/>
              </a:rPr>
              <a:t>"Today is 2020-12-08 01:01:00. What will be open, high, low, close, volume, tradecount, percentage of price change on 2020-12-08 01:02:00, according to the open, high, low and close of bitcoin, price change percentage, volume and tradecount which are 2020-12-08 01:01:00: 19235.6, 19235.6, 19217.0, 19219.96, 683811, 658, -0.01%?"</a:t>
            </a:r>
            <a:r>
              <a:rPr lang="ru" sz="950">
                <a:solidFill>
                  <a:srgbClr val="BACBE4"/>
                </a:solidFill>
                <a:highlight>
                  <a:srgbClr val="101A29"/>
                </a:highlight>
                <a:latin typeface="Courier New"/>
                <a:ea typeface="Courier New"/>
                <a:cs typeface="Courier New"/>
                <a:sym typeface="Courier New"/>
              </a:rPr>
              <a:t>},</a:t>
            </a:r>
            <a:r>
              <a:rPr lang="ru" sz="950">
                <a:solidFill>
                  <a:srgbClr val="96AFD5"/>
                </a:solidFill>
                <a:highlight>
                  <a:srgbClr val="101A29"/>
                </a:highlight>
                <a:latin typeface="Courier New"/>
                <a:ea typeface="Courier New"/>
                <a:cs typeface="Courier New"/>
                <a:sym typeface="Courier New"/>
              </a:rPr>
              <a:t> </a:t>
            </a:r>
            <a:r>
              <a:rPr lang="ru" sz="950">
                <a:solidFill>
                  <a:srgbClr val="BACBE4"/>
                </a:solidFill>
                <a:highlight>
                  <a:srgbClr val="101A29"/>
                </a:highlight>
                <a:latin typeface="Courier New"/>
                <a:ea typeface="Courier New"/>
                <a:cs typeface="Courier New"/>
                <a:sym typeface="Courier New"/>
              </a:rPr>
              <a:t>{</a:t>
            </a:r>
            <a:r>
              <a:rPr lang="ru" sz="950">
                <a:solidFill>
                  <a:srgbClr val="C93E71"/>
                </a:solidFill>
                <a:highlight>
                  <a:srgbClr val="101A29"/>
                </a:highlight>
                <a:latin typeface="Courier New"/>
                <a:ea typeface="Courier New"/>
                <a:cs typeface="Courier New"/>
                <a:sym typeface="Courier New"/>
              </a:rPr>
              <a:t>"role"</a:t>
            </a:r>
            <a:r>
              <a:rPr lang="ru" sz="950">
                <a:solidFill>
                  <a:srgbClr val="BACBE4"/>
                </a:solidFill>
                <a:highlight>
                  <a:srgbClr val="101A29"/>
                </a:highlight>
                <a:latin typeface="Courier New"/>
                <a:ea typeface="Courier New"/>
                <a:cs typeface="Courier New"/>
                <a:sym typeface="Courier New"/>
              </a:rPr>
              <a:t>:</a:t>
            </a:r>
            <a:r>
              <a:rPr lang="ru" sz="950">
                <a:solidFill>
                  <a:srgbClr val="96AFD5"/>
                </a:solidFill>
                <a:highlight>
                  <a:srgbClr val="101A29"/>
                </a:highlight>
                <a:latin typeface="Courier New"/>
                <a:ea typeface="Courier New"/>
                <a:cs typeface="Courier New"/>
                <a:sym typeface="Courier New"/>
              </a:rPr>
              <a:t> </a:t>
            </a:r>
            <a:r>
              <a:rPr lang="ru" sz="950">
                <a:solidFill>
                  <a:srgbClr val="A9DC76"/>
                </a:solidFill>
                <a:highlight>
                  <a:srgbClr val="101A29"/>
                </a:highlight>
                <a:latin typeface="Courier New"/>
                <a:ea typeface="Courier New"/>
                <a:cs typeface="Courier New"/>
                <a:sym typeface="Courier New"/>
              </a:rPr>
              <a:t>"assistant"</a:t>
            </a:r>
            <a:r>
              <a:rPr lang="ru" sz="950">
                <a:solidFill>
                  <a:srgbClr val="BACBE4"/>
                </a:solidFill>
                <a:highlight>
                  <a:srgbClr val="101A29"/>
                </a:highlight>
                <a:latin typeface="Courier New"/>
                <a:ea typeface="Courier New"/>
                <a:cs typeface="Courier New"/>
                <a:sym typeface="Courier New"/>
              </a:rPr>
              <a:t>,</a:t>
            </a:r>
            <a:r>
              <a:rPr lang="ru" sz="950">
                <a:solidFill>
                  <a:srgbClr val="96AFD5"/>
                </a:solidFill>
                <a:highlight>
                  <a:srgbClr val="101A29"/>
                </a:highlight>
                <a:latin typeface="Courier New"/>
                <a:ea typeface="Courier New"/>
                <a:cs typeface="Courier New"/>
                <a:sym typeface="Courier New"/>
              </a:rPr>
              <a:t> </a:t>
            </a:r>
            <a:r>
              <a:rPr lang="ru" sz="950">
                <a:solidFill>
                  <a:srgbClr val="C93E71"/>
                </a:solidFill>
                <a:highlight>
                  <a:srgbClr val="101A29"/>
                </a:highlight>
                <a:latin typeface="Courier New"/>
                <a:ea typeface="Courier New"/>
                <a:cs typeface="Courier New"/>
                <a:sym typeface="Courier New"/>
              </a:rPr>
              <a:t>"content"</a:t>
            </a:r>
            <a:r>
              <a:rPr lang="ru" sz="950">
                <a:solidFill>
                  <a:srgbClr val="BACBE4"/>
                </a:solidFill>
                <a:highlight>
                  <a:srgbClr val="101A29"/>
                </a:highlight>
                <a:latin typeface="Courier New"/>
                <a:ea typeface="Courier New"/>
                <a:cs typeface="Courier New"/>
                <a:sym typeface="Courier New"/>
              </a:rPr>
              <a:t>:</a:t>
            </a:r>
            <a:r>
              <a:rPr lang="ru" sz="950">
                <a:solidFill>
                  <a:srgbClr val="96AFD5"/>
                </a:solidFill>
                <a:highlight>
                  <a:srgbClr val="101A29"/>
                </a:highlight>
                <a:latin typeface="Courier New"/>
                <a:ea typeface="Courier New"/>
                <a:cs typeface="Courier New"/>
                <a:sym typeface="Courier New"/>
              </a:rPr>
              <a:t> </a:t>
            </a:r>
            <a:r>
              <a:rPr lang="ru" sz="950">
                <a:solidFill>
                  <a:srgbClr val="A9DC76"/>
                </a:solidFill>
                <a:highlight>
                  <a:srgbClr val="101A29"/>
                </a:highlight>
                <a:latin typeface="Courier New"/>
                <a:ea typeface="Courier New"/>
                <a:cs typeface="Courier New"/>
                <a:sym typeface="Courier New"/>
              </a:rPr>
              <a:t>"Predicted open, high, low, close, volume, tradecount, percentage of price change on 2020-12-08 01:02:00: 19219.45, 19224.11, 19216.06, 19217.93, 605578, 737"</a:t>
            </a:r>
            <a:r>
              <a:rPr lang="ru" sz="950">
                <a:solidFill>
                  <a:srgbClr val="BACBE4"/>
                </a:solidFill>
                <a:highlight>
                  <a:srgbClr val="101A29"/>
                </a:highlight>
                <a:latin typeface="Courier New"/>
                <a:ea typeface="Courier New"/>
                <a:cs typeface="Courier New"/>
                <a:sym typeface="Courier New"/>
              </a:rPr>
              <a:t>}]}</a:t>
            </a:r>
            <a:endParaRPr sz="950">
              <a:solidFill>
                <a:srgbClr val="BACBE4"/>
              </a:solidFill>
              <a:highlight>
                <a:srgbClr val="101A29"/>
              </a:highlight>
              <a:latin typeface="Courier New"/>
              <a:ea typeface="Courier New"/>
              <a:cs typeface="Courier New"/>
              <a:sym typeface="Courier New"/>
            </a:endParaRPr>
          </a:p>
          <a:p>
            <a:pPr indent="-330200" lvl="0" marL="457200" rtl="0" algn="just">
              <a:spcBef>
                <a:spcPts val="0"/>
              </a:spcBef>
              <a:spcAft>
                <a:spcPts val="0"/>
              </a:spcAft>
              <a:buSzPts val="1600"/>
              <a:buAutoNum type="arabicPeriod"/>
            </a:pPr>
            <a:r>
              <a:rPr lang="ru" sz="1600"/>
              <a:t>Скрипт для преобразования исходного csv-file:</a:t>
            </a:r>
            <a:endParaRPr sz="1600"/>
          </a:p>
        </p:txBody>
      </p:sp>
      <p:sp>
        <p:nvSpPr>
          <p:cNvPr id="131" name="Google Shape;131;p24"/>
          <p:cNvSpPr txBox="1"/>
          <p:nvPr>
            <p:ph type="title"/>
          </p:nvPr>
        </p:nvSpPr>
        <p:spPr>
          <a:xfrm>
            <a:off x="93000" y="951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t>Приложения</a:t>
            </a:r>
            <a:endParaRPr b="1"/>
          </a:p>
        </p:txBody>
      </p:sp>
      <p:pic>
        <p:nvPicPr>
          <p:cNvPr id="132" name="Google Shape;132;p24"/>
          <p:cNvPicPr preferRelativeResize="0"/>
          <p:nvPr/>
        </p:nvPicPr>
        <p:blipFill>
          <a:blip r:embed="rId3">
            <a:alphaModFix/>
          </a:blip>
          <a:stretch>
            <a:fillRect/>
          </a:stretch>
        </p:blipFill>
        <p:spPr>
          <a:xfrm>
            <a:off x="5422250" y="3350675"/>
            <a:ext cx="3191351" cy="1700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311700" y="812275"/>
            <a:ext cx="8360700" cy="4295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AutoNum type="arabicPeriod" startAt="4"/>
            </a:pPr>
            <a:r>
              <a:rPr b="1" lang="ru" sz="1600"/>
              <a:t>Эпохи</a:t>
            </a:r>
            <a:r>
              <a:rPr lang="ru" sz="1600"/>
              <a:t> - количество полных проходов по обучающему набору данных. </a:t>
            </a:r>
            <a:r>
              <a:rPr b="1" lang="ru" sz="1600"/>
              <a:t>Размер батча</a:t>
            </a:r>
            <a:r>
              <a:rPr lang="ru" sz="1600"/>
              <a:t> - количество образцов данных, обрабатываемых за один раз. </a:t>
            </a:r>
            <a:r>
              <a:rPr b="1" lang="ru" sz="1600"/>
              <a:t>Скорость обучения</a:t>
            </a:r>
            <a:r>
              <a:rPr lang="ru" sz="1600"/>
              <a:t> - скорость, с которой модель обновляет свои веса.</a:t>
            </a:r>
            <a:endParaRPr sz="1600"/>
          </a:p>
          <a:p>
            <a:pPr indent="-330200" lvl="0" marL="457200" rtl="0" algn="just">
              <a:spcBef>
                <a:spcPts val="0"/>
              </a:spcBef>
              <a:spcAft>
                <a:spcPts val="0"/>
              </a:spcAft>
              <a:buSzPts val="1600"/>
              <a:buAutoNum type="arabicPeriod" startAt="4"/>
            </a:pPr>
            <a:r>
              <a:rPr b="1" lang="ru" sz="1600"/>
              <a:t>Японские свечи</a:t>
            </a:r>
            <a:r>
              <a:rPr lang="ru" sz="1600"/>
              <a:t> - это графики для анализа цен на криптовалюты, показывающие цены открытия, закрытия, максимум и минимум за </a:t>
            </a:r>
            <a:r>
              <a:rPr lang="ru" sz="1600"/>
              <a:t>определенный</a:t>
            </a:r>
            <a:r>
              <a:rPr lang="ru" sz="1600"/>
              <a:t> период. Свеча </a:t>
            </a:r>
            <a:r>
              <a:rPr lang="ru" sz="1600"/>
              <a:t>зеленого</a:t>
            </a:r>
            <a:r>
              <a:rPr lang="ru" sz="1600"/>
              <a:t> цвета означает рост цены, красного — падение.</a:t>
            </a:r>
            <a:endParaRPr sz="1600"/>
          </a:p>
          <a:p>
            <a:pPr indent="-330200" lvl="0" marL="457200" rtl="0" algn="just">
              <a:spcBef>
                <a:spcPts val="0"/>
              </a:spcBef>
              <a:spcAft>
                <a:spcPts val="0"/>
              </a:spcAft>
              <a:buSzPts val="1600"/>
              <a:buAutoNum type="arabicPeriod" startAt="4"/>
            </a:pPr>
            <a:r>
              <a:rPr b="1" lang="ru" sz="1600"/>
              <a:t>Список использованных методов и технологий:</a:t>
            </a:r>
            <a:endParaRPr b="1" sz="1600"/>
          </a:p>
          <a:p>
            <a:pPr indent="-285750" lvl="1" marL="914400" rtl="0" algn="just">
              <a:spcBef>
                <a:spcPts val="0"/>
              </a:spcBef>
              <a:spcAft>
                <a:spcPts val="0"/>
              </a:spcAft>
              <a:buSzPts val="900"/>
              <a:buAutoNum type="arabicPeriod"/>
            </a:pPr>
            <a:r>
              <a:rPr lang="ru" sz="900"/>
              <a:t>Python - интерпретируемый, универсальный язык.</a:t>
            </a:r>
            <a:endParaRPr sz="900"/>
          </a:p>
          <a:p>
            <a:pPr indent="-285750" lvl="1" marL="914400" rtl="0" algn="just">
              <a:spcBef>
                <a:spcPts val="0"/>
              </a:spcBef>
              <a:spcAft>
                <a:spcPts val="0"/>
              </a:spcAft>
              <a:buSzPts val="900"/>
              <a:buAutoNum type="arabicPeriod"/>
            </a:pPr>
            <a:r>
              <a:rPr lang="ru" sz="900"/>
              <a:t>PyCharm - IDE для Python.</a:t>
            </a:r>
            <a:endParaRPr sz="900"/>
          </a:p>
          <a:p>
            <a:pPr indent="-285750" lvl="1" marL="914400" rtl="0" algn="just">
              <a:spcBef>
                <a:spcPts val="0"/>
              </a:spcBef>
              <a:spcAft>
                <a:spcPts val="0"/>
              </a:spcAft>
              <a:buSzPts val="900"/>
              <a:buAutoNum type="arabicPeriod"/>
            </a:pPr>
            <a:r>
              <a:rPr lang="ru" sz="900"/>
              <a:t>Библиотека OpenAI - инструменты для AI, NLP.</a:t>
            </a:r>
            <a:endParaRPr sz="900"/>
          </a:p>
          <a:p>
            <a:pPr indent="-285750" lvl="1" marL="914400" rtl="0" algn="just">
              <a:spcBef>
                <a:spcPts val="0"/>
              </a:spcBef>
              <a:spcAft>
                <a:spcPts val="0"/>
              </a:spcAft>
              <a:buSzPts val="900"/>
              <a:buAutoNum type="arabicPeriod"/>
            </a:pPr>
            <a:r>
              <a:rPr lang="ru" sz="900"/>
              <a:t>Flask - микрофреймворк для веб-приложений.</a:t>
            </a:r>
            <a:endParaRPr sz="900"/>
          </a:p>
          <a:p>
            <a:pPr indent="-285750" lvl="1" marL="914400" rtl="0" algn="just">
              <a:spcBef>
                <a:spcPts val="0"/>
              </a:spcBef>
              <a:spcAft>
                <a:spcPts val="0"/>
              </a:spcAft>
              <a:buSzPts val="900"/>
              <a:buAutoNum type="arabicPeriod"/>
            </a:pPr>
            <a:r>
              <a:rPr lang="ru" sz="900"/>
              <a:t>JavaScript - язык для интерактивных веб-сайтов.</a:t>
            </a:r>
            <a:endParaRPr sz="900"/>
          </a:p>
          <a:p>
            <a:pPr indent="-285750" lvl="1" marL="914400" rtl="0" algn="just">
              <a:spcBef>
                <a:spcPts val="0"/>
              </a:spcBef>
              <a:spcAft>
                <a:spcPts val="0"/>
              </a:spcAft>
              <a:buSzPts val="900"/>
              <a:buAutoNum type="arabicPeriod"/>
            </a:pPr>
            <a:r>
              <a:rPr lang="ru" sz="900"/>
              <a:t>HTML - язык разметки веб-страниц.</a:t>
            </a:r>
            <a:endParaRPr sz="900"/>
          </a:p>
          <a:p>
            <a:pPr indent="-285750" lvl="1" marL="914400" rtl="0" algn="just">
              <a:spcBef>
                <a:spcPts val="0"/>
              </a:spcBef>
              <a:spcAft>
                <a:spcPts val="0"/>
              </a:spcAft>
              <a:buSzPts val="900"/>
              <a:buAutoNum type="arabicPeriod"/>
            </a:pPr>
            <a:r>
              <a:rPr lang="ru" sz="900"/>
              <a:t>CSS - язык стилей.</a:t>
            </a:r>
            <a:endParaRPr sz="900"/>
          </a:p>
          <a:p>
            <a:pPr indent="-285750" lvl="1" marL="914400" rtl="0" algn="just">
              <a:spcBef>
                <a:spcPts val="0"/>
              </a:spcBef>
              <a:spcAft>
                <a:spcPts val="0"/>
              </a:spcAft>
              <a:buSzPts val="900"/>
              <a:buAutoNum type="arabicPeriod"/>
            </a:pPr>
            <a:r>
              <a:rPr lang="ru" sz="900"/>
              <a:t>Ubuntu 22.04.3 - стабильный Linux дистрибутив.</a:t>
            </a:r>
            <a:endParaRPr sz="900"/>
          </a:p>
          <a:p>
            <a:pPr indent="-285750" lvl="1" marL="914400" rtl="0" algn="just">
              <a:spcBef>
                <a:spcPts val="0"/>
              </a:spcBef>
              <a:spcAft>
                <a:spcPts val="0"/>
              </a:spcAft>
              <a:buSzPts val="900"/>
              <a:buAutoNum type="arabicPeriod"/>
            </a:pPr>
            <a:r>
              <a:rPr lang="ru" sz="900"/>
              <a:t>Flask-Mail - расширение для отправки почты.</a:t>
            </a:r>
            <a:endParaRPr sz="900"/>
          </a:p>
          <a:p>
            <a:pPr indent="-285750" lvl="1" marL="914400" rtl="0" algn="just">
              <a:spcBef>
                <a:spcPts val="0"/>
              </a:spcBef>
              <a:spcAft>
                <a:spcPts val="0"/>
              </a:spcAft>
              <a:buSzPts val="900"/>
              <a:buAutoNum type="arabicPeriod"/>
            </a:pPr>
            <a:r>
              <a:rPr lang="ru" sz="900"/>
              <a:t>Werkzeug - WSGI утилиты для веба.</a:t>
            </a:r>
            <a:endParaRPr sz="900"/>
          </a:p>
          <a:p>
            <a:pPr indent="-285750" lvl="1" marL="914400" rtl="0" algn="just">
              <a:spcBef>
                <a:spcPts val="0"/>
              </a:spcBef>
              <a:spcAft>
                <a:spcPts val="0"/>
              </a:spcAft>
              <a:buSzPts val="900"/>
              <a:buAutoNum type="arabicPeriod"/>
            </a:pPr>
            <a:r>
              <a:rPr lang="ru" sz="900"/>
              <a:t>itsdangerous - безопасная сериализация данных.</a:t>
            </a:r>
            <a:endParaRPr sz="900"/>
          </a:p>
          <a:p>
            <a:pPr indent="-285750" lvl="1" marL="914400" rtl="0" algn="just">
              <a:spcBef>
                <a:spcPts val="0"/>
              </a:spcBef>
              <a:spcAft>
                <a:spcPts val="0"/>
              </a:spcAft>
              <a:buSzPts val="900"/>
              <a:buAutoNum type="arabicPeriod"/>
            </a:pPr>
            <a:r>
              <a:rPr lang="ru" sz="900"/>
              <a:t>sqlite3 - интеграция с базой данных SQLite.</a:t>
            </a:r>
            <a:endParaRPr sz="900"/>
          </a:p>
          <a:p>
            <a:pPr indent="-285750" lvl="1" marL="914400" rtl="0" algn="just">
              <a:spcBef>
                <a:spcPts val="0"/>
              </a:spcBef>
              <a:spcAft>
                <a:spcPts val="0"/>
              </a:spcAft>
              <a:buSzPts val="900"/>
              <a:buAutoNum type="arabicPeriod"/>
            </a:pPr>
            <a:r>
              <a:rPr lang="ru" sz="900"/>
              <a:t>Requests - библиотека для обработки HTTP-запросов.</a:t>
            </a:r>
            <a:endParaRPr sz="900"/>
          </a:p>
          <a:p>
            <a:pPr indent="-285750" lvl="1" marL="914400" rtl="0" algn="just">
              <a:spcBef>
                <a:spcPts val="0"/>
              </a:spcBef>
              <a:spcAft>
                <a:spcPts val="0"/>
              </a:spcAft>
              <a:buSzPts val="900"/>
              <a:buAutoNum type="arabicPeriod"/>
            </a:pPr>
            <a:r>
              <a:rPr lang="ru" sz="900"/>
              <a:t>csv - работа с файлами CSV.</a:t>
            </a:r>
            <a:endParaRPr sz="900"/>
          </a:p>
          <a:p>
            <a:pPr indent="0" lvl="0" marL="914400" rtl="0" algn="l">
              <a:spcBef>
                <a:spcPts val="1600"/>
              </a:spcBef>
              <a:spcAft>
                <a:spcPts val="1600"/>
              </a:spcAft>
              <a:buNone/>
            </a:pPr>
            <a:r>
              <a:t/>
            </a:r>
            <a:endParaRPr sz="1600"/>
          </a:p>
        </p:txBody>
      </p:sp>
      <p:sp>
        <p:nvSpPr>
          <p:cNvPr id="138" name="Google Shape;138;p25"/>
          <p:cNvSpPr txBox="1"/>
          <p:nvPr>
            <p:ph type="title"/>
          </p:nvPr>
        </p:nvSpPr>
        <p:spPr>
          <a:xfrm>
            <a:off x="93025" y="95125"/>
            <a:ext cx="8520600" cy="42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ru"/>
              <a:t>Приложения</a:t>
            </a:r>
            <a:endParaRPr b="1"/>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body"/>
          </p:nvPr>
        </p:nvSpPr>
        <p:spPr>
          <a:xfrm>
            <a:off x="304964" y="848400"/>
            <a:ext cx="7845900" cy="4295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AutoNum type="arabicPeriod" startAt="7"/>
            </a:pPr>
            <a:r>
              <a:rPr lang="ru" sz="1600"/>
              <a:t>Функция, возвращающая ответ нейронной сети:</a:t>
            </a:r>
            <a:endParaRPr sz="1600"/>
          </a:p>
          <a:p>
            <a:pPr indent="0" lvl="0" marL="914400" rtl="0" algn="l">
              <a:spcBef>
                <a:spcPts val="1600"/>
              </a:spcBef>
              <a:spcAft>
                <a:spcPts val="1600"/>
              </a:spcAft>
              <a:buNone/>
            </a:pPr>
            <a:r>
              <a:t/>
            </a:r>
            <a:endParaRPr sz="1600"/>
          </a:p>
        </p:txBody>
      </p:sp>
      <p:sp>
        <p:nvSpPr>
          <p:cNvPr id="144" name="Google Shape;144;p26"/>
          <p:cNvSpPr txBox="1"/>
          <p:nvPr>
            <p:ph type="title"/>
          </p:nvPr>
        </p:nvSpPr>
        <p:spPr>
          <a:xfrm>
            <a:off x="93025" y="95125"/>
            <a:ext cx="2492700" cy="4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t>Приложения</a:t>
            </a:r>
            <a:endParaRPr b="1"/>
          </a:p>
          <a:p>
            <a:pPr indent="0" lvl="0" marL="0" rtl="0" algn="l">
              <a:spcBef>
                <a:spcPts val="0"/>
              </a:spcBef>
              <a:spcAft>
                <a:spcPts val="0"/>
              </a:spcAft>
              <a:buNone/>
            </a:pPr>
            <a:r>
              <a:t/>
            </a:r>
            <a:endParaRPr/>
          </a:p>
        </p:txBody>
      </p:sp>
      <p:pic>
        <p:nvPicPr>
          <p:cNvPr id="145" name="Google Shape;145;p26"/>
          <p:cNvPicPr preferRelativeResize="0"/>
          <p:nvPr/>
        </p:nvPicPr>
        <p:blipFill>
          <a:blip r:embed="rId3">
            <a:alphaModFix/>
          </a:blip>
          <a:stretch>
            <a:fillRect/>
          </a:stretch>
        </p:blipFill>
        <p:spPr>
          <a:xfrm>
            <a:off x="93025" y="1267775"/>
            <a:ext cx="8950277" cy="38757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idx="1" type="body"/>
          </p:nvPr>
        </p:nvSpPr>
        <p:spPr>
          <a:xfrm>
            <a:off x="304964" y="848400"/>
            <a:ext cx="7845900" cy="4295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startAt="8"/>
            </a:pPr>
            <a:r>
              <a:rPr lang="ru" sz="1600"/>
              <a:t>HTML и CSS (итоговый результат):</a:t>
            </a:r>
            <a:endParaRPr sz="1600"/>
          </a:p>
        </p:txBody>
      </p:sp>
      <p:sp>
        <p:nvSpPr>
          <p:cNvPr id="151" name="Google Shape;151;p27"/>
          <p:cNvSpPr txBox="1"/>
          <p:nvPr>
            <p:ph type="title"/>
          </p:nvPr>
        </p:nvSpPr>
        <p:spPr>
          <a:xfrm>
            <a:off x="93025" y="95125"/>
            <a:ext cx="2492700" cy="4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t>Приложения</a:t>
            </a:r>
            <a:endParaRPr b="1"/>
          </a:p>
          <a:p>
            <a:pPr indent="0" lvl="0" marL="0" rtl="0" algn="l">
              <a:spcBef>
                <a:spcPts val="0"/>
              </a:spcBef>
              <a:spcAft>
                <a:spcPts val="0"/>
              </a:spcAft>
              <a:buNone/>
            </a:pPr>
            <a:r>
              <a:t/>
            </a:r>
            <a:endParaRPr/>
          </a:p>
        </p:txBody>
      </p:sp>
      <p:pic>
        <p:nvPicPr>
          <p:cNvPr id="152" name="Google Shape;152;p27"/>
          <p:cNvPicPr preferRelativeResize="0"/>
          <p:nvPr/>
        </p:nvPicPr>
        <p:blipFill rotWithShape="1">
          <a:blip r:embed="rId3">
            <a:alphaModFix/>
          </a:blip>
          <a:srcRect b="0" l="0" r="8800" t="0"/>
          <a:stretch/>
        </p:blipFill>
        <p:spPr>
          <a:xfrm>
            <a:off x="0" y="2571750"/>
            <a:ext cx="4385577" cy="2571750"/>
          </a:xfrm>
          <a:prstGeom prst="rect">
            <a:avLst/>
          </a:prstGeom>
          <a:noFill/>
          <a:ln>
            <a:noFill/>
          </a:ln>
        </p:spPr>
      </p:pic>
      <p:pic>
        <p:nvPicPr>
          <p:cNvPr id="153" name="Google Shape;153;p27"/>
          <p:cNvPicPr preferRelativeResize="0"/>
          <p:nvPr/>
        </p:nvPicPr>
        <p:blipFill rotWithShape="1">
          <a:blip r:embed="rId4">
            <a:alphaModFix/>
          </a:blip>
          <a:srcRect b="0" l="12817" r="12180" t="0"/>
          <a:stretch/>
        </p:blipFill>
        <p:spPr>
          <a:xfrm>
            <a:off x="4438650" y="0"/>
            <a:ext cx="4705352" cy="2496899"/>
          </a:xfrm>
          <a:prstGeom prst="rect">
            <a:avLst/>
          </a:prstGeom>
          <a:noFill/>
          <a:ln>
            <a:noFill/>
          </a:ln>
        </p:spPr>
      </p:pic>
      <p:pic>
        <p:nvPicPr>
          <p:cNvPr id="154" name="Google Shape;154;p27"/>
          <p:cNvPicPr preferRelativeResize="0"/>
          <p:nvPr/>
        </p:nvPicPr>
        <p:blipFill rotWithShape="1">
          <a:blip r:embed="rId5">
            <a:alphaModFix/>
          </a:blip>
          <a:srcRect b="-1810" l="3343" r="10494" t="1810"/>
          <a:stretch/>
        </p:blipFill>
        <p:spPr>
          <a:xfrm>
            <a:off x="4438650" y="2562888"/>
            <a:ext cx="4705352" cy="26288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idx="1" type="body"/>
          </p:nvPr>
        </p:nvSpPr>
        <p:spPr>
          <a:xfrm>
            <a:off x="304964" y="848400"/>
            <a:ext cx="7845900" cy="4295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startAt="8"/>
            </a:pPr>
            <a:r>
              <a:rPr lang="ru" sz="1600"/>
              <a:t>Сопоставление</a:t>
            </a:r>
            <a:r>
              <a:rPr lang="ru" sz="1600"/>
              <a:t> реальных данных о биткойне и данных нейросети</a:t>
            </a:r>
            <a:r>
              <a:rPr lang="ru" sz="1600"/>
              <a:t>:</a:t>
            </a:r>
            <a:endParaRPr sz="1600"/>
          </a:p>
        </p:txBody>
      </p:sp>
      <p:sp>
        <p:nvSpPr>
          <p:cNvPr id="160" name="Google Shape;160;p28"/>
          <p:cNvSpPr txBox="1"/>
          <p:nvPr>
            <p:ph type="title"/>
          </p:nvPr>
        </p:nvSpPr>
        <p:spPr>
          <a:xfrm>
            <a:off x="93025" y="95125"/>
            <a:ext cx="2492700" cy="4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t>Приложения</a:t>
            </a:r>
            <a:endParaRPr b="1"/>
          </a:p>
          <a:p>
            <a:pPr indent="0" lvl="0" marL="0" rtl="0" algn="l">
              <a:spcBef>
                <a:spcPts val="0"/>
              </a:spcBef>
              <a:spcAft>
                <a:spcPts val="0"/>
              </a:spcAft>
              <a:buNone/>
            </a:pPr>
            <a:r>
              <a:t/>
            </a:r>
            <a:endParaRPr/>
          </a:p>
        </p:txBody>
      </p:sp>
      <p:pic>
        <p:nvPicPr>
          <p:cNvPr id="161" name="Google Shape;161;p28"/>
          <p:cNvPicPr preferRelativeResize="0"/>
          <p:nvPr/>
        </p:nvPicPr>
        <p:blipFill>
          <a:blip r:embed="rId3">
            <a:alphaModFix/>
          </a:blip>
          <a:stretch>
            <a:fillRect/>
          </a:stretch>
        </p:blipFill>
        <p:spPr>
          <a:xfrm>
            <a:off x="893200" y="1233450"/>
            <a:ext cx="7022577" cy="3524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nvSpPr>
        <p:spPr>
          <a:xfrm>
            <a:off x="4572000" y="633475"/>
            <a:ext cx="4256400" cy="3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u" sz="3900">
                <a:solidFill>
                  <a:srgbClr val="00FFFF"/>
                </a:solidFill>
                <a:latin typeface="Comfortaa"/>
                <a:ea typeface="Comfortaa"/>
                <a:cs typeface="Comfortaa"/>
                <a:sym typeface="Comfortaa"/>
              </a:rPr>
              <a:t>QR code,</a:t>
            </a:r>
            <a:endParaRPr b="1" sz="3900">
              <a:solidFill>
                <a:srgbClr val="00FFFF"/>
              </a:solidFill>
              <a:latin typeface="Comfortaa"/>
              <a:ea typeface="Comfortaa"/>
              <a:cs typeface="Comfortaa"/>
              <a:sym typeface="Comfortaa"/>
            </a:endParaRPr>
          </a:p>
          <a:p>
            <a:pPr indent="0" lvl="0" marL="0" rtl="0" algn="ctr">
              <a:spcBef>
                <a:spcPts val="0"/>
              </a:spcBef>
              <a:spcAft>
                <a:spcPts val="0"/>
              </a:spcAft>
              <a:buNone/>
            </a:pPr>
            <a:r>
              <a:rPr b="1" lang="ru" sz="3900">
                <a:solidFill>
                  <a:srgbClr val="00FFFF"/>
                </a:solidFill>
                <a:latin typeface="Comfortaa"/>
                <a:ea typeface="Comfortaa"/>
                <a:cs typeface="Comfortaa"/>
                <a:sym typeface="Comfortaa"/>
              </a:rPr>
              <a:t> ведущий на сайт</a:t>
            </a:r>
            <a:endParaRPr b="1" sz="3900">
              <a:solidFill>
                <a:srgbClr val="00FFFF"/>
              </a:solidFill>
              <a:latin typeface="Comfortaa"/>
              <a:ea typeface="Comfortaa"/>
              <a:cs typeface="Comfortaa"/>
              <a:sym typeface="Comfortaa"/>
            </a:endParaRPr>
          </a:p>
          <a:p>
            <a:pPr indent="0" lvl="0" marL="0" rtl="0" algn="ctr">
              <a:spcBef>
                <a:spcPts val="0"/>
              </a:spcBef>
              <a:spcAft>
                <a:spcPts val="0"/>
              </a:spcAft>
              <a:buNone/>
            </a:pPr>
            <a:r>
              <a:t/>
            </a:r>
            <a:endParaRPr b="1" sz="3900">
              <a:solidFill>
                <a:srgbClr val="00FFFF"/>
              </a:solidFill>
              <a:latin typeface="Comfortaa"/>
              <a:ea typeface="Comfortaa"/>
              <a:cs typeface="Comfortaa"/>
              <a:sym typeface="Comfortaa"/>
            </a:endParaRPr>
          </a:p>
          <a:p>
            <a:pPr indent="0" lvl="0" marL="0" rtl="0" algn="ctr">
              <a:spcBef>
                <a:spcPts val="0"/>
              </a:spcBef>
              <a:spcAft>
                <a:spcPts val="0"/>
              </a:spcAft>
              <a:buNone/>
            </a:pPr>
            <a:r>
              <a:rPr b="1" lang="ru" sz="3900">
                <a:solidFill>
                  <a:srgbClr val="00FFFF"/>
                </a:solidFill>
                <a:latin typeface="Comfortaa"/>
                <a:ea typeface="Comfortaa"/>
                <a:cs typeface="Comfortaa"/>
                <a:sym typeface="Comfortaa"/>
              </a:rPr>
              <a:t>логин: 1</a:t>
            </a:r>
            <a:endParaRPr b="1" sz="3900">
              <a:solidFill>
                <a:srgbClr val="00FFFF"/>
              </a:solidFill>
              <a:latin typeface="Comfortaa"/>
              <a:ea typeface="Comfortaa"/>
              <a:cs typeface="Comfortaa"/>
              <a:sym typeface="Comfortaa"/>
            </a:endParaRPr>
          </a:p>
          <a:p>
            <a:pPr indent="0" lvl="0" marL="0" rtl="0" algn="ctr">
              <a:spcBef>
                <a:spcPts val="0"/>
              </a:spcBef>
              <a:spcAft>
                <a:spcPts val="0"/>
              </a:spcAft>
              <a:buNone/>
            </a:pPr>
            <a:r>
              <a:rPr b="1" lang="ru" sz="3900">
                <a:solidFill>
                  <a:srgbClr val="00FFFF"/>
                </a:solidFill>
                <a:latin typeface="Comfortaa"/>
                <a:ea typeface="Comfortaa"/>
                <a:cs typeface="Comfortaa"/>
                <a:sym typeface="Comfortaa"/>
              </a:rPr>
              <a:t>пароль: 1</a:t>
            </a:r>
            <a:endParaRPr b="1" sz="3900">
              <a:solidFill>
                <a:srgbClr val="00FFFF"/>
              </a:solidFill>
              <a:latin typeface="Comfortaa"/>
              <a:ea typeface="Comfortaa"/>
              <a:cs typeface="Comfortaa"/>
              <a:sym typeface="Comfortaa"/>
            </a:endParaRPr>
          </a:p>
        </p:txBody>
      </p:sp>
      <p:pic>
        <p:nvPicPr>
          <p:cNvPr id="68" name="Google Shape;68;p14"/>
          <p:cNvPicPr preferRelativeResize="0"/>
          <p:nvPr/>
        </p:nvPicPr>
        <p:blipFill>
          <a:blip r:embed="rId3">
            <a:alphaModFix/>
          </a:blip>
          <a:stretch>
            <a:fillRect/>
          </a:stretch>
        </p:blipFill>
        <p:spPr>
          <a:xfrm>
            <a:off x="1482025" y="737925"/>
            <a:ext cx="3131950" cy="313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18175" y="59975"/>
            <a:ext cx="86241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ru" sz="4200"/>
              <a:t>Введение</a:t>
            </a:r>
            <a:endParaRPr b="1" sz="4200"/>
          </a:p>
        </p:txBody>
      </p:sp>
      <p:sp>
        <p:nvSpPr>
          <p:cNvPr id="74" name="Google Shape;74;p15"/>
          <p:cNvSpPr txBox="1"/>
          <p:nvPr/>
        </p:nvSpPr>
        <p:spPr>
          <a:xfrm>
            <a:off x="218175" y="862325"/>
            <a:ext cx="8520000" cy="405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2000">
                <a:solidFill>
                  <a:srgbClr val="FFFFFF"/>
                </a:solidFill>
                <a:latin typeface="Old Standard TT"/>
                <a:ea typeface="Old Standard TT"/>
                <a:cs typeface="Old Standard TT"/>
                <a:sym typeface="Old Standard TT"/>
              </a:rPr>
              <a:t>В современном мире всё большую популярность набирают торговые боты, которые трансформируют финансовый мир, автоматизируя анализ данных и торговые процессы. Мой проект призван сделать инвестиции более доступными и эффективными. Особое внимание уделяется до</a:t>
            </a:r>
            <a:r>
              <a:rPr lang="ru" sz="2000">
                <a:solidFill>
                  <a:srgbClr val="FFFFFF"/>
                </a:solidFill>
                <a:latin typeface="Old Standard TT"/>
                <a:ea typeface="Old Standard TT"/>
                <a:cs typeface="Old Standard TT"/>
                <a:sym typeface="Old Standard TT"/>
              </a:rPr>
              <a:t>обучению</a:t>
            </a:r>
            <a:r>
              <a:rPr lang="ru" sz="2000">
                <a:solidFill>
                  <a:srgbClr val="FFFFFF"/>
                </a:solidFill>
                <a:latin typeface="Old Standard TT"/>
                <a:ea typeface="Old Standard TT"/>
                <a:cs typeface="Old Standard TT"/>
                <a:sym typeface="Old Standard TT"/>
              </a:rPr>
              <a:t> нейронной сети для предсказания курса Bitcoin, что позволит трейдерам принимать обоснованные решения.</a:t>
            </a:r>
            <a:endParaRPr sz="2000">
              <a:solidFill>
                <a:srgbClr val="FFFFFF"/>
              </a:solidFill>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t/>
            </a:r>
            <a:endParaRPr sz="20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lt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4808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ru"/>
              <a:t>Цель</a:t>
            </a:r>
            <a:endParaRPr b="1"/>
          </a:p>
        </p:txBody>
      </p:sp>
      <p:sp>
        <p:nvSpPr>
          <p:cNvPr id="80" name="Google Shape;80;p16"/>
          <p:cNvSpPr txBox="1"/>
          <p:nvPr>
            <p:ph idx="1" type="subTitle"/>
          </p:nvPr>
        </p:nvSpPr>
        <p:spPr>
          <a:xfrm>
            <a:off x="682500" y="1127175"/>
            <a:ext cx="3211200" cy="18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000"/>
              <a:t>С</a:t>
            </a:r>
            <a:r>
              <a:rPr lang="ru" sz="2000"/>
              <a:t>оздать </a:t>
            </a:r>
            <a:r>
              <a:rPr lang="ru" sz="2000"/>
              <a:t>инструмент </a:t>
            </a:r>
            <a:r>
              <a:rPr lang="ru" sz="2000"/>
              <a:t>для предсказания волатильности Bitcoin`а. </a:t>
            </a:r>
            <a:endParaRPr sz="2000"/>
          </a:p>
        </p:txBody>
      </p:sp>
      <p:sp>
        <p:nvSpPr>
          <p:cNvPr id="81" name="Google Shape;81;p16"/>
          <p:cNvSpPr txBox="1"/>
          <p:nvPr>
            <p:ph idx="2" type="body"/>
          </p:nvPr>
        </p:nvSpPr>
        <p:spPr>
          <a:xfrm>
            <a:off x="4141300" y="1127175"/>
            <a:ext cx="4728000" cy="3980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ru" sz="1600"/>
              <a:t>1. Анализ методов прогнозирования рынка и выбор технологий для реализации.</a:t>
            </a:r>
            <a:endParaRPr sz="1600"/>
          </a:p>
          <a:p>
            <a:pPr indent="0" lvl="0" marL="457200" rtl="0" algn="l">
              <a:spcBef>
                <a:spcPts val="1600"/>
              </a:spcBef>
              <a:spcAft>
                <a:spcPts val="0"/>
              </a:spcAft>
              <a:buNone/>
            </a:pPr>
            <a:r>
              <a:rPr lang="ru" sz="1600"/>
              <a:t>2. Собрать и подготовить базы данных для тренировки и дообучения нейронной сети, разработка скриптов для обработки данных.</a:t>
            </a:r>
            <a:endParaRPr sz="1600"/>
          </a:p>
          <a:p>
            <a:pPr indent="0" lvl="0" marL="457200" rtl="0" algn="l">
              <a:spcBef>
                <a:spcPts val="1600"/>
              </a:spcBef>
              <a:spcAft>
                <a:spcPts val="0"/>
              </a:spcAft>
              <a:buClr>
                <a:schemeClr val="dk1"/>
              </a:buClr>
              <a:buSzPts val="1100"/>
              <a:buFont typeface="Arial"/>
              <a:buNone/>
            </a:pPr>
            <a:r>
              <a:rPr lang="ru" sz="1600"/>
              <a:t>3. Дообучить нейронную сеть и протестировать точность ее прогнозов</a:t>
            </a:r>
            <a:r>
              <a:rPr lang="ru" sz="1600"/>
              <a:t>.</a:t>
            </a:r>
            <a:endParaRPr sz="1600"/>
          </a:p>
          <a:p>
            <a:pPr indent="0" lvl="0" marL="457200" rtl="0" algn="l">
              <a:spcBef>
                <a:spcPts val="1600"/>
              </a:spcBef>
              <a:spcAft>
                <a:spcPts val="0"/>
              </a:spcAft>
              <a:buClr>
                <a:schemeClr val="dk1"/>
              </a:buClr>
              <a:buSzPts val="1100"/>
              <a:buFont typeface="Arial"/>
              <a:buNone/>
            </a:pPr>
            <a:r>
              <a:rPr lang="ru" sz="1600"/>
              <a:t>4. Разработать веб-сайт для взаимодействия с нейронной сетью, и его привязка к серверу для обеспечения его стабильной работы.</a:t>
            </a:r>
            <a:endParaRPr sz="1600"/>
          </a:p>
          <a:p>
            <a:pPr indent="0" lvl="0" marL="457200" rtl="0" algn="l">
              <a:spcBef>
                <a:spcPts val="1600"/>
              </a:spcBef>
              <a:spcAft>
                <a:spcPts val="0"/>
              </a:spcAft>
              <a:buClr>
                <a:schemeClr val="dk1"/>
              </a:buClr>
              <a:buSzPts val="1100"/>
              <a:buFont typeface="Arial"/>
              <a:buNone/>
            </a:pPr>
            <a:r>
              <a:t/>
            </a:r>
            <a:endParaRPr sz="1400"/>
          </a:p>
          <a:p>
            <a:pPr indent="0" lvl="0" marL="457200" rtl="0" algn="l">
              <a:spcBef>
                <a:spcPts val="1600"/>
              </a:spcBef>
              <a:spcAft>
                <a:spcPts val="1600"/>
              </a:spcAft>
              <a:buNone/>
            </a:pPr>
            <a:r>
              <a:t/>
            </a:r>
            <a:endParaRPr sz="1400"/>
          </a:p>
        </p:txBody>
      </p:sp>
      <p:sp>
        <p:nvSpPr>
          <p:cNvPr id="82" name="Google Shape;82;p16"/>
          <p:cNvSpPr txBox="1"/>
          <p:nvPr/>
        </p:nvSpPr>
        <p:spPr>
          <a:xfrm>
            <a:off x="5886125" y="-62650"/>
            <a:ext cx="24054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4200">
                <a:solidFill>
                  <a:schemeClr val="lt2"/>
                </a:solidFill>
                <a:latin typeface="Old Standard TT"/>
                <a:ea typeface="Old Standard TT"/>
                <a:cs typeface="Old Standard TT"/>
                <a:sym typeface="Old Standard TT"/>
              </a:rPr>
              <a:t>Задачи</a:t>
            </a:r>
            <a:endParaRPr b="1" sz="4200">
              <a:solidFill>
                <a:schemeClr val="lt2"/>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0" y="103875"/>
            <a:ext cx="8648700" cy="2467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Clr>
                <a:schemeClr val="dk1"/>
              </a:buClr>
              <a:buSzPts val="1100"/>
              <a:buFont typeface="Arial"/>
              <a:buNone/>
            </a:pPr>
            <a:r>
              <a:rPr b="1" lang="ru" sz="4200"/>
              <a:t> Анализ методов прогнозирования рынка и выбор технологий для реализации</a:t>
            </a:r>
            <a:endParaRPr b="1" sz="4200"/>
          </a:p>
        </p:txBody>
      </p:sp>
      <p:sp>
        <p:nvSpPr>
          <p:cNvPr id="88" name="Google Shape;88;p17"/>
          <p:cNvSpPr txBox="1"/>
          <p:nvPr>
            <p:ph idx="1" type="body"/>
          </p:nvPr>
        </p:nvSpPr>
        <p:spPr>
          <a:xfrm>
            <a:off x="250425" y="2815425"/>
            <a:ext cx="8398200" cy="2134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ru" sz="2000"/>
              <a:t>Выбор между алгоритмом и нейронной сетью.</a:t>
            </a:r>
            <a:endParaRPr sz="2000"/>
          </a:p>
          <a:p>
            <a:pPr indent="-355600" lvl="0" marL="457200" rtl="0" algn="l">
              <a:spcBef>
                <a:spcPts val="0"/>
              </a:spcBef>
              <a:spcAft>
                <a:spcPts val="0"/>
              </a:spcAft>
              <a:buSzPts val="2000"/>
              <a:buChar char="●"/>
            </a:pPr>
            <a:r>
              <a:rPr lang="ru" sz="2000"/>
              <a:t>Анализирование биткойна через “японские свечи”. (Приложение №5)</a:t>
            </a:r>
            <a:endParaRPr sz="2000"/>
          </a:p>
          <a:p>
            <a:pPr indent="-355600" lvl="0" marL="457200" rtl="0" algn="l">
              <a:spcBef>
                <a:spcPts val="0"/>
              </a:spcBef>
              <a:spcAft>
                <a:spcPts val="0"/>
              </a:spcAft>
              <a:buSzPts val="2000"/>
              <a:buChar char="●"/>
            </a:pPr>
            <a:r>
              <a:rPr lang="ru" sz="2000"/>
              <a:t>Список использованных технологий. (Приложение №6)</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256950" y="873850"/>
            <a:ext cx="8408700" cy="928500"/>
          </a:xfrm>
          <a:prstGeom prst="rect">
            <a:avLst/>
          </a:prstGeom>
        </p:spPr>
        <p:txBody>
          <a:bodyPr anchorCtr="0" anchor="b" bIns="91425" lIns="91425" spcFirstLastPara="1" rIns="91425" wrap="square" tIns="91425">
            <a:noAutofit/>
          </a:bodyPr>
          <a:lstStyle/>
          <a:p>
            <a:pPr indent="0" lvl="0" marL="457200" rtl="0" algn="l">
              <a:lnSpc>
                <a:spcPct val="115000"/>
              </a:lnSpc>
              <a:spcBef>
                <a:spcPts val="0"/>
              </a:spcBef>
              <a:spcAft>
                <a:spcPts val="1600"/>
              </a:spcAft>
              <a:buNone/>
            </a:pPr>
            <a:r>
              <a:rPr b="1" lang="ru" sz="4200"/>
              <a:t>Сбор данных и подготовка датасетов</a:t>
            </a:r>
            <a:endParaRPr b="1" sz="4200"/>
          </a:p>
        </p:txBody>
      </p:sp>
      <p:sp>
        <p:nvSpPr>
          <p:cNvPr id="94" name="Google Shape;94;p18"/>
          <p:cNvSpPr txBox="1"/>
          <p:nvPr/>
        </p:nvSpPr>
        <p:spPr>
          <a:xfrm>
            <a:off x="246150" y="1459575"/>
            <a:ext cx="8651700" cy="3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lt1"/>
              </a:solidFill>
              <a:latin typeface="Old Standard TT"/>
              <a:ea typeface="Old Standard TT"/>
              <a:cs typeface="Old Standard TT"/>
              <a:sym typeface="Old Standard TT"/>
            </a:endParaRPr>
          </a:p>
          <a:p>
            <a:pPr indent="-355600" lvl="0" marL="457200" rtl="0" algn="l">
              <a:spcBef>
                <a:spcPts val="0"/>
              </a:spcBef>
              <a:spcAft>
                <a:spcPts val="0"/>
              </a:spcAft>
              <a:buClr>
                <a:schemeClr val="lt1"/>
              </a:buClr>
              <a:buSzPts val="2000"/>
              <a:buFont typeface="Old Standard TT"/>
              <a:buChar char="●"/>
            </a:pPr>
            <a:r>
              <a:rPr lang="ru" sz="2000">
                <a:solidFill>
                  <a:schemeClr val="lt1"/>
                </a:solidFill>
                <a:latin typeface="Old Standard TT"/>
                <a:ea typeface="Old Standard TT"/>
                <a:cs typeface="Old Standard TT"/>
                <a:sym typeface="Old Standard TT"/>
              </a:rPr>
              <a:t>Разработка скриптов для парсинга данных с разных криптобирж(Binance, OKX, Bybit).</a:t>
            </a:r>
            <a:endParaRPr sz="200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2000">
              <a:solidFill>
                <a:schemeClr val="lt1"/>
              </a:solidFill>
              <a:latin typeface="Old Standard TT"/>
              <a:ea typeface="Old Standard TT"/>
              <a:cs typeface="Old Standard TT"/>
              <a:sym typeface="Old Standard TT"/>
            </a:endParaRPr>
          </a:p>
          <a:p>
            <a:pPr indent="-355600" lvl="0" marL="457200" rtl="0" algn="l">
              <a:spcBef>
                <a:spcPts val="0"/>
              </a:spcBef>
              <a:spcAft>
                <a:spcPts val="0"/>
              </a:spcAft>
              <a:buClr>
                <a:schemeClr val="lt1"/>
              </a:buClr>
              <a:buSzPts val="2000"/>
              <a:buFont typeface="Old Standard TT"/>
              <a:buChar char="●"/>
            </a:pPr>
            <a:r>
              <a:rPr lang="ru" sz="2000">
                <a:solidFill>
                  <a:schemeClr val="lt1"/>
                </a:solidFill>
                <a:latin typeface="Old Standard TT"/>
                <a:ea typeface="Old Standard TT"/>
                <a:cs typeface="Old Standard TT"/>
                <a:sym typeface="Old Standard TT"/>
              </a:rPr>
              <a:t>Очистка и обработка данных(разбиение по временным промежуткам; приложение №2).</a:t>
            </a:r>
            <a:endParaRPr sz="200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2000">
              <a:solidFill>
                <a:schemeClr val="lt1"/>
              </a:solidFill>
              <a:latin typeface="Old Standard TT"/>
              <a:ea typeface="Old Standard TT"/>
              <a:cs typeface="Old Standard TT"/>
              <a:sym typeface="Old Standard TT"/>
            </a:endParaRPr>
          </a:p>
          <a:p>
            <a:pPr indent="-355600" lvl="0" marL="457200" rtl="0" algn="l">
              <a:spcBef>
                <a:spcPts val="0"/>
              </a:spcBef>
              <a:spcAft>
                <a:spcPts val="0"/>
              </a:spcAft>
              <a:buClr>
                <a:schemeClr val="lt1"/>
              </a:buClr>
              <a:buSzPts val="2000"/>
              <a:buFont typeface="Old Standard TT"/>
              <a:buChar char="●"/>
            </a:pPr>
            <a:r>
              <a:rPr lang="ru" sz="2000">
                <a:solidFill>
                  <a:schemeClr val="lt1"/>
                </a:solidFill>
                <a:latin typeface="Old Standard TT"/>
                <a:ea typeface="Old Standard TT"/>
                <a:cs typeface="Old Standard TT"/>
                <a:sym typeface="Old Standard TT"/>
              </a:rPr>
              <a:t>Преобразование их в нужный для дообучения ChatGPT формат(</a:t>
            </a:r>
            <a:r>
              <a:rPr lang="ru" sz="2000">
                <a:solidFill>
                  <a:schemeClr val="lt1"/>
                </a:solidFill>
                <a:latin typeface="Old Standard TT"/>
                <a:ea typeface="Old Standard TT"/>
                <a:cs typeface="Old Standard TT"/>
                <a:sym typeface="Old Standard TT"/>
              </a:rPr>
              <a:t>JSON L</a:t>
            </a:r>
            <a:r>
              <a:rPr lang="ru" sz="2000">
                <a:solidFill>
                  <a:schemeClr val="lt1"/>
                </a:solidFill>
                <a:latin typeface="Old Standard TT"/>
                <a:ea typeface="Old Standard TT"/>
                <a:cs typeface="Old Standard TT"/>
                <a:sym typeface="Old Standard TT"/>
              </a:rPr>
              <a:t>; Приложение №3).</a:t>
            </a:r>
            <a:endParaRPr sz="2000">
              <a:solidFill>
                <a:schemeClr val="lt1"/>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128025" y="769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4200"/>
              <a:t>Дообучение нейросети</a:t>
            </a:r>
            <a:endParaRPr b="1" sz="4200"/>
          </a:p>
        </p:txBody>
      </p:sp>
      <p:sp>
        <p:nvSpPr>
          <p:cNvPr id="100" name="Google Shape;100;p19"/>
          <p:cNvSpPr txBox="1"/>
          <p:nvPr>
            <p:ph idx="1" type="body"/>
          </p:nvPr>
        </p:nvSpPr>
        <p:spPr>
          <a:xfrm>
            <a:off x="138000" y="1086150"/>
            <a:ext cx="8868000" cy="4233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ru" sz="2000"/>
              <a:t>В качестве моей “подопытной” нейросети мы выбрали ChatGPT3.5-1106, так как на момент создания проекта лишь она обладала доступом к API и до</a:t>
            </a:r>
            <a:r>
              <a:rPr lang="ru" sz="2000"/>
              <a:t>обучению</a:t>
            </a:r>
            <a:r>
              <a:rPr lang="ru" sz="2000"/>
              <a:t>.</a:t>
            </a:r>
            <a:endParaRPr sz="2000"/>
          </a:p>
          <a:p>
            <a:pPr indent="-355600" lvl="0" marL="457200" rtl="0" algn="l">
              <a:spcBef>
                <a:spcPts val="0"/>
              </a:spcBef>
              <a:spcAft>
                <a:spcPts val="0"/>
              </a:spcAft>
              <a:buSzPts val="2000"/>
              <a:buChar char="●"/>
            </a:pPr>
            <a:r>
              <a:rPr lang="ru" sz="2000"/>
              <a:t>Мы выбрали  FineTuning (Приложение №1), как метод тонкого дообучения, так как он позволяет дообучить уже готовую модель, и он был доступен у нашей нейросети.</a:t>
            </a:r>
            <a:endParaRPr sz="2000"/>
          </a:p>
          <a:p>
            <a:pPr indent="-355600" lvl="0" marL="457200" rtl="0" algn="l">
              <a:spcBef>
                <a:spcPts val="0"/>
              </a:spcBef>
              <a:spcAft>
                <a:spcPts val="0"/>
              </a:spcAft>
              <a:buSzPts val="2000"/>
              <a:buChar char="●"/>
            </a:pPr>
            <a:r>
              <a:rPr lang="ru" sz="2000"/>
              <a:t>Настройка</a:t>
            </a:r>
            <a:r>
              <a:rPr lang="ru" sz="2000"/>
              <a:t> параметров дообучения (Эпохи, Размер батча, Скорость обучения). (Приложение №4)</a:t>
            </a:r>
            <a:endParaRPr sz="2000"/>
          </a:p>
          <a:p>
            <a:pPr indent="-355600" lvl="0" marL="457200" rtl="0" algn="l">
              <a:spcBef>
                <a:spcPts val="0"/>
              </a:spcBef>
              <a:spcAft>
                <a:spcPts val="0"/>
              </a:spcAft>
              <a:buSzPts val="2000"/>
              <a:buChar char="●"/>
            </a:pPr>
            <a:r>
              <a:rPr lang="ru" sz="2000"/>
              <a:t>Тестирование и нахождение ошибок.</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46150" y="135000"/>
            <a:ext cx="8408700" cy="928500"/>
          </a:xfrm>
          <a:prstGeom prst="rect">
            <a:avLst/>
          </a:prstGeom>
        </p:spPr>
        <p:txBody>
          <a:bodyPr anchorCtr="0" anchor="b" bIns="91425" lIns="91425" spcFirstLastPara="1" rIns="91425" wrap="square" tIns="91425">
            <a:noAutofit/>
          </a:bodyPr>
          <a:lstStyle/>
          <a:p>
            <a:pPr indent="0" lvl="0" marL="457200" rtl="0" algn="l">
              <a:lnSpc>
                <a:spcPct val="115000"/>
              </a:lnSpc>
              <a:spcBef>
                <a:spcPts val="0"/>
              </a:spcBef>
              <a:spcAft>
                <a:spcPts val="1600"/>
              </a:spcAft>
              <a:buNone/>
            </a:pPr>
            <a:r>
              <a:rPr b="1" lang="ru" sz="4200"/>
              <a:t>Разработка веб-интерфейса </a:t>
            </a:r>
            <a:endParaRPr b="1" sz="4200"/>
          </a:p>
        </p:txBody>
      </p:sp>
      <p:sp>
        <p:nvSpPr>
          <p:cNvPr id="106" name="Google Shape;106;p20"/>
          <p:cNvSpPr txBox="1"/>
          <p:nvPr/>
        </p:nvSpPr>
        <p:spPr>
          <a:xfrm>
            <a:off x="369975" y="1003975"/>
            <a:ext cx="8651700" cy="4327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Old Standard TT"/>
              <a:buChar char="●"/>
            </a:pPr>
            <a:r>
              <a:rPr lang="ru" sz="2000">
                <a:solidFill>
                  <a:schemeClr val="lt1"/>
                </a:solidFill>
                <a:latin typeface="Old Standard TT"/>
                <a:ea typeface="Old Standard TT"/>
                <a:cs typeface="Old Standard TT"/>
                <a:sym typeface="Old Standard TT"/>
              </a:rPr>
              <a:t>Написание backend и функции для возвращения ответа нейронной сети и извлечения данных о стоимости bitcoin’а. (Приложение №7)</a:t>
            </a:r>
            <a:endParaRPr sz="2000">
              <a:solidFill>
                <a:schemeClr val="lt1"/>
              </a:solidFill>
              <a:latin typeface="Old Standard TT"/>
              <a:ea typeface="Old Standard TT"/>
              <a:cs typeface="Old Standard TT"/>
              <a:sym typeface="Old Standard TT"/>
            </a:endParaRPr>
          </a:p>
          <a:p>
            <a:pPr indent="-355600" lvl="0" marL="457200" rtl="0" algn="l">
              <a:spcBef>
                <a:spcPts val="0"/>
              </a:spcBef>
              <a:spcAft>
                <a:spcPts val="0"/>
              </a:spcAft>
              <a:buClr>
                <a:schemeClr val="lt1"/>
              </a:buClr>
              <a:buSzPts val="2000"/>
              <a:buFont typeface="Old Standard TT"/>
              <a:buChar char="●"/>
            </a:pPr>
            <a:r>
              <a:rPr lang="ru" sz="2000">
                <a:solidFill>
                  <a:schemeClr val="lt1"/>
                </a:solidFill>
                <a:latin typeface="Old Standard TT"/>
                <a:ea typeface="Old Standard TT"/>
                <a:cs typeface="Old Standard TT"/>
                <a:sym typeface="Old Standard TT"/>
              </a:rPr>
              <a:t>Написание frontend сайта (HTML и CSS ). (Приложение №8)</a:t>
            </a:r>
            <a:endParaRPr sz="2000">
              <a:solidFill>
                <a:schemeClr val="lt1"/>
              </a:solidFill>
              <a:latin typeface="Old Standard TT"/>
              <a:ea typeface="Old Standard TT"/>
              <a:cs typeface="Old Standard TT"/>
              <a:sym typeface="Old Standard TT"/>
            </a:endParaRPr>
          </a:p>
          <a:p>
            <a:pPr indent="-355600" lvl="0" marL="457200" rtl="0" algn="l">
              <a:spcBef>
                <a:spcPts val="0"/>
              </a:spcBef>
              <a:spcAft>
                <a:spcPts val="0"/>
              </a:spcAft>
              <a:buClr>
                <a:schemeClr val="lt1"/>
              </a:buClr>
              <a:buSzPts val="2000"/>
              <a:buFont typeface="Old Standard TT"/>
              <a:buChar char="●"/>
            </a:pPr>
            <a:r>
              <a:rPr lang="ru" sz="2000">
                <a:solidFill>
                  <a:schemeClr val="lt1"/>
                </a:solidFill>
                <a:latin typeface="Old Standard TT"/>
                <a:ea typeface="Old Standard TT"/>
                <a:cs typeface="Old Standard TT"/>
                <a:sym typeface="Old Standard TT"/>
              </a:rPr>
              <a:t>Оформление взаимодействия пользователя и сайта на языке JavaScript. </a:t>
            </a:r>
            <a:endParaRPr sz="2000">
              <a:solidFill>
                <a:schemeClr val="lt1"/>
              </a:solidFill>
              <a:latin typeface="Old Standard TT"/>
              <a:ea typeface="Old Standard TT"/>
              <a:cs typeface="Old Standard TT"/>
              <a:sym typeface="Old Standard TT"/>
            </a:endParaRPr>
          </a:p>
          <a:p>
            <a:pPr indent="-355600" lvl="0" marL="457200" rtl="0" algn="l">
              <a:spcBef>
                <a:spcPts val="0"/>
              </a:spcBef>
              <a:spcAft>
                <a:spcPts val="0"/>
              </a:spcAft>
              <a:buClr>
                <a:schemeClr val="lt1"/>
              </a:buClr>
              <a:buSzPts val="2000"/>
              <a:buFont typeface="Old Standard TT"/>
              <a:buChar char="●"/>
            </a:pPr>
            <a:r>
              <a:rPr lang="ru" sz="2000">
                <a:solidFill>
                  <a:schemeClr val="lt1"/>
                </a:solidFill>
                <a:latin typeface="Old Standard TT"/>
                <a:ea typeface="Old Standard TT"/>
                <a:cs typeface="Old Standard TT"/>
                <a:sym typeface="Old Standard TT"/>
              </a:rPr>
              <a:t>Аренда и настройка сервера.</a:t>
            </a:r>
            <a:endParaRPr sz="200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2000">
              <a:solidFill>
                <a:schemeClr val="lt1"/>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171000" y="318450"/>
            <a:ext cx="8677800" cy="72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ru" sz="4200"/>
              <a:t>Проблемы, с которыми я столкнулся</a:t>
            </a:r>
            <a:endParaRPr b="1" sz="4200"/>
          </a:p>
        </p:txBody>
      </p:sp>
      <p:sp>
        <p:nvSpPr>
          <p:cNvPr id="112" name="Google Shape;112;p21"/>
          <p:cNvSpPr txBox="1"/>
          <p:nvPr/>
        </p:nvSpPr>
        <p:spPr>
          <a:xfrm>
            <a:off x="295200" y="1754475"/>
            <a:ext cx="8553600" cy="3855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Old Standard TT"/>
              <a:buAutoNum type="arabicPeriod"/>
            </a:pPr>
            <a:r>
              <a:rPr lang="ru" sz="2000">
                <a:solidFill>
                  <a:schemeClr val="lt1"/>
                </a:solidFill>
                <a:latin typeface="Old Standard TT"/>
                <a:ea typeface="Old Standard TT"/>
                <a:cs typeface="Old Standard TT"/>
                <a:sym typeface="Old Standard TT"/>
              </a:rPr>
              <a:t>Отсутствие готовых датасетов.</a:t>
            </a:r>
            <a:endParaRPr sz="2000">
              <a:solidFill>
                <a:schemeClr val="lt1"/>
              </a:solidFill>
              <a:latin typeface="Old Standard TT"/>
              <a:ea typeface="Old Standard TT"/>
              <a:cs typeface="Old Standard TT"/>
              <a:sym typeface="Old Standard TT"/>
            </a:endParaRPr>
          </a:p>
          <a:p>
            <a:pPr indent="-355600" lvl="0" marL="457200" rtl="0" algn="l">
              <a:spcBef>
                <a:spcPts val="0"/>
              </a:spcBef>
              <a:spcAft>
                <a:spcPts val="0"/>
              </a:spcAft>
              <a:buClr>
                <a:schemeClr val="lt1"/>
              </a:buClr>
              <a:buSzPts val="2000"/>
              <a:buFont typeface="Old Standard TT"/>
              <a:buAutoNum type="arabicPeriod"/>
            </a:pPr>
            <a:r>
              <a:rPr lang="ru" sz="2000">
                <a:solidFill>
                  <a:schemeClr val="lt1"/>
                </a:solidFill>
                <a:latin typeface="Old Standard TT"/>
                <a:ea typeface="Old Standard TT"/>
                <a:cs typeface="Old Standard TT"/>
                <a:sym typeface="Old Standard TT"/>
              </a:rPr>
              <a:t>Недостаточная точность нашей первой нейронной сети.</a:t>
            </a:r>
            <a:endParaRPr sz="2000">
              <a:solidFill>
                <a:schemeClr val="lt1"/>
              </a:solidFill>
              <a:latin typeface="Old Standard TT"/>
              <a:ea typeface="Old Standard TT"/>
              <a:cs typeface="Old Standard TT"/>
              <a:sym typeface="Old Standard TT"/>
            </a:endParaRPr>
          </a:p>
          <a:p>
            <a:pPr indent="-355600" lvl="0" marL="457200" rtl="0" algn="l">
              <a:spcBef>
                <a:spcPts val="0"/>
              </a:spcBef>
              <a:spcAft>
                <a:spcPts val="0"/>
              </a:spcAft>
              <a:buClr>
                <a:schemeClr val="lt1"/>
              </a:buClr>
              <a:buSzPts val="2000"/>
              <a:buFont typeface="Old Standard TT"/>
              <a:buAutoNum type="arabicPeriod"/>
            </a:pPr>
            <a:r>
              <a:rPr lang="ru" sz="2000">
                <a:solidFill>
                  <a:schemeClr val="lt1"/>
                </a:solidFill>
                <a:latin typeface="Old Standard TT"/>
                <a:ea typeface="Old Standard TT"/>
                <a:cs typeface="Old Standard TT"/>
                <a:sym typeface="Old Standard TT"/>
              </a:rPr>
              <a:t>Недоступность API OpenAI в России.</a:t>
            </a:r>
            <a:endParaRPr sz="2000">
              <a:solidFill>
                <a:schemeClr val="lt1"/>
              </a:solidFill>
              <a:latin typeface="Old Standard TT"/>
              <a:ea typeface="Old Standard TT"/>
              <a:cs typeface="Old Standard TT"/>
              <a:sym typeface="Old Standard TT"/>
            </a:endParaRPr>
          </a:p>
          <a:p>
            <a:pPr indent="-355600" lvl="0" marL="457200" rtl="0" algn="l">
              <a:spcBef>
                <a:spcPts val="0"/>
              </a:spcBef>
              <a:spcAft>
                <a:spcPts val="0"/>
              </a:spcAft>
              <a:buClr>
                <a:schemeClr val="lt1"/>
              </a:buClr>
              <a:buSzPts val="2000"/>
              <a:buFont typeface="Old Standard TT"/>
              <a:buAutoNum type="arabicPeriod"/>
            </a:pPr>
            <a:r>
              <a:rPr lang="ru" sz="2000">
                <a:solidFill>
                  <a:schemeClr val="lt1"/>
                </a:solidFill>
                <a:latin typeface="Old Standard TT"/>
                <a:ea typeface="Old Standard TT"/>
                <a:cs typeface="Old Standard TT"/>
                <a:sym typeface="Old Standard TT"/>
              </a:rPr>
              <a:t>Проблемы аренды и подключения иностранного сервера.</a:t>
            </a:r>
            <a:endParaRPr sz="2000">
              <a:solidFill>
                <a:schemeClr val="lt1"/>
              </a:solidFill>
              <a:latin typeface="Old Standard TT"/>
              <a:ea typeface="Old Standard TT"/>
              <a:cs typeface="Old Standard TT"/>
              <a:sym typeface="Old Standard TT"/>
            </a:endParaRPr>
          </a:p>
          <a:p>
            <a:pPr indent="0" lvl="0" marL="457200" rtl="0" algn="just">
              <a:spcBef>
                <a:spcPts val="0"/>
              </a:spcBef>
              <a:spcAft>
                <a:spcPts val="0"/>
              </a:spcAft>
              <a:buNone/>
            </a:pPr>
            <a:r>
              <a:t/>
            </a:r>
            <a:endParaRPr sz="200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2000">
              <a:solidFill>
                <a:schemeClr val="lt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