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68" r:id="rId11"/>
    <p:sldId id="269" r:id="rId12"/>
    <p:sldId id="27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B7"/>
    <a:srgbClr val="FFB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23" autoAdjust="0"/>
    <p:restoredTop sz="94434" autoAdjust="0"/>
  </p:normalViewPr>
  <p:slideViewPr>
    <p:cSldViewPr snapToGrid="0">
      <p:cViewPr>
        <p:scale>
          <a:sx n="53" d="100"/>
          <a:sy n="53" d="100"/>
        </p:scale>
        <p:origin x="84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accent5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50567" y="676730"/>
            <a:ext cx="5055078" cy="12728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054" name="Picture 6" descr="http://www.free-power-point-templates.com/wp-content/uploads/2011/04/1102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822941" y="429408"/>
            <a:ext cx="4540370" cy="750776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5400000" sx="151000" sy="151000" algn="t" rotWithShape="0">
              <a:prstClr val="black">
                <a:alpha val="7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313207" y="489979"/>
            <a:ext cx="456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u="sng" dirty="0" smtClean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PLAN </a:t>
            </a:r>
            <a:r>
              <a:rPr lang="es-PE" sz="3600" u="sng" dirty="0" smtClean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AGREGADO</a:t>
            </a:r>
            <a:endParaRPr lang="es-PE" sz="3600" u="sng" dirty="0">
              <a:solidFill>
                <a:schemeClr val="accent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242204" y="1357935"/>
            <a:ext cx="10662248" cy="1866337"/>
            <a:chOff x="1242204" y="1357935"/>
            <a:chExt cx="10662248" cy="1866337"/>
          </a:xfrm>
        </p:grpSpPr>
        <p:sp>
          <p:nvSpPr>
            <p:cNvPr id="9" name="Rectángulo 8"/>
            <p:cNvSpPr/>
            <p:nvPr/>
          </p:nvSpPr>
          <p:spPr>
            <a:xfrm>
              <a:off x="1242204" y="1357935"/>
              <a:ext cx="10662248" cy="186633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1242204" y="1596726"/>
              <a:ext cx="105242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PE" dirty="0"/>
                <a:t>Un fabricante </a:t>
              </a:r>
              <a:r>
                <a:rPr lang="es-PE" dirty="0" smtClean="0"/>
                <a:t>de aspiradora </a:t>
              </a:r>
              <a:r>
                <a:rPr lang="es-PE" dirty="0"/>
                <a:t>trata de "planificar el futuro" con el fin </a:t>
              </a:r>
              <a:r>
                <a:rPr lang="es-PE" dirty="0" smtClean="0"/>
                <a:t>de abordar </a:t>
              </a:r>
              <a:r>
                <a:rPr lang="es-PE" dirty="0"/>
                <a:t>eficazmente </a:t>
              </a:r>
              <a:r>
                <a:rPr lang="es-PE" dirty="0" smtClean="0"/>
                <a:t>la variación </a:t>
              </a:r>
              <a:r>
                <a:rPr lang="es-PE" dirty="0"/>
                <a:t>estacional que aparece en </a:t>
              </a:r>
              <a:r>
                <a:rPr lang="es-PE" dirty="0" smtClean="0"/>
                <a:t>la </a:t>
              </a:r>
              <a:r>
                <a:rPr lang="es-PE" dirty="0"/>
                <a:t>demanda </a:t>
              </a:r>
              <a:r>
                <a:rPr lang="es-PE" dirty="0" smtClean="0"/>
                <a:t>anual de </a:t>
              </a:r>
              <a:r>
                <a:rPr lang="es-PE" dirty="0"/>
                <a:t>sus productos. Se utiliza un horizonte de planificación de 6 </a:t>
              </a:r>
              <a:r>
                <a:rPr lang="es-PE" dirty="0" smtClean="0"/>
                <a:t>meses. La predicción de la </a:t>
              </a:r>
              <a:r>
                <a:rPr lang="es-PE" dirty="0"/>
                <a:t>demanda para los próximos seis meses a lo largo </a:t>
              </a:r>
              <a:r>
                <a:rPr lang="es-PE" dirty="0" smtClean="0"/>
                <a:t>de el </a:t>
              </a:r>
              <a:r>
                <a:rPr lang="es-PE" dirty="0"/>
                <a:t>número de días de trabajo son los siguientes:</a:t>
              </a:r>
            </a:p>
          </p:txBody>
        </p:sp>
      </p:grp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98877"/>
              </p:ext>
            </p:extLst>
          </p:nvPr>
        </p:nvGraphicFramePr>
        <p:xfrm>
          <a:off x="2739368" y="3377308"/>
          <a:ext cx="6956724" cy="323596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287978"/>
                <a:gridCol w="2495561"/>
                <a:gridCol w="31731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Meses</a:t>
                      </a:r>
                      <a:r>
                        <a:rPr lang="es-PE" baseline="0" dirty="0" smtClean="0"/>
                        <a:t>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Pronóstico de demanda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Número</a:t>
                      </a:r>
                      <a:r>
                        <a:rPr lang="es-PE" baseline="0" dirty="0" smtClean="0"/>
                        <a:t> de días trabajados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Enero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1800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22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Febrero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1500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19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Marzo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1100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21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Abril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900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21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Mayo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1100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22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Junio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1600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Total: 8000 unidades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Total :</a:t>
                      </a:r>
                      <a:r>
                        <a:rPr lang="es-PE" baseline="0" dirty="0" smtClean="0"/>
                        <a:t> 125 </a:t>
                      </a:r>
                      <a:r>
                        <a:rPr lang="es-PE" baseline="0" dirty="0" smtClean="0"/>
                        <a:t>días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44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Picture 2" descr="http://www.free-power-point-templates.com/wp-content/uploads/2011/04/1102_ex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3218329" y="624110"/>
            <a:ext cx="5755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 smtClean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PLAN</a:t>
            </a:r>
            <a:r>
              <a:rPr lang="es-PE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PE" sz="4800" dirty="0" smtClean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es-PE" sz="40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933140"/>
              </p:ext>
            </p:extLst>
          </p:nvPr>
        </p:nvGraphicFramePr>
        <p:xfrm>
          <a:off x="2214283" y="1828800"/>
          <a:ext cx="74676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4" imgW="6925056" imgH="1467364" progId="Excel.Sheet.8">
                  <p:embed/>
                </p:oleObj>
              </mc:Choice>
              <mc:Fallback>
                <p:oleObj name="Worksheet" r:id="rId4" imgW="6925056" imgH="146736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283" y="1828800"/>
                        <a:ext cx="74676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5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Picture 2" descr="http://www.free-power-point-templates.com/wp-content/uploads/2011/04/1102_ex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3424518" y="1075765"/>
            <a:ext cx="367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 smtClean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PLAN 2</a:t>
            </a:r>
            <a:endParaRPr lang="es-PE" sz="3600" b="1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776078"/>
              </p:ext>
            </p:extLst>
          </p:nvPr>
        </p:nvGraphicFramePr>
        <p:xfrm>
          <a:off x="2052918" y="1981200"/>
          <a:ext cx="83820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4" imgW="8763166" imgH="1467307" progId="Excel.Sheet.8">
                  <p:embed/>
                </p:oleObj>
              </mc:Choice>
              <mc:Fallback>
                <p:oleObj name="Worksheet" r:id="rId4" imgW="8763166" imgH="14673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918" y="1981200"/>
                        <a:ext cx="83820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30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Picture 2" descr="http://www.free-power-point-templates.com/wp-content/uploads/2011/04/1102_ex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3371383" y="861239"/>
            <a:ext cx="3675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 smtClean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PLAN </a:t>
            </a:r>
            <a:r>
              <a:rPr lang="es-PE" sz="4800" b="1" dirty="0" smtClean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endParaRPr lang="es-PE" sz="4800" b="1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406130"/>
              </p:ext>
            </p:extLst>
          </p:nvPr>
        </p:nvGraphicFramePr>
        <p:xfrm>
          <a:off x="2428081" y="2047875"/>
          <a:ext cx="7335838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Worksheet" r:id="rId4" imgW="7334707" imgH="1467364" progId="Excel.Sheet.8">
                  <p:embed/>
                </p:oleObj>
              </mc:Choice>
              <mc:Fallback>
                <p:oleObj name="Worksheet" r:id="rId4" imgW="7334707" imgH="146736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081" y="2047875"/>
                        <a:ext cx="7335838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013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free-power-point-templates.com/wp-content/uploads/2011/04/1102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3164541" y="2705725"/>
            <a:ext cx="58629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GRACIAS</a:t>
            </a:r>
            <a:endParaRPr lang="es-PE" sz="8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576047" y="5862917"/>
            <a:ext cx="649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 smtClean="0"/>
              <a:t>Lucero Yauri Gonzales 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4473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E91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</a:t>
            </a:r>
            <a:endParaRPr lang="es-PE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025779"/>
              </p:ext>
            </p:extLst>
          </p:nvPr>
        </p:nvGraphicFramePr>
        <p:xfrm>
          <a:off x="2589213" y="2133600"/>
          <a:ext cx="8915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http://www.free-power-point-templates.com/wp-content/uploads/2011/04/1102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796138"/>
              </p:ext>
            </p:extLst>
          </p:nvPr>
        </p:nvGraphicFramePr>
        <p:xfrm>
          <a:off x="1416018" y="1787179"/>
          <a:ext cx="5632750" cy="455983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647561"/>
                <a:gridCol w="2985189"/>
              </a:tblGrid>
              <a:tr h="422421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Costo Ítem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 Costo</a:t>
                      </a:r>
                      <a:r>
                        <a:rPr lang="es-PE" baseline="0" dirty="0" smtClean="0"/>
                        <a:t> ($)</a:t>
                      </a:r>
                      <a:endParaRPr lang="es-PE" dirty="0"/>
                    </a:p>
                  </a:txBody>
                  <a:tcPr/>
                </a:tc>
              </a:tr>
              <a:tr h="422421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Material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$100</a:t>
                      </a:r>
                      <a:r>
                        <a:rPr lang="es-PE" sz="1400" baseline="0" dirty="0" smtClean="0"/>
                        <a:t> por unidad </a:t>
                      </a:r>
                      <a:endParaRPr lang="es-PE" sz="1400" dirty="0"/>
                    </a:p>
                  </a:txBody>
                  <a:tcPr/>
                </a:tc>
              </a:tr>
              <a:tr h="422421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Mantener</a:t>
                      </a:r>
                      <a:r>
                        <a:rPr lang="es-PE" sz="1400" baseline="0" dirty="0" smtClean="0"/>
                        <a:t> Inventario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$5 por unidad por mes </a:t>
                      </a:r>
                      <a:endParaRPr lang="es-PE" sz="1400" dirty="0"/>
                    </a:p>
                  </a:txBody>
                  <a:tcPr/>
                </a:tc>
              </a:tr>
              <a:tr h="422421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Rotura de inventario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$10 por unidad por mes</a:t>
                      </a:r>
                      <a:endParaRPr lang="es-PE" sz="1400" dirty="0"/>
                    </a:p>
                  </a:txBody>
                  <a:tcPr/>
                </a:tc>
              </a:tr>
              <a:tr h="422421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Costo de subcontratación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$20</a:t>
                      </a:r>
                      <a:r>
                        <a:rPr lang="es-PE" sz="1400" baseline="0" dirty="0" smtClean="0"/>
                        <a:t> por unidad </a:t>
                      </a:r>
                      <a:endParaRPr lang="es-PE" sz="1400" dirty="0"/>
                    </a:p>
                  </a:txBody>
                  <a:tcPr/>
                </a:tc>
              </a:tr>
              <a:tr h="590232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(Costo de compra</a:t>
                      </a:r>
                      <a:r>
                        <a:rPr lang="es-PE" sz="1400" baseline="0" dirty="0" smtClean="0"/>
                        <a:t> menos costo de material)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400"/>
                    </a:p>
                  </a:txBody>
                  <a:tcPr/>
                </a:tc>
              </a:tr>
              <a:tr h="590232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Contratación</a:t>
                      </a:r>
                      <a:r>
                        <a:rPr lang="es-PE" sz="1400" baseline="0" dirty="0" smtClean="0"/>
                        <a:t> y capacitación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$1000  por trabajador </a:t>
                      </a:r>
                      <a:endParaRPr lang="es-PE" sz="1400" dirty="0"/>
                    </a:p>
                  </a:txBody>
                  <a:tcPr/>
                </a:tc>
              </a:tr>
              <a:tr h="422421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Despedir 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$1500 por trabajador</a:t>
                      </a:r>
                    </a:p>
                  </a:txBody>
                  <a:tcPr/>
                </a:tc>
              </a:tr>
              <a:tr h="422421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Costo de horas regulares 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$15 por trabajador por hora</a:t>
                      </a:r>
                    </a:p>
                  </a:txBody>
                  <a:tcPr/>
                </a:tc>
              </a:tr>
              <a:tr h="422421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Costo</a:t>
                      </a:r>
                      <a:r>
                        <a:rPr lang="es-PE" sz="1400" baseline="0" dirty="0" smtClean="0"/>
                        <a:t> de horas extras 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$20 por trabajador por hora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1416018" y="578131"/>
            <a:ext cx="2346385" cy="79658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/>
          <p:cNvSpPr txBox="1"/>
          <p:nvPr/>
        </p:nvSpPr>
        <p:spPr>
          <a:xfrm>
            <a:off x="1610266" y="870538"/>
            <a:ext cx="2508677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E" sz="3200" u="sng" dirty="0" smtClean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COSTOS:</a:t>
            </a:r>
            <a:r>
              <a:rPr lang="es-PE" sz="1400" dirty="0" smtClean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4105835" y="1784230"/>
            <a:ext cx="26217" cy="456278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" name="Grupo 3"/>
          <p:cNvGrpSpPr/>
          <p:nvPr/>
        </p:nvGrpSpPr>
        <p:grpSpPr>
          <a:xfrm>
            <a:off x="8058289" y="1723057"/>
            <a:ext cx="3968189" cy="4979611"/>
            <a:chOff x="8058289" y="1723057"/>
            <a:chExt cx="3968189" cy="4979611"/>
          </a:xfrm>
        </p:grpSpPr>
        <p:pic>
          <p:nvPicPr>
            <p:cNvPr id="3080" name="Picture 8" descr="http://www.thedigeratilife.com/images/job-layoff-pay-cut-3.jpg" title="LAYOFF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42000"/>
                      </a14:imgEffect>
                      <a14:imgEffect>
                        <a14:colorTemperature colorTemp="11310"/>
                      </a14:imgEffect>
                      <a14:imgEffect>
                        <a14:saturation sat="0"/>
                      </a14:imgEffect>
                      <a14:imgEffect>
                        <a14:brightnessContrast bright="-22000" contrast="2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7" r="17461"/>
            <a:stretch/>
          </p:blipFill>
          <p:spPr bwMode="auto">
            <a:xfrm rot="483643">
              <a:off x="9881266" y="1753614"/>
              <a:ext cx="2131966" cy="200479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2000"/>
                      </a14:imgEffect>
                      <a14:imgEffect>
                        <a14:brightnessContrast bright="-28000" contrast="47000"/>
                      </a14:imgEffect>
                    </a14:imgLayer>
                  </a14:imgProps>
                </a:ext>
              </a:extLst>
            </a:blip>
            <a:srcRect l="69941" r="4414" b="70926"/>
            <a:stretch/>
          </p:blipFill>
          <p:spPr>
            <a:xfrm rot="21279303">
              <a:off x="8058289" y="1723057"/>
              <a:ext cx="1731518" cy="20381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7"/>
            <a:srcRect r="66455"/>
            <a:stretch/>
          </p:blipFill>
          <p:spPr>
            <a:xfrm rot="339331">
              <a:off x="8309871" y="3154339"/>
              <a:ext cx="1228354" cy="339460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5000"/>
                      </a14:imgEffect>
                      <a14:imgEffect>
                        <a14:brightnessContrast bright="-16000"/>
                      </a14:imgEffect>
                    </a14:imgLayer>
                  </a14:imgProps>
                </a:ext>
              </a:extLst>
            </a:blip>
            <a:srcRect l="33616" t="-1" r="44711" b="53526"/>
            <a:stretch/>
          </p:blipFill>
          <p:spPr>
            <a:xfrm rot="211967">
              <a:off x="9701056" y="3939280"/>
              <a:ext cx="2325422" cy="27633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216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free-power-point-templates.com/wp-content/uploads/2011/04/1102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817927"/>
              </p:ext>
            </p:extLst>
          </p:nvPr>
        </p:nvGraphicFramePr>
        <p:xfrm>
          <a:off x="1411941" y="1520360"/>
          <a:ext cx="5186083" cy="475608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6124"/>
                <a:gridCol w="2669959"/>
              </a:tblGrid>
              <a:tr h="727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2000" dirty="0" smtClean="0"/>
                        <a:t>Inventario</a:t>
                      </a:r>
                      <a:r>
                        <a:rPr lang="es-PE" sz="2000" baseline="0" dirty="0" smtClean="0"/>
                        <a:t> Actual </a:t>
                      </a:r>
                      <a:endParaRPr lang="es-P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2000" dirty="0" smtClean="0"/>
                        <a:t> 400 unidades </a:t>
                      </a:r>
                      <a:endParaRPr lang="es-PE" sz="2000" b="0" dirty="0"/>
                    </a:p>
                  </a:txBody>
                  <a:tcPr/>
                </a:tc>
              </a:tr>
              <a:tr h="7396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2000" dirty="0" smtClean="0"/>
                        <a:t>Trabajadores actuales</a:t>
                      </a:r>
                      <a:endParaRPr lang="es-P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2000" dirty="0" smtClean="0"/>
                        <a:t>38</a:t>
                      </a:r>
                      <a:r>
                        <a:rPr lang="es-PE" sz="2000" baseline="0" dirty="0" smtClean="0"/>
                        <a:t> trabajadores </a:t>
                      </a:r>
                      <a:endParaRPr lang="es-PE" sz="2000" dirty="0"/>
                    </a:p>
                  </a:txBody>
                  <a:tcPr/>
                </a:tc>
              </a:tr>
              <a:tr h="7396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2000" dirty="0" smtClean="0"/>
                        <a:t>Horas</a:t>
                      </a:r>
                      <a:r>
                        <a:rPr lang="es-PE" sz="2000" baseline="0" dirty="0" smtClean="0"/>
                        <a:t> de mano de obra por unidad </a:t>
                      </a:r>
                      <a:endParaRPr lang="es-P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2000" dirty="0" smtClean="0"/>
                        <a:t> 5 horas-hombres</a:t>
                      </a:r>
                      <a:r>
                        <a:rPr lang="es-PE" sz="2000" baseline="0" dirty="0" smtClean="0"/>
                        <a:t> por unidad</a:t>
                      </a:r>
                      <a:endParaRPr lang="es-PE" sz="2000" dirty="0"/>
                    </a:p>
                  </a:txBody>
                  <a:tcPr/>
                </a:tc>
              </a:tr>
              <a:tr h="10566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2000" dirty="0" smtClean="0"/>
                        <a:t>Tiempo de trabajo regular</a:t>
                      </a:r>
                      <a:r>
                        <a:rPr lang="es-PE" sz="2000" baseline="0" dirty="0" smtClean="0"/>
                        <a:t> por empleado </a:t>
                      </a:r>
                      <a:endParaRPr lang="es-P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2000" dirty="0" smtClean="0"/>
                        <a:t>8 horas</a:t>
                      </a:r>
                      <a:endParaRPr lang="es-PE" sz="2000" dirty="0"/>
                    </a:p>
                  </a:txBody>
                  <a:tcPr/>
                </a:tc>
              </a:tr>
              <a:tr h="727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2000" dirty="0" smtClean="0"/>
                        <a:t>Inventario</a:t>
                      </a:r>
                      <a:r>
                        <a:rPr lang="es-PE" sz="2000" baseline="0" dirty="0" smtClean="0"/>
                        <a:t> Final </a:t>
                      </a:r>
                      <a:endParaRPr lang="es-P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2000" dirty="0" smtClean="0"/>
                        <a:t>25 %</a:t>
                      </a:r>
                      <a:endParaRPr lang="es-PE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2348752" y="358588"/>
            <a:ext cx="8032377" cy="73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/>
          <p:cNvSpPr txBox="1"/>
          <p:nvPr/>
        </p:nvSpPr>
        <p:spPr>
          <a:xfrm>
            <a:off x="1272988" y="223696"/>
            <a:ext cx="91081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u="sng" dirty="0" smtClean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INICIO Y CONDICIONES DE FUNCIONAMIENTO:</a:t>
            </a:r>
            <a:endParaRPr lang="es-PE" sz="3200" u="sng" dirty="0">
              <a:solidFill>
                <a:schemeClr val="accent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7831639" y="2409598"/>
            <a:ext cx="4250987" cy="4341140"/>
            <a:chOff x="7831639" y="2409598"/>
            <a:chExt cx="4250987" cy="4341140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/>
            <a:srcRect l="2824" t="50321" r="74268" b="30483"/>
            <a:stretch/>
          </p:blipFill>
          <p:spPr>
            <a:xfrm rot="285952">
              <a:off x="9386403" y="4005666"/>
              <a:ext cx="2696223" cy="2745072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/>
            <a:srcRect l="73718" t="5988" r="5368" b="72385"/>
            <a:stretch/>
          </p:blipFill>
          <p:spPr>
            <a:xfrm rot="660214">
              <a:off x="10211129" y="2451127"/>
              <a:ext cx="1810871" cy="1955746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/>
            <a:srcRect l="51255" t="47661" r="25821" b="30129"/>
            <a:stretch/>
          </p:blipFill>
          <p:spPr>
            <a:xfrm rot="21153613">
              <a:off x="8392797" y="2409598"/>
              <a:ext cx="1873486" cy="1895706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/>
            <a:srcRect t="72941" r="72588"/>
            <a:stretch/>
          </p:blipFill>
          <p:spPr>
            <a:xfrm rot="21116425">
              <a:off x="7831639" y="4410414"/>
              <a:ext cx="1891701" cy="1867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114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3074" name="Picture 2" descr="http://www.free-power-point-templates.com/wp-content/uploads/2011/04/1102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301635"/>
              </p:ext>
            </p:extLst>
          </p:nvPr>
        </p:nvGraphicFramePr>
        <p:xfrm>
          <a:off x="1350122" y="2375108"/>
          <a:ext cx="8473234" cy="35742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3244"/>
                <a:gridCol w="1669938"/>
                <a:gridCol w="1700734"/>
                <a:gridCol w="1502821"/>
                <a:gridCol w="2226497"/>
              </a:tblGrid>
              <a:tr h="70698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Meses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 Inventario Inicial</a:t>
                      </a:r>
                      <a:r>
                        <a:rPr lang="es-PE" baseline="0" dirty="0" smtClean="0"/>
                        <a:t>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 Pronóstico</a:t>
                      </a:r>
                      <a:r>
                        <a:rPr lang="es-PE" baseline="0" dirty="0" smtClean="0"/>
                        <a:t> de demanda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 Inventario</a:t>
                      </a:r>
                      <a:r>
                        <a:rPr lang="es-PE" baseline="0" dirty="0" smtClean="0"/>
                        <a:t> Final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 Producción Requerida</a:t>
                      </a:r>
                      <a:endParaRPr lang="es-PE" dirty="0"/>
                    </a:p>
                  </a:txBody>
                  <a:tcPr/>
                </a:tc>
              </a:tr>
              <a:tr h="40960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 Enero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1800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450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1850</a:t>
                      </a:r>
                      <a:endParaRPr lang="es-PE" dirty="0"/>
                    </a:p>
                  </a:txBody>
                  <a:tcPr/>
                </a:tc>
              </a:tr>
              <a:tr h="40960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Febrero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450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1500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375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1425</a:t>
                      </a:r>
                      <a:endParaRPr lang="es-PE" dirty="0"/>
                    </a:p>
                  </a:txBody>
                  <a:tcPr/>
                </a:tc>
              </a:tr>
              <a:tr h="40960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Marzo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375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1100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275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1000</a:t>
                      </a:r>
                      <a:endParaRPr lang="es-PE" dirty="0"/>
                    </a:p>
                  </a:txBody>
                  <a:tcPr/>
                </a:tc>
              </a:tr>
              <a:tr h="40960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Abril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275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900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225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850</a:t>
                      </a:r>
                      <a:endParaRPr lang="es-PE" dirty="0"/>
                    </a:p>
                  </a:txBody>
                  <a:tcPr/>
                </a:tc>
              </a:tr>
              <a:tr h="40960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Mayo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225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1100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275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1150</a:t>
                      </a:r>
                      <a:endParaRPr lang="es-PE" dirty="0"/>
                    </a:p>
                  </a:txBody>
                  <a:tcPr/>
                </a:tc>
              </a:tr>
              <a:tr h="40960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Junio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275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1600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1725</a:t>
                      </a:r>
                      <a:endParaRPr lang="es-PE" dirty="0"/>
                    </a:p>
                  </a:txBody>
                  <a:tcPr/>
                </a:tc>
              </a:tr>
              <a:tr h="409605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8000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1925976" y="1146374"/>
            <a:ext cx="5235388" cy="70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/>
          <p:cNvSpPr txBox="1"/>
          <p:nvPr/>
        </p:nvSpPr>
        <p:spPr>
          <a:xfrm>
            <a:off x="1655452" y="624110"/>
            <a:ext cx="67952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u="sng" dirty="0" smtClean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REQUERIMIENTOS  NETOS:</a:t>
            </a:r>
            <a:endParaRPr lang="es-PE" sz="4400" u="sng" dirty="0">
              <a:solidFill>
                <a:schemeClr val="accent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19271" t="36213" r="52343" b="17463"/>
          <a:stretch/>
        </p:blipFill>
        <p:spPr>
          <a:xfrm rot="294511">
            <a:off x="9876048" y="4225010"/>
            <a:ext cx="2226765" cy="24772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8544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3074" name="Picture 2" descr="http://www.free-power-point-templates.com/wp-content/uploads/2011/04/1102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redondeado 13"/>
          <p:cNvSpPr/>
          <p:nvPr/>
        </p:nvSpPr>
        <p:spPr>
          <a:xfrm>
            <a:off x="7413804" y="878541"/>
            <a:ext cx="4778196" cy="5979459"/>
          </a:xfrm>
          <a:prstGeom prst="round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1357" t="14155" r="74932" b="75551"/>
          <a:stretch/>
        </p:blipFill>
        <p:spPr>
          <a:xfrm>
            <a:off x="1265449" y="2922964"/>
            <a:ext cx="4657183" cy="1271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2" name="Marcador de conteni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530370"/>
              </p:ext>
            </p:extLst>
          </p:nvPr>
        </p:nvGraphicFramePr>
        <p:xfrm>
          <a:off x="7669145" y="1081684"/>
          <a:ext cx="4350390" cy="550634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76445"/>
                <a:gridCol w="3673945"/>
              </a:tblGrid>
              <a:tr h="568585">
                <a:tc>
                  <a:txBody>
                    <a:bodyPr/>
                    <a:lstStyle/>
                    <a:p>
                      <a:r>
                        <a:rPr lang="es-PE" dirty="0" smtClean="0"/>
                        <a:t>P</a:t>
                      </a:r>
                      <a:endParaRPr lang="es-P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Número</a:t>
                      </a:r>
                      <a:r>
                        <a:rPr lang="es-PE" baseline="0" dirty="0" smtClean="0"/>
                        <a:t> de productos por mes </a:t>
                      </a:r>
                      <a:endParaRPr lang="es-PE" b="0" dirty="0"/>
                    </a:p>
                  </a:txBody>
                  <a:tcPr/>
                </a:tc>
              </a:tr>
              <a:tr h="603794">
                <a:tc>
                  <a:txBody>
                    <a:bodyPr/>
                    <a:lstStyle/>
                    <a:p>
                      <a:r>
                        <a:rPr lang="es-PE" dirty="0" smtClean="0"/>
                        <a:t>W</a:t>
                      </a:r>
                      <a:endParaRPr lang="es-P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Número</a:t>
                      </a:r>
                      <a:r>
                        <a:rPr lang="es-PE" baseline="0" dirty="0" smtClean="0"/>
                        <a:t> de trabajadores por mes</a:t>
                      </a:r>
                      <a:endParaRPr lang="es-PE" b="0" dirty="0"/>
                    </a:p>
                  </a:txBody>
                  <a:tcPr/>
                </a:tc>
              </a:tr>
              <a:tr h="345025">
                <a:tc>
                  <a:txBody>
                    <a:bodyPr/>
                    <a:lstStyle/>
                    <a:p>
                      <a:r>
                        <a:rPr lang="es-PE" dirty="0" smtClean="0"/>
                        <a:t>O</a:t>
                      </a:r>
                      <a:endParaRPr lang="es-P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Número</a:t>
                      </a:r>
                      <a:r>
                        <a:rPr lang="es-PE" baseline="0" dirty="0" smtClean="0"/>
                        <a:t> de horas extras </a:t>
                      </a:r>
                      <a:endParaRPr lang="es-PE" b="0" dirty="0"/>
                    </a:p>
                  </a:txBody>
                  <a:tcPr/>
                </a:tc>
              </a:tr>
              <a:tr h="603794">
                <a:tc>
                  <a:txBody>
                    <a:bodyPr/>
                    <a:lstStyle/>
                    <a:p>
                      <a:r>
                        <a:rPr lang="es-PE" dirty="0" smtClean="0"/>
                        <a:t>H</a:t>
                      </a:r>
                      <a:endParaRPr lang="es-P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Número</a:t>
                      </a:r>
                      <a:r>
                        <a:rPr lang="es-PE" baseline="0" dirty="0" smtClean="0"/>
                        <a:t> de trabajadores contratados por mes</a:t>
                      </a:r>
                      <a:endParaRPr lang="es-PE" b="0" dirty="0"/>
                    </a:p>
                  </a:txBody>
                  <a:tcPr/>
                </a:tc>
              </a:tr>
              <a:tr h="603794">
                <a:tc>
                  <a:txBody>
                    <a:bodyPr/>
                    <a:lstStyle/>
                    <a:p>
                      <a:r>
                        <a:rPr lang="es-PE" dirty="0" smtClean="0"/>
                        <a:t>F</a:t>
                      </a:r>
                      <a:endParaRPr lang="es-P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Número de trabajadores despedidos por mes</a:t>
                      </a:r>
                      <a:endParaRPr lang="es-PE" b="0" dirty="0"/>
                    </a:p>
                  </a:txBody>
                  <a:tcPr/>
                </a:tc>
              </a:tr>
              <a:tr h="603794">
                <a:tc>
                  <a:txBody>
                    <a:bodyPr/>
                    <a:lstStyle/>
                    <a:p>
                      <a:r>
                        <a:rPr lang="es-PE" dirty="0" smtClean="0"/>
                        <a:t>S</a:t>
                      </a:r>
                      <a:endParaRPr lang="es-P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Número de subcontratados</a:t>
                      </a:r>
                      <a:r>
                        <a:rPr lang="es-PE" baseline="0" dirty="0" smtClean="0"/>
                        <a:t> por mes </a:t>
                      </a:r>
                      <a:endParaRPr lang="es-PE" b="0" dirty="0"/>
                    </a:p>
                  </a:txBody>
                  <a:tcPr/>
                </a:tc>
              </a:tr>
              <a:tr h="603794">
                <a:tc>
                  <a:txBody>
                    <a:bodyPr/>
                    <a:lstStyle/>
                    <a:p>
                      <a:r>
                        <a:rPr lang="es-PE" dirty="0" smtClean="0"/>
                        <a:t>I</a:t>
                      </a:r>
                      <a:endParaRPr lang="es-P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Inventario de unidades por mes</a:t>
                      </a:r>
                      <a:endParaRPr lang="es-PE" b="0" dirty="0"/>
                    </a:p>
                  </a:txBody>
                  <a:tcPr/>
                </a:tc>
              </a:tr>
              <a:tr h="345025">
                <a:tc>
                  <a:txBody>
                    <a:bodyPr/>
                    <a:lstStyle/>
                    <a:p>
                      <a:r>
                        <a:rPr lang="es-PE" dirty="0" smtClean="0"/>
                        <a:t>B</a:t>
                      </a:r>
                      <a:endParaRPr lang="es-P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Stockout por mes</a:t>
                      </a:r>
                      <a:endParaRPr lang="es-PE" b="0" dirty="0"/>
                    </a:p>
                  </a:txBody>
                  <a:tcPr/>
                </a:tc>
              </a:tr>
              <a:tr h="603794">
                <a:tc>
                  <a:txBody>
                    <a:bodyPr/>
                    <a:lstStyle/>
                    <a:p>
                      <a:r>
                        <a:rPr lang="es-PE" dirty="0" smtClean="0"/>
                        <a:t>WD</a:t>
                      </a:r>
                      <a:endParaRPr lang="es-P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Número</a:t>
                      </a:r>
                      <a:r>
                        <a:rPr lang="es-PE" baseline="0" dirty="0" smtClean="0"/>
                        <a:t> de días de trabajo por mes </a:t>
                      </a:r>
                      <a:endParaRPr lang="es-PE" b="0" dirty="0"/>
                    </a:p>
                  </a:txBody>
                  <a:tcPr/>
                </a:tc>
              </a:tr>
              <a:tr h="345025">
                <a:tc>
                  <a:txBody>
                    <a:bodyPr/>
                    <a:lstStyle/>
                    <a:p>
                      <a:r>
                        <a:rPr lang="es-PE" dirty="0" smtClean="0"/>
                        <a:t>D</a:t>
                      </a:r>
                      <a:endParaRPr lang="es-P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Demanda por mes</a:t>
                      </a:r>
                      <a:endParaRPr lang="es-PE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Flecha abajo 14"/>
          <p:cNvSpPr/>
          <p:nvPr/>
        </p:nvSpPr>
        <p:spPr>
          <a:xfrm rot="16200000">
            <a:off x="6064622" y="3445339"/>
            <a:ext cx="1792941" cy="47512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/>
          <p:cNvSpPr/>
          <p:nvPr/>
        </p:nvSpPr>
        <p:spPr>
          <a:xfrm>
            <a:off x="1333540" y="410757"/>
            <a:ext cx="5655160" cy="666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/>
          <p:cNvSpPr txBox="1"/>
          <p:nvPr/>
        </p:nvSpPr>
        <p:spPr>
          <a:xfrm>
            <a:off x="1491172" y="394435"/>
            <a:ext cx="5513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dirty="0" smtClean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PROGRAMACIÓN EN LINGO:</a:t>
            </a:r>
            <a:endParaRPr lang="es-PE" sz="4000" b="1" dirty="0">
              <a:solidFill>
                <a:schemeClr val="accent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2968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6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3074" name="Picture 2" descr="http://www.free-power-point-templates.com/wp-content/uploads/2011/04/1102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05799"/>
              </p:ext>
            </p:extLst>
          </p:nvPr>
        </p:nvGraphicFramePr>
        <p:xfrm>
          <a:off x="1816007" y="1399557"/>
          <a:ext cx="7146458" cy="438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88166"/>
                <a:gridCol w="5758292"/>
              </a:tblGrid>
              <a:tr h="275193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0" baseline="0" dirty="0" smtClean="0">
                          <a:solidFill>
                            <a:schemeClr val="tx1"/>
                          </a:solidFill>
                        </a:rPr>
                        <a:t> Pronóstico de demanda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1093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WD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 Días</a:t>
                      </a:r>
                      <a:r>
                        <a:rPr lang="es-PE" b="0" baseline="0" dirty="0" smtClean="0">
                          <a:solidFill>
                            <a:schemeClr val="tx1"/>
                          </a:solidFill>
                        </a:rPr>
                        <a:t> de trabajo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1093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 Costo de producción</a:t>
                      </a:r>
                      <a:r>
                        <a:rPr lang="es-PE" b="0" baseline="0" dirty="0" smtClean="0">
                          <a:solidFill>
                            <a:schemeClr val="tx1"/>
                          </a:solidFill>
                        </a:rPr>
                        <a:t> por unidad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1093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OC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Costo de unidad por horas extras </a:t>
                      </a:r>
                    </a:p>
                  </a:txBody>
                  <a:tcPr/>
                </a:tc>
              </a:tr>
              <a:tr h="311093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HC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Costo de contratación por trabajadores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1093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FC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Costo de despido</a:t>
                      </a:r>
                      <a:r>
                        <a:rPr lang="es-PE" b="0" baseline="0" dirty="0" smtClean="0">
                          <a:solidFill>
                            <a:schemeClr val="tx1"/>
                          </a:solidFill>
                        </a:rPr>
                        <a:t>  por trabajadores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1093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IC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Costo de inventario por mes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7236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BC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Costo de demanda</a:t>
                      </a:r>
                      <a:r>
                        <a:rPr lang="es-PE" b="0" baseline="0" dirty="0" smtClean="0">
                          <a:solidFill>
                            <a:schemeClr val="tx1"/>
                          </a:solidFill>
                        </a:rPr>
                        <a:t> no satisfecha por mes 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1093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SC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Costo</a:t>
                      </a:r>
                      <a:r>
                        <a:rPr lang="es-PE" b="0" baseline="0" dirty="0" smtClean="0">
                          <a:solidFill>
                            <a:schemeClr val="tx1"/>
                          </a:solidFill>
                        </a:rPr>
                        <a:t> de subcontratación por trabajadores 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1093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I0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Inventario</a:t>
                      </a:r>
                      <a:r>
                        <a:rPr lang="es-PE" b="0" baseline="0" dirty="0" smtClean="0">
                          <a:solidFill>
                            <a:schemeClr val="tx1"/>
                          </a:solidFill>
                        </a:rPr>
                        <a:t> actual 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1093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Demanda</a:t>
                      </a:r>
                      <a:r>
                        <a:rPr lang="es-PE" b="0" baseline="0" dirty="0" smtClean="0">
                          <a:solidFill>
                            <a:schemeClr val="tx1"/>
                          </a:solidFill>
                        </a:rPr>
                        <a:t> insatisfecha 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1093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W0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Trabajadores actuales 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154038" y="624110"/>
            <a:ext cx="489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 smtClean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VARIABLES:</a:t>
            </a:r>
            <a:endParaRPr lang="es-PE" sz="28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8926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3074" name="Picture 2" descr="http://www.free-power-point-templates.com/wp-content/uploads/2011/04/1102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636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134018" y="479491"/>
            <a:ext cx="5399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u="sng" dirty="0" smtClean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FUNCIÓN OBJETIVO</a:t>
            </a:r>
            <a:endParaRPr lang="es-PE" sz="4000" b="1" u="sng" dirty="0">
              <a:solidFill>
                <a:schemeClr val="accent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Flecha abajo 5"/>
          <p:cNvSpPr/>
          <p:nvPr/>
        </p:nvSpPr>
        <p:spPr>
          <a:xfrm>
            <a:off x="2320267" y="2831804"/>
            <a:ext cx="1722689" cy="904837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8" name="Grupo 7"/>
          <p:cNvGrpSpPr/>
          <p:nvPr/>
        </p:nvGrpSpPr>
        <p:grpSpPr>
          <a:xfrm>
            <a:off x="1117552" y="3791880"/>
            <a:ext cx="8887060" cy="1250207"/>
            <a:chOff x="1169877" y="2529110"/>
            <a:chExt cx="10865223" cy="1250207"/>
          </a:xfrm>
        </p:grpSpPr>
        <p:sp>
          <p:nvSpPr>
            <p:cNvPr id="7" name="Rectángulo redondeado 6"/>
            <p:cNvSpPr/>
            <p:nvPr/>
          </p:nvSpPr>
          <p:spPr>
            <a:xfrm>
              <a:off x="1169877" y="2529110"/>
              <a:ext cx="10865223" cy="125020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3"/>
            <a:srcRect l="1494" t="32796" r="63230" b="62071"/>
            <a:stretch/>
          </p:blipFill>
          <p:spPr>
            <a:xfrm>
              <a:off x="1395566" y="2697778"/>
              <a:ext cx="10413847" cy="9081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9" name="CuadroTexto 8"/>
          <p:cNvSpPr txBox="1"/>
          <p:nvPr/>
        </p:nvSpPr>
        <p:spPr>
          <a:xfrm>
            <a:off x="1117552" y="2078361"/>
            <a:ext cx="7153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latin typeface="Arial Rounded MT Bold" panose="020F0704030504030204" pitchFamily="34" charset="0"/>
              </a:rPr>
              <a:t>Minimizar el costo de  producción</a:t>
            </a:r>
            <a:endParaRPr lang="es-PE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8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3074" name="Picture 2" descr="http://www.free-power-point-templates.com/wp-content/uploads/2011/04/1102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76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452283" y="679780"/>
            <a:ext cx="5809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RESTRICCIONES:</a:t>
            </a:r>
            <a:endParaRPr lang="es-PE" sz="3200" b="1" dirty="0">
              <a:solidFill>
                <a:schemeClr val="accent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277142" y="1540795"/>
            <a:ext cx="480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PE" sz="2400" dirty="0" smtClean="0"/>
              <a:t>Restricción por demanda:</a:t>
            </a:r>
            <a:endParaRPr lang="es-PE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633" t="59253" r="70534" b="32169"/>
          <a:stretch/>
        </p:blipFill>
        <p:spPr>
          <a:xfrm>
            <a:off x="1290918" y="2375700"/>
            <a:ext cx="5283106" cy="1010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Conector angular 8"/>
          <p:cNvCxnSpPr/>
          <p:nvPr/>
        </p:nvCxnSpPr>
        <p:spPr>
          <a:xfrm flipV="1">
            <a:off x="7691718" y="1859671"/>
            <a:ext cx="842419" cy="790517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>
            <a:off x="8597108" y="679780"/>
            <a:ext cx="3377569" cy="2055159"/>
            <a:chOff x="8713693" y="484094"/>
            <a:chExt cx="3377569" cy="2055159"/>
          </a:xfrm>
        </p:grpSpPr>
        <p:sp>
          <p:nvSpPr>
            <p:cNvPr id="10" name="Rectángulo redondeado 9"/>
            <p:cNvSpPr/>
            <p:nvPr/>
          </p:nvSpPr>
          <p:spPr>
            <a:xfrm>
              <a:off x="8713693" y="484094"/>
              <a:ext cx="3377569" cy="2055159"/>
            </a:xfrm>
            <a:prstGeom prst="round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8858518" y="638620"/>
              <a:ext cx="320329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600" b="1" i="1" dirty="0" smtClean="0"/>
                <a:t>El </a:t>
              </a:r>
              <a:r>
                <a:rPr lang="es-PE" sz="1600" b="1" i="1" dirty="0"/>
                <a:t>m</a:t>
              </a:r>
              <a:r>
                <a:rPr lang="es-PE" sz="1600" b="1" i="1" dirty="0" smtClean="0"/>
                <a:t>es  t debe ser mayor que 1</a:t>
              </a:r>
            </a:p>
            <a:p>
              <a:r>
                <a:rPr lang="es-PE" sz="1600" dirty="0" smtClean="0"/>
                <a:t>[Producción del mes+ (Inven. Inicial- Inven. Final)+ subcont. del mes + (stockout del mes – stockout del mes anterior) = demanda del mes]</a:t>
              </a:r>
              <a:endParaRPr lang="es-PE" sz="1600" dirty="0"/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1264024" y="3990467"/>
            <a:ext cx="618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2400" dirty="0" smtClean="0"/>
              <a:t>Restricción por capacidad de horas:</a:t>
            </a:r>
            <a:endParaRPr lang="es-PE" sz="24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/>
          <a:srcRect l="1952" t="54595" r="79214" b="38543"/>
          <a:stretch/>
        </p:blipFill>
        <p:spPr>
          <a:xfrm>
            <a:off x="1290918" y="4818270"/>
            <a:ext cx="4920364" cy="726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Conector angular 16"/>
          <p:cNvCxnSpPr/>
          <p:nvPr/>
        </p:nvCxnSpPr>
        <p:spPr>
          <a:xfrm>
            <a:off x="7407412" y="5199529"/>
            <a:ext cx="1485576" cy="711693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3" name="Grupo 22"/>
          <p:cNvGrpSpPr/>
          <p:nvPr/>
        </p:nvGrpSpPr>
        <p:grpSpPr>
          <a:xfrm>
            <a:off x="8964704" y="4044255"/>
            <a:ext cx="3081689" cy="3205450"/>
            <a:chOff x="8964704" y="4044255"/>
            <a:chExt cx="3081689" cy="3205450"/>
          </a:xfrm>
        </p:grpSpPr>
        <p:sp>
          <p:nvSpPr>
            <p:cNvPr id="18" name="Rectángulo redondeado 17"/>
            <p:cNvSpPr/>
            <p:nvPr/>
          </p:nvSpPr>
          <p:spPr>
            <a:xfrm>
              <a:off x="8964704" y="4044255"/>
              <a:ext cx="3081689" cy="2697204"/>
            </a:xfrm>
            <a:prstGeom prst="round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9177012" y="4818270"/>
              <a:ext cx="2779058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600" b="1" i="1" dirty="0"/>
                <a:t>El mes  t debe ser mayor que </a:t>
              </a:r>
              <a:r>
                <a:rPr lang="es-PE" sz="1600" b="1" i="1" dirty="0" smtClean="0"/>
                <a:t>1</a:t>
              </a:r>
            </a:p>
            <a:p>
              <a:r>
                <a:rPr lang="es-PE" sz="1600" dirty="0" smtClean="0"/>
                <a:t>[Núm de trab – Núm. de trab del mes anterior -trab cont. + trab. Desp.]</a:t>
              </a:r>
              <a:endParaRPr lang="es-PE" sz="1600" dirty="0"/>
            </a:p>
            <a:p>
              <a:endParaRPr lang="es-PE" b="1" i="1" dirty="0" smtClean="0"/>
            </a:p>
            <a:p>
              <a:endParaRPr lang="es-PE" b="1" i="1" dirty="0"/>
            </a:p>
            <a:p>
              <a:endParaRPr lang="es-PE" b="1" i="1" dirty="0" smtClean="0"/>
            </a:p>
            <a:p>
              <a:endParaRPr lang="es-PE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49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3074" name="Picture 2" descr="http://www.free-power-point-templates.com/wp-content/uploads/2011/04/1102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326776" y="512802"/>
            <a:ext cx="5038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2400" dirty="0" smtClean="0"/>
              <a:t>Restricción de trabajadores</a:t>
            </a:r>
            <a:r>
              <a:rPr lang="es-PE" dirty="0" smtClean="0"/>
              <a:t>: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218" t="65135" r="74804" b="28248"/>
          <a:stretch/>
        </p:blipFill>
        <p:spPr>
          <a:xfrm>
            <a:off x="1326776" y="1380565"/>
            <a:ext cx="4592919" cy="712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Conector angular 6"/>
          <p:cNvCxnSpPr/>
          <p:nvPr/>
        </p:nvCxnSpPr>
        <p:spPr>
          <a:xfrm>
            <a:off x="7494494" y="1684654"/>
            <a:ext cx="1362635" cy="646170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6" name="Grupo 25"/>
          <p:cNvGrpSpPr/>
          <p:nvPr/>
        </p:nvGrpSpPr>
        <p:grpSpPr>
          <a:xfrm>
            <a:off x="9179858" y="753035"/>
            <a:ext cx="2769999" cy="2097741"/>
            <a:chOff x="9179858" y="753035"/>
            <a:chExt cx="2769999" cy="2097741"/>
          </a:xfrm>
        </p:grpSpPr>
        <p:sp>
          <p:nvSpPr>
            <p:cNvPr id="9" name="Rectángulo redondeado 8"/>
            <p:cNvSpPr/>
            <p:nvPr/>
          </p:nvSpPr>
          <p:spPr>
            <a:xfrm>
              <a:off x="9179858" y="753035"/>
              <a:ext cx="2769999" cy="2097741"/>
            </a:xfrm>
            <a:prstGeom prst="round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9179858" y="942233"/>
              <a:ext cx="276999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600" dirty="0" smtClean="0"/>
                <a:t>[(Horas-hombres/unid * #unid. de prod. producid)  </a:t>
              </a:r>
              <a:r>
                <a:rPr lang="es-PE" b="1" dirty="0" smtClean="0"/>
                <a:t>-</a:t>
              </a:r>
              <a:r>
                <a:rPr lang="es-PE" sz="1600" dirty="0" smtClean="0"/>
                <a:t> (horas/días trab-hombres *#días trab.* #hombres)</a:t>
              </a:r>
              <a:r>
                <a:rPr lang="es-PE" sz="2000" b="1" dirty="0" smtClean="0"/>
                <a:t>-</a:t>
              </a:r>
              <a:r>
                <a:rPr lang="es-PE" sz="1600" dirty="0" smtClean="0"/>
                <a:t> horas extras &lt;= 0] </a:t>
              </a:r>
              <a:endParaRPr lang="es-PE" sz="1600" dirty="0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1425387" y="3429000"/>
            <a:ext cx="4395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2400" dirty="0" smtClean="0"/>
              <a:t>Restricción de Inventario</a:t>
            </a:r>
            <a:r>
              <a:rPr lang="es-PE" sz="2400" b="1" dirty="0" smtClean="0"/>
              <a:t>:</a:t>
            </a:r>
            <a:endParaRPr lang="es-PE" sz="2400" b="1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/>
          <a:srcRect l="1218" t="73468" r="80592" b="16239"/>
          <a:stretch/>
        </p:blipFill>
        <p:spPr>
          <a:xfrm>
            <a:off x="1901824" y="4235807"/>
            <a:ext cx="3567953" cy="1071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Conector angular 14"/>
          <p:cNvCxnSpPr/>
          <p:nvPr/>
        </p:nvCxnSpPr>
        <p:spPr>
          <a:xfrm>
            <a:off x="7494494" y="5056095"/>
            <a:ext cx="1362635" cy="502023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3" name="Grupo 22"/>
          <p:cNvGrpSpPr/>
          <p:nvPr/>
        </p:nvGrpSpPr>
        <p:grpSpPr>
          <a:xfrm>
            <a:off x="9224321" y="4062232"/>
            <a:ext cx="2816274" cy="2814408"/>
            <a:chOff x="9224321" y="4062232"/>
            <a:chExt cx="2816274" cy="2814408"/>
          </a:xfrm>
        </p:grpSpPr>
        <p:sp>
          <p:nvSpPr>
            <p:cNvPr id="17" name="Rectángulo redondeado 16"/>
            <p:cNvSpPr/>
            <p:nvPr/>
          </p:nvSpPr>
          <p:spPr>
            <a:xfrm>
              <a:off x="9224321" y="4062232"/>
              <a:ext cx="2816274" cy="2600767"/>
            </a:xfrm>
            <a:prstGeom prst="round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9369614" y="4291317"/>
              <a:ext cx="252568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600" b="1" i="1" dirty="0" smtClean="0"/>
                <a:t>Por Dato,  el inventario es 25%.</a:t>
              </a:r>
            </a:p>
            <a:p>
              <a:r>
                <a:rPr lang="es-PE" sz="1600" dirty="0" smtClean="0"/>
                <a:t>El inventario final del mes &gt; al 0.25* demanda de la producción</a:t>
              </a:r>
            </a:p>
            <a:p>
              <a:r>
                <a:rPr lang="es-PE" sz="1600" dirty="0"/>
                <a:t>La demanda </a:t>
              </a:r>
              <a:r>
                <a:rPr lang="es-PE" sz="1600" dirty="0" smtClean="0"/>
                <a:t>insatisfecha </a:t>
              </a:r>
              <a:r>
                <a:rPr lang="es-PE" sz="1600" dirty="0"/>
                <a:t>en el ultimo mes debe ser 0</a:t>
              </a:r>
            </a:p>
            <a:p>
              <a:endParaRPr lang="es-PE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60570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641</TotalTime>
  <Words>561</Words>
  <Application>Microsoft Office PowerPoint</Application>
  <PresentationFormat>Panorámica</PresentationFormat>
  <Paragraphs>162</Paragraphs>
  <Slides>13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Aharoni</vt:lpstr>
      <vt:lpstr>Arial</vt:lpstr>
      <vt:lpstr>Arial Rounded MT Bold</vt:lpstr>
      <vt:lpstr>Century Gothic</vt:lpstr>
      <vt:lpstr>Wingdings</vt:lpstr>
      <vt:lpstr>Wingdings 3</vt:lpstr>
      <vt:lpstr>Espiral</vt:lpstr>
      <vt:lpstr>Microsoft Excel Worksheet</vt:lpstr>
      <vt:lpstr>Presentación de PowerPoint</vt:lpstr>
      <vt:lpstr>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40</cp:revision>
  <dcterms:created xsi:type="dcterms:W3CDTF">2015-07-01T05:21:41Z</dcterms:created>
  <dcterms:modified xsi:type="dcterms:W3CDTF">2015-07-02T00:41:43Z</dcterms:modified>
</cp:coreProperties>
</file>