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888" y="-2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50814EC2-6F8F-44D2-B32C-4F79A4F8D3A7}" type="datetimeFigureOut">
              <a:rPr lang="es-MX" smtClean="0"/>
              <a:t>07/03/2019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1CC8F4-280B-42EC-881D-159C8984AB7B}" type="slidenum">
              <a:rPr lang="es-MX" smtClean="0"/>
              <a:t>‹Nº›</a:t>
            </a:fld>
            <a:endParaRPr lang="es-MX"/>
          </a:p>
        </p:txBody>
      </p:sp>
    </p:spTree>
    <p:extLst>
      <p:ext uri="{BB962C8B-B14F-4D97-AF65-F5344CB8AC3E}">
        <p14:creationId xmlns:p14="http://schemas.microsoft.com/office/powerpoint/2010/main" val="887371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0814EC2-6F8F-44D2-B32C-4F79A4F8D3A7}" type="datetimeFigureOut">
              <a:rPr lang="es-MX" smtClean="0"/>
              <a:t>07/03/2019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1CC8F4-280B-42EC-881D-159C8984AB7B}" type="slidenum">
              <a:rPr lang="es-MX" smtClean="0"/>
              <a:t>‹Nº›</a:t>
            </a:fld>
            <a:endParaRPr lang="es-MX"/>
          </a:p>
        </p:txBody>
      </p:sp>
    </p:spTree>
    <p:extLst>
      <p:ext uri="{BB962C8B-B14F-4D97-AF65-F5344CB8AC3E}">
        <p14:creationId xmlns:p14="http://schemas.microsoft.com/office/powerpoint/2010/main" val="319838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0814EC2-6F8F-44D2-B32C-4F79A4F8D3A7}" type="datetimeFigureOut">
              <a:rPr lang="es-MX" smtClean="0"/>
              <a:t>07/03/2019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1CC8F4-280B-42EC-881D-159C8984AB7B}" type="slidenum">
              <a:rPr lang="es-MX" smtClean="0"/>
              <a:t>‹Nº›</a:t>
            </a:fld>
            <a:endParaRPr lang="es-MX"/>
          </a:p>
        </p:txBody>
      </p:sp>
    </p:spTree>
    <p:extLst>
      <p:ext uri="{BB962C8B-B14F-4D97-AF65-F5344CB8AC3E}">
        <p14:creationId xmlns:p14="http://schemas.microsoft.com/office/powerpoint/2010/main" val="47750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0814EC2-6F8F-44D2-B32C-4F79A4F8D3A7}" type="datetimeFigureOut">
              <a:rPr lang="es-MX" smtClean="0"/>
              <a:t>07/03/2019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1CC8F4-280B-42EC-881D-159C8984AB7B}" type="slidenum">
              <a:rPr lang="es-MX" smtClean="0"/>
              <a:t>‹Nº›</a:t>
            </a:fld>
            <a:endParaRPr lang="es-MX"/>
          </a:p>
        </p:txBody>
      </p:sp>
    </p:spTree>
    <p:extLst>
      <p:ext uri="{BB962C8B-B14F-4D97-AF65-F5344CB8AC3E}">
        <p14:creationId xmlns:p14="http://schemas.microsoft.com/office/powerpoint/2010/main" val="130241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0814EC2-6F8F-44D2-B32C-4F79A4F8D3A7}" type="datetimeFigureOut">
              <a:rPr lang="es-MX" smtClean="0"/>
              <a:t>07/03/2019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1CC8F4-280B-42EC-881D-159C8984AB7B}" type="slidenum">
              <a:rPr lang="es-MX" smtClean="0"/>
              <a:t>‹Nº›</a:t>
            </a:fld>
            <a:endParaRPr lang="es-MX"/>
          </a:p>
        </p:txBody>
      </p:sp>
    </p:spTree>
    <p:extLst>
      <p:ext uri="{BB962C8B-B14F-4D97-AF65-F5344CB8AC3E}">
        <p14:creationId xmlns:p14="http://schemas.microsoft.com/office/powerpoint/2010/main" val="3551596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50814EC2-6F8F-44D2-B32C-4F79A4F8D3A7}" type="datetimeFigureOut">
              <a:rPr lang="es-MX" smtClean="0"/>
              <a:t>07/03/2019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1CC8F4-280B-42EC-881D-159C8984AB7B}" type="slidenum">
              <a:rPr lang="es-MX" smtClean="0"/>
              <a:t>‹Nº›</a:t>
            </a:fld>
            <a:endParaRPr lang="es-MX"/>
          </a:p>
        </p:txBody>
      </p:sp>
    </p:spTree>
    <p:extLst>
      <p:ext uri="{BB962C8B-B14F-4D97-AF65-F5344CB8AC3E}">
        <p14:creationId xmlns:p14="http://schemas.microsoft.com/office/powerpoint/2010/main" val="37599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50814EC2-6F8F-44D2-B32C-4F79A4F8D3A7}" type="datetimeFigureOut">
              <a:rPr lang="es-MX" smtClean="0"/>
              <a:t>07/03/2019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391CC8F4-280B-42EC-881D-159C8984AB7B}" type="slidenum">
              <a:rPr lang="es-MX" smtClean="0"/>
              <a:t>‹Nº›</a:t>
            </a:fld>
            <a:endParaRPr lang="es-MX"/>
          </a:p>
        </p:txBody>
      </p:sp>
    </p:spTree>
    <p:extLst>
      <p:ext uri="{BB962C8B-B14F-4D97-AF65-F5344CB8AC3E}">
        <p14:creationId xmlns:p14="http://schemas.microsoft.com/office/powerpoint/2010/main" val="1370351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50814EC2-6F8F-44D2-B32C-4F79A4F8D3A7}" type="datetimeFigureOut">
              <a:rPr lang="es-MX" smtClean="0"/>
              <a:t>07/03/2019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391CC8F4-280B-42EC-881D-159C8984AB7B}" type="slidenum">
              <a:rPr lang="es-MX" smtClean="0"/>
              <a:t>‹Nº›</a:t>
            </a:fld>
            <a:endParaRPr lang="es-MX"/>
          </a:p>
        </p:txBody>
      </p:sp>
    </p:spTree>
    <p:extLst>
      <p:ext uri="{BB962C8B-B14F-4D97-AF65-F5344CB8AC3E}">
        <p14:creationId xmlns:p14="http://schemas.microsoft.com/office/powerpoint/2010/main" val="291308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0814EC2-6F8F-44D2-B32C-4F79A4F8D3A7}" type="datetimeFigureOut">
              <a:rPr lang="es-MX" smtClean="0"/>
              <a:t>07/03/2019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391CC8F4-280B-42EC-881D-159C8984AB7B}" type="slidenum">
              <a:rPr lang="es-MX" smtClean="0"/>
              <a:t>‹Nº›</a:t>
            </a:fld>
            <a:endParaRPr lang="es-MX"/>
          </a:p>
        </p:txBody>
      </p:sp>
    </p:spTree>
    <p:extLst>
      <p:ext uri="{BB962C8B-B14F-4D97-AF65-F5344CB8AC3E}">
        <p14:creationId xmlns:p14="http://schemas.microsoft.com/office/powerpoint/2010/main" val="3119692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0814EC2-6F8F-44D2-B32C-4F79A4F8D3A7}" type="datetimeFigureOut">
              <a:rPr lang="es-MX" smtClean="0"/>
              <a:t>07/03/2019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1CC8F4-280B-42EC-881D-159C8984AB7B}" type="slidenum">
              <a:rPr lang="es-MX" smtClean="0"/>
              <a:t>‹Nº›</a:t>
            </a:fld>
            <a:endParaRPr lang="es-MX"/>
          </a:p>
        </p:txBody>
      </p:sp>
    </p:spTree>
    <p:extLst>
      <p:ext uri="{BB962C8B-B14F-4D97-AF65-F5344CB8AC3E}">
        <p14:creationId xmlns:p14="http://schemas.microsoft.com/office/powerpoint/2010/main" val="342937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0814EC2-6F8F-44D2-B32C-4F79A4F8D3A7}" type="datetimeFigureOut">
              <a:rPr lang="es-MX" smtClean="0"/>
              <a:t>07/03/2019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1CC8F4-280B-42EC-881D-159C8984AB7B}" type="slidenum">
              <a:rPr lang="es-MX" smtClean="0"/>
              <a:t>‹Nº›</a:t>
            </a:fld>
            <a:endParaRPr lang="es-MX"/>
          </a:p>
        </p:txBody>
      </p:sp>
    </p:spTree>
    <p:extLst>
      <p:ext uri="{BB962C8B-B14F-4D97-AF65-F5344CB8AC3E}">
        <p14:creationId xmlns:p14="http://schemas.microsoft.com/office/powerpoint/2010/main" val="364493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0" b="-10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14EC2-6F8F-44D2-B32C-4F79A4F8D3A7}" type="datetimeFigureOut">
              <a:rPr lang="es-MX" smtClean="0"/>
              <a:t>07/03/2019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CC8F4-280B-42EC-881D-159C8984AB7B}" type="slidenum">
              <a:rPr lang="es-MX" smtClean="0"/>
              <a:t>‹Nº›</a:t>
            </a:fld>
            <a:endParaRPr lang="es-MX"/>
          </a:p>
        </p:txBody>
      </p:sp>
    </p:spTree>
    <p:extLst>
      <p:ext uri="{BB962C8B-B14F-4D97-AF65-F5344CB8AC3E}">
        <p14:creationId xmlns:p14="http://schemas.microsoft.com/office/powerpoint/2010/main" val="295840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conceptos.com/general/situacion" TargetMode="External"/><Relationship Id="rId2" Type="http://schemas.openxmlformats.org/officeDocument/2006/relationships/hyperlink" Target="https://deconceptos.com/matematica/superficie"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deconceptos.com/ciencias-sociales/pensamiento" TargetMode="External"/><Relationship Id="rId4" Type="http://schemas.openxmlformats.org/officeDocument/2006/relationships/hyperlink" Target="https://deconceptos.com/ciencias-naturales/experienci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509451"/>
            <a:ext cx="9144000" cy="2625635"/>
          </a:xfrm>
        </p:spPr>
        <p:txBody>
          <a:bodyPr>
            <a:normAutofit/>
          </a:bodyPr>
          <a:lstStyle/>
          <a:p>
            <a:r>
              <a:rPr lang="es-MX" b="1" dirty="0" smtClean="0">
                <a:solidFill>
                  <a:schemeClr val="bg1"/>
                </a:solidFill>
                <a:latin typeface="Arial Black" panose="020B0A04020102020204" pitchFamily="34" charset="0"/>
              </a:rPr>
              <a:t>Colegio Nacional de Educación Profesional Técnica</a:t>
            </a:r>
            <a:endParaRPr lang="es-MX" b="1" dirty="0">
              <a:solidFill>
                <a:schemeClr val="bg1"/>
              </a:solidFill>
              <a:latin typeface="Arial Black" panose="020B0A04020102020204" pitchFamily="34" charset="0"/>
            </a:endParaRPr>
          </a:p>
        </p:txBody>
      </p:sp>
      <p:sp>
        <p:nvSpPr>
          <p:cNvPr id="4" name="CuadroTexto 3"/>
          <p:cNvSpPr txBox="1"/>
          <p:nvPr/>
        </p:nvSpPr>
        <p:spPr>
          <a:xfrm>
            <a:off x="1632857" y="3317966"/>
            <a:ext cx="8072846" cy="2862322"/>
          </a:xfrm>
          <a:prstGeom prst="rect">
            <a:avLst/>
          </a:prstGeom>
          <a:noFill/>
        </p:spPr>
        <p:txBody>
          <a:bodyPr wrap="square" rtlCol="0">
            <a:spAutoFit/>
          </a:bodyPr>
          <a:lstStyle/>
          <a:p>
            <a:r>
              <a:rPr lang="es-MX" sz="3600" b="1" dirty="0" smtClean="0">
                <a:solidFill>
                  <a:schemeClr val="bg1"/>
                </a:solidFill>
                <a:latin typeface="Arial Black" panose="020B0A04020102020204" pitchFamily="34" charset="0"/>
              </a:rPr>
              <a:t>Integrantes:</a:t>
            </a:r>
          </a:p>
          <a:p>
            <a:r>
              <a:rPr lang="es-MX" sz="3600" b="1" dirty="0" err="1" smtClean="0">
                <a:solidFill>
                  <a:schemeClr val="bg1"/>
                </a:solidFill>
                <a:latin typeface="Arial Black" panose="020B0A04020102020204" pitchFamily="34" charset="0"/>
              </a:rPr>
              <a:t>Henestrosa</a:t>
            </a:r>
            <a:r>
              <a:rPr lang="es-MX" sz="3600" b="1" dirty="0" smtClean="0">
                <a:solidFill>
                  <a:schemeClr val="bg1"/>
                </a:solidFill>
                <a:latin typeface="Arial Black" panose="020B0A04020102020204" pitchFamily="34" charset="0"/>
              </a:rPr>
              <a:t> Ramírez </a:t>
            </a:r>
            <a:r>
              <a:rPr lang="es-MX" sz="3600" b="1" dirty="0" err="1" smtClean="0">
                <a:solidFill>
                  <a:schemeClr val="bg1"/>
                </a:solidFill>
                <a:latin typeface="Arial Black" panose="020B0A04020102020204" pitchFamily="34" charset="0"/>
              </a:rPr>
              <a:t>Arnold</a:t>
            </a:r>
            <a:r>
              <a:rPr lang="es-MX" sz="3600" b="1" dirty="0" smtClean="0">
                <a:solidFill>
                  <a:schemeClr val="bg1"/>
                </a:solidFill>
                <a:latin typeface="Arial Black" panose="020B0A04020102020204" pitchFamily="34" charset="0"/>
              </a:rPr>
              <a:t>.</a:t>
            </a:r>
          </a:p>
          <a:p>
            <a:r>
              <a:rPr lang="es-MX" sz="3600" b="1" dirty="0" smtClean="0">
                <a:solidFill>
                  <a:schemeClr val="bg1"/>
                </a:solidFill>
                <a:latin typeface="Arial Black" panose="020B0A04020102020204" pitchFamily="34" charset="0"/>
              </a:rPr>
              <a:t>Lara Heredia Lucero.</a:t>
            </a:r>
          </a:p>
          <a:p>
            <a:r>
              <a:rPr lang="es-MX" sz="3600" b="1" dirty="0" smtClean="0">
                <a:solidFill>
                  <a:schemeClr val="bg1"/>
                </a:solidFill>
                <a:latin typeface="Arial Black" panose="020B0A04020102020204" pitchFamily="34" charset="0"/>
              </a:rPr>
              <a:t>Portilla Santiago Víctor Hugo.</a:t>
            </a:r>
          </a:p>
          <a:p>
            <a:r>
              <a:rPr lang="es-MX" sz="3600" b="1" dirty="0" smtClean="0">
                <a:solidFill>
                  <a:schemeClr val="bg1"/>
                </a:solidFill>
                <a:latin typeface="Arial Black" panose="020B0A04020102020204" pitchFamily="34" charset="0"/>
              </a:rPr>
              <a:t>Toledo </a:t>
            </a:r>
            <a:r>
              <a:rPr lang="es-MX" sz="3600" b="1" dirty="0" err="1" smtClean="0">
                <a:solidFill>
                  <a:schemeClr val="bg1"/>
                </a:solidFill>
                <a:latin typeface="Arial Black" panose="020B0A04020102020204" pitchFamily="34" charset="0"/>
              </a:rPr>
              <a:t>Zuñiga</a:t>
            </a:r>
            <a:r>
              <a:rPr lang="es-MX" sz="3600" b="1" dirty="0" smtClean="0">
                <a:solidFill>
                  <a:schemeClr val="bg1"/>
                </a:solidFill>
                <a:latin typeface="Arial Black" panose="020B0A04020102020204" pitchFamily="34" charset="0"/>
              </a:rPr>
              <a:t> </a:t>
            </a:r>
            <a:r>
              <a:rPr lang="es-MX" sz="3600" b="1" dirty="0" err="1" smtClean="0">
                <a:solidFill>
                  <a:schemeClr val="bg1"/>
                </a:solidFill>
                <a:latin typeface="Arial Black" panose="020B0A04020102020204" pitchFamily="34" charset="0"/>
              </a:rPr>
              <a:t>Geraldyne</a:t>
            </a:r>
            <a:r>
              <a:rPr lang="es-MX" sz="3600" b="1" dirty="0" smtClean="0">
                <a:solidFill>
                  <a:schemeClr val="bg1"/>
                </a:solidFill>
                <a:latin typeface="Arial Black" panose="020B0A04020102020204" pitchFamily="34" charset="0"/>
              </a:rPr>
              <a:t>.</a:t>
            </a:r>
            <a:endParaRPr lang="es-MX" sz="36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937746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220040" y="746062"/>
            <a:ext cx="6291103" cy="1200329"/>
          </a:xfrm>
          <a:prstGeom prst="rect">
            <a:avLst/>
          </a:prstGeom>
        </p:spPr>
        <p:txBody>
          <a:bodyPr wrap="square">
            <a:spAutoFit/>
          </a:bodyPr>
          <a:lstStyle/>
          <a:p>
            <a:r>
              <a:rPr lang="es-MX" sz="3600" b="1" dirty="0">
                <a:solidFill>
                  <a:srgbClr val="FFFFFF"/>
                </a:solidFill>
                <a:latin typeface="Arial Black" panose="020B0A04020102020204" pitchFamily="34" charset="0"/>
              </a:rPr>
              <a:t>Plano Americano/Tres Cuartos</a:t>
            </a:r>
            <a:endParaRPr lang="es-MX" sz="3600" b="1" dirty="0">
              <a:latin typeface="Arial Black" panose="020B0A04020102020204" pitchFamily="34" charset="0"/>
            </a:endParaRPr>
          </a:p>
        </p:txBody>
      </p:sp>
      <p:sp>
        <p:nvSpPr>
          <p:cNvPr id="5" name="Marcador de contenido 2">
            <a:extLst>
              <a:ext uri="{FF2B5EF4-FFF2-40B4-BE49-F238E27FC236}">
                <a16:creationId xmlns:a16="http://schemas.microsoft.com/office/drawing/2014/main" xmlns="" id="{44B3D99B-9A0F-438A-BB57-3970155879E5}"/>
              </a:ext>
            </a:extLst>
          </p:cNvPr>
          <p:cNvSpPr>
            <a:spLocks noGrp="1"/>
          </p:cNvSpPr>
          <p:nvPr>
            <p:ph idx="1"/>
          </p:nvPr>
        </p:nvSpPr>
        <p:spPr>
          <a:xfrm>
            <a:off x="1024129" y="2286000"/>
            <a:ext cx="4543914" cy="3461657"/>
          </a:xfrm>
          <a:solidFill>
            <a:schemeClr val="tx1"/>
          </a:solidFill>
        </p:spPr>
        <p:txBody>
          <a:bodyPr>
            <a:normAutofit lnSpcReduction="10000"/>
          </a:bodyPr>
          <a:lstStyle/>
          <a:p>
            <a:r>
              <a:rPr lang="es-MX" dirty="0">
                <a:solidFill>
                  <a:srgbClr val="FFFFFF"/>
                </a:solidFill>
              </a:rPr>
              <a:t>El plano americano corta al protagonista aproximadamente </a:t>
            </a:r>
            <a:r>
              <a:rPr lang="es-MX" b="1" dirty="0">
                <a:solidFill>
                  <a:srgbClr val="FFFFFF"/>
                </a:solidFill>
              </a:rPr>
              <a:t>a la altura de la rodilla o por el muslo</a:t>
            </a:r>
            <a:r>
              <a:rPr lang="es-MX" dirty="0">
                <a:solidFill>
                  <a:srgbClr val="FFFFFF"/>
                </a:solidFill>
              </a:rPr>
              <a:t>. En función de si el protagonista está recostado o sentado, la tolerancia baja algo, llegando hasta un poco por debajo de las rodillas.</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0" y="0"/>
            <a:ext cx="5143500" cy="6858000"/>
          </a:xfrm>
          <a:prstGeom prst="rect">
            <a:avLst/>
          </a:prstGeom>
        </p:spPr>
      </p:pic>
    </p:spTree>
    <p:extLst>
      <p:ext uri="{BB962C8B-B14F-4D97-AF65-F5344CB8AC3E}">
        <p14:creationId xmlns:p14="http://schemas.microsoft.com/office/powerpoint/2010/main" val="416088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8AA00E35-CD80-45A4-A93E-9582DCE93D7C}"/>
              </a:ext>
            </a:extLst>
          </p:cNvPr>
          <p:cNvSpPr>
            <a:spLocks noGrp="1"/>
          </p:cNvSpPr>
          <p:nvPr>
            <p:ph type="title"/>
          </p:nvPr>
        </p:nvSpPr>
        <p:spPr>
          <a:xfrm>
            <a:off x="1024128" y="585216"/>
            <a:ext cx="6007027" cy="1499616"/>
          </a:xfrm>
        </p:spPr>
        <p:txBody>
          <a:bodyPr>
            <a:normAutofit/>
          </a:bodyPr>
          <a:lstStyle/>
          <a:p>
            <a:r>
              <a:rPr lang="es-MX" sz="4800" b="1" dirty="0">
                <a:solidFill>
                  <a:srgbClr val="FFFFFF"/>
                </a:solidFill>
                <a:latin typeface="Arial Black" panose="020B0A04020102020204" pitchFamily="34" charset="0"/>
              </a:rPr>
              <a:t>Plano Medio</a:t>
            </a:r>
            <a:r>
              <a:rPr lang="es-MX" dirty="0">
                <a:solidFill>
                  <a:srgbClr val="FFFFFF"/>
                </a:solidFill>
              </a:rPr>
              <a:t/>
            </a:r>
            <a:br>
              <a:rPr lang="es-MX" dirty="0">
                <a:solidFill>
                  <a:srgbClr val="FFFFFF"/>
                </a:solidFill>
              </a:rPr>
            </a:br>
            <a:r>
              <a:rPr lang="es-MX" dirty="0">
                <a:solidFill>
                  <a:srgbClr val="FFFFFF"/>
                </a:solidFill>
              </a:rPr>
              <a:t> 	</a:t>
            </a:r>
          </a:p>
        </p:txBody>
      </p:sp>
      <p:sp>
        <p:nvSpPr>
          <p:cNvPr id="5" name="Marcador de contenido 2">
            <a:extLst>
              <a:ext uri="{FF2B5EF4-FFF2-40B4-BE49-F238E27FC236}">
                <a16:creationId xmlns:a16="http://schemas.microsoft.com/office/drawing/2014/main" xmlns="" id="{8C998292-83B9-4758-9653-881F06938128}"/>
              </a:ext>
            </a:extLst>
          </p:cNvPr>
          <p:cNvSpPr>
            <a:spLocks noGrp="1"/>
          </p:cNvSpPr>
          <p:nvPr>
            <p:ph idx="1"/>
          </p:nvPr>
        </p:nvSpPr>
        <p:spPr>
          <a:xfrm>
            <a:off x="632242" y="2269672"/>
            <a:ext cx="6007027" cy="4023360"/>
          </a:xfrm>
          <a:solidFill>
            <a:schemeClr val="tx1"/>
          </a:solidFill>
        </p:spPr>
        <p:txBody>
          <a:bodyPr>
            <a:normAutofit/>
          </a:bodyPr>
          <a:lstStyle/>
          <a:p>
            <a:r>
              <a:rPr lang="es-MX" dirty="0">
                <a:solidFill>
                  <a:srgbClr val="FFFFFF"/>
                </a:solidFill>
              </a:rPr>
              <a:t> </a:t>
            </a:r>
            <a:r>
              <a:rPr lang="es-MX" b="1" dirty="0">
                <a:solidFill>
                  <a:srgbClr val="FFFFFF"/>
                </a:solidFill>
                <a:latin typeface="Arial Black" panose="020B0A04020102020204" pitchFamily="34" charset="0"/>
              </a:rPr>
              <a:t>Con el plano medio nos acercamos un poco más que con el plano anterior, cubriendo desde la cabeza hasta la cintura. En caso de estar sentado el protagonista, la tolerancia baja hasta aproximadamente la mitad del muslo.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155" y="0"/>
            <a:ext cx="5143500" cy="6858000"/>
          </a:xfrm>
          <a:prstGeom prst="rect">
            <a:avLst/>
          </a:prstGeom>
        </p:spPr>
      </p:pic>
    </p:spTree>
    <p:extLst>
      <p:ext uri="{BB962C8B-B14F-4D97-AF65-F5344CB8AC3E}">
        <p14:creationId xmlns:p14="http://schemas.microsoft.com/office/powerpoint/2010/main" val="325477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FE35E876-A76A-40EF-BBFA-F2ED222BE77D}"/>
              </a:ext>
            </a:extLst>
          </p:cNvPr>
          <p:cNvSpPr>
            <a:spLocks noGrp="1"/>
          </p:cNvSpPr>
          <p:nvPr>
            <p:ph type="title"/>
          </p:nvPr>
        </p:nvSpPr>
        <p:spPr>
          <a:xfrm>
            <a:off x="1024128" y="293915"/>
            <a:ext cx="4739857" cy="1404256"/>
          </a:xfrm>
          <a:solidFill>
            <a:schemeClr val="tx1"/>
          </a:solidFill>
        </p:spPr>
        <p:txBody>
          <a:bodyPr>
            <a:normAutofit fontScale="90000"/>
          </a:bodyPr>
          <a:lstStyle/>
          <a:p>
            <a:r>
              <a:rPr lang="es-MX" sz="4000" b="1" dirty="0" smtClean="0">
                <a:solidFill>
                  <a:srgbClr val="FFFFFF"/>
                </a:solidFill>
                <a:latin typeface="Arial Black" panose="020B0A04020102020204" pitchFamily="34" charset="0"/>
              </a:rPr>
              <a:t/>
            </a:r>
            <a:br>
              <a:rPr lang="es-MX" sz="4000" b="1" dirty="0" smtClean="0">
                <a:solidFill>
                  <a:srgbClr val="FFFFFF"/>
                </a:solidFill>
                <a:latin typeface="Arial Black" panose="020B0A04020102020204" pitchFamily="34" charset="0"/>
              </a:rPr>
            </a:br>
            <a:r>
              <a:rPr lang="es-MX" sz="4000" b="1" dirty="0" smtClean="0">
                <a:solidFill>
                  <a:srgbClr val="FFFFFF"/>
                </a:solidFill>
                <a:latin typeface="Arial Black" panose="020B0A04020102020204" pitchFamily="34" charset="0"/>
              </a:rPr>
              <a:t>Plano </a:t>
            </a:r>
            <a:r>
              <a:rPr lang="es-MX" sz="4000" b="1" dirty="0">
                <a:solidFill>
                  <a:srgbClr val="FFFFFF"/>
                </a:solidFill>
                <a:latin typeface="Arial Black" panose="020B0A04020102020204" pitchFamily="34" charset="0"/>
              </a:rPr>
              <a:t>Medio Corto</a:t>
            </a:r>
            <a:r>
              <a:rPr lang="es-MX" sz="3900" dirty="0">
                <a:solidFill>
                  <a:srgbClr val="FFFFFF"/>
                </a:solidFill>
              </a:rPr>
              <a:t/>
            </a:r>
            <a:br>
              <a:rPr lang="es-MX" sz="3900" dirty="0">
                <a:solidFill>
                  <a:srgbClr val="FFFFFF"/>
                </a:solidFill>
              </a:rPr>
            </a:br>
            <a:endParaRPr lang="es-MX" sz="3900" dirty="0">
              <a:solidFill>
                <a:srgbClr val="FFFFFF"/>
              </a:solidFill>
            </a:endParaRPr>
          </a:p>
        </p:txBody>
      </p:sp>
      <p:sp>
        <p:nvSpPr>
          <p:cNvPr id="5" name="Rectángulo 4"/>
          <p:cNvSpPr/>
          <p:nvPr/>
        </p:nvSpPr>
        <p:spPr>
          <a:xfrm>
            <a:off x="680357" y="2355307"/>
            <a:ext cx="5410200" cy="4401205"/>
          </a:xfrm>
          <a:prstGeom prst="rect">
            <a:avLst/>
          </a:prstGeom>
          <a:solidFill>
            <a:srgbClr val="002060"/>
          </a:solidFill>
        </p:spPr>
        <p:txBody>
          <a:bodyPr wrap="square">
            <a:spAutoFit/>
          </a:bodyPr>
          <a:lstStyle/>
          <a:p>
            <a:r>
              <a:rPr lang="es-MX" sz="2800" b="1" dirty="0" smtClean="0">
                <a:solidFill>
                  <a:srgbClr val="FFFFFF"/>
                </a:solidFill>
                <a:latin typeface="Arial Black" panose="020B0A04020102020204" pitchFamily="34" charset="0"/>
              </a:rPr>
              <a:t>El plano medio corto es una variante del plano medio, y es también conocido como plano de busto o primer plano mayor. Este tipo de plano recoge el cuerpo desde la cabeza hasta debajo o mitad del pecho, aproximadamente.</a:t>
            </a:r>
            <a:endParaRPr lang="es-MX" sz="2800" b="1" dirty="0">
              <a:solidFill>
                <a:srgbClr val="FFFFFF"/>
              </a:solidFill>
              <a:latin typeface="Arial Black" panose="020B0A04020102020204" pitchFamily="34"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945" y="1553029"/>
            <a:ext cx="5527523" cy="4145642"/>
          </a:xfrm>
          <a:prstGeom prst="rect">
            <a:avLst/>
          </a:prstGeom>
        </p:spPr>
      </p:pic>
    </p:spTree>
    <p:extLst>
      <p:ext uri="{BB962C8B-B14F-4D97-AF65-F5344CB8AC3E}">
        <p14:creationId xmlns:p14="http://schemas.microsoft.com/office/powerpoint/2010/main" val="851983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82386" y="591235"/>
            <a:ext cx="6096000" cy="1046440"/>
          </a:xfrm>
          <a:prstGeom prst="rect">
            <a:avLst/>
          </a:prstGeom>
        </p:spPr>
        <p:txBody>
          <a:bodyPr>
            <a:spAutoFit/>
          </a:bodyPr>
          <a:lstStyle/>
          <a:p>
            <a:r>
              <a:rPr lang="es-MX" sz="4400" b="1" dirty="0" smtClean="0">
                <a:solidFill>
                  <a:schemeClr val="bg1"/>
                </a:solidFill>
                <a:latin typeface="Arial Black" panose="020B0A04020102020204" pitchFamily="34" charset="0"/>
              </a:rPr>
              <a:t>Primer Plano</a:t>
            </a:r>
            <a:r>
              <a:rPr lang="es-MX" dirty="0" smtClean="0">
                <a:solidFill>
                  <a:srgbClr val="FFFFFF"/>
                </a:solidFill>
              </a:rPr>
              <a:t/>
            </a:r>
            <a:br>
              <a:rPr lang="es-MX" dirty="0" smtClean="0">
                <a:solidFill>
                  <a:srgbClr val="FFFFFF"/>
                </a:solidFill>
              </a:rPr>
            </a:br>
            <a:endParaRPr lang="es-MX" dirty="0"/>
          </a:p>
        </p:txBody>
      </p:sp>
      <p:sp>
        <p:nvSpPr>
          <p:cNvPr id="5" name="Rectángulo 4"/>
          <p:cNvSpPr/>
          <p:nvPr/>
        </p:nvSpPr>
        <p:spPr>
          <a:xfrm>
            <a:off x="582386" y="1784394"/>
            <a:ext cx="6096000" cy="3785652"/>
          </a:xfrm>
          <a:prstGeom prst="rect">
            <a:avLst/>
          </a:prstGeom>
          <a:solidFill>
            <a:srgbClr val="002060"/>
          </a:solidFill>
        </p:spPr>
        <p:txBody>
          <a:bodyPr>
            <a:spAutoFit/>
          </a:bodyPr>
          <a:lstStyle/>
          <a:p>
            <a:r>
              <a:rPr lang="es-MX" sz="2400" dirty="0" smtClean="0">
                <a:solidFill>
                  <a:srgbClr val="FFFFFF"/>
                </a:solidFill>
                <a:latin typeface="Arial Black" panose="020B0A04020102020204" pitchFamily="34" charset="0"/>
              </a:rPr>
              <a:t>El primer plano, también llamado primer plano menor o de retrato, recoge el rostro y los hombros. Este tipo de plano, al igual que el plano detalle y el primerísimo primer plano que veremos a continuación, se corresponde con una distancia íntima, ya que sirve para mostrar confidencia e intimidad respecto al personaje.</a:t>
            </a:r>
            <a:endParaRPr lang="es-MX" sz="2400" dirty="0">
              <a:solidFill>
                <a:srgbClr val="FFFFFF"/>
              </a:solidFill>
              <a:latin typeface="Arial Black" panose="020B0A04020102020204" pitchFamily="34" charset="0"/>
            </a:endParaRPr>
          </a:p>
        </p:txBody>
      </p: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l="21111" r="24603" b="20635"/>
          <a:stretch/>
        </p:blipFill>
        <p:spPr>
          <a:xfrm>
            <a:off x="6792685" y="914400"/>
            <a:ext cx="4963886" cy="5442857"/>
          </a:xfrm>
          <a:prstGeom prst="rect">
            <a:avLst/>
          </a:prstGeom>
        </p:spPr>
      </p:pic>
    </p:spTree>
    <p:extLst>
      <p:ext uri="{BB962C8B-B14F-4D97-AF65-F5344CB8AC3E}">
        <p14:creationId xmlns:p14="http://schemas.microsoft.com/office/powerpoint/2010/main" val="4087311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37579" y="599105"/>
            <a:ext cx="4730464" cy="1323439"/>
          </a:xfrm>
          <a:prstGeom prst="rect">
            <a:avLst/>
          </a:prstGeom>
          <a:solidFill>
            <a:schemeClr val="tx1">
              <a:lumMod val="95000"/>
              <a:lumOff val="5000"/>
            </a:schemeClr>
          </a:solidFill>
        </p:spPr>
        <p:txBody>
          <a:bodyPr wrap="square">
            <a:spAutoFit/>
          </a:bodyPr>
          <a:lstStyle/>
          <a:p>
            <a:r>
              <a:rPr lang="es-MX" sz="4000" b="1" dirty="0">
                <a:solidFill>
                  <a:srgbClr val="FFFFFF"/>
                </a:solidFill>
                <a:latin typeface="Arial Black" panose="020B0A04020102020204" pitchFamily="34" charset="0"/>
              </a:rPr>
              <a:t>Primerísimo Primer Plano</a:t>
            </a:r>
            <a:endParaRPr lang="es-MX" sz="4000" b="1" dirty="0">
              <a:latin typeface="Arial Black" panose="020B0A04020102020204" pitchFamily="34" charset="0"/>
            </a:endParaRPr>
          </a:p>
        </p:txBody>
      </p:sp>
      <p:sp>
        <p:nvSpPr>
          <p:cNvPr id="5" name="Rectángulo 4"/>
          <p:cNvSpPr/>
          <p:nvPr/>
        </p:nvSpPr>
        <p:spPr>
          <a:xfrm>
            <a:off x="402771" y="2289993"/>
            <a:ext cx="6096000" cy="3539430"/>
          </a:xfrm>
          <a:prstGeom prst="rect">
            <a:avLst/>
          </a:prstGeom>
          <a:solidFill>
            <a:schemeClr val="tx1">
              <a:lumMod val="95000"/>
              <a:lumOff val="5000"/>
            </a:schemeClr>
          </a:solidFill>
        </p:spPr>
        <p:txBody>
          <a:bodyPr>
            <a:spAutoFit/>
          </a:bodyPr>
          <a:lstStyle/>
          <a:p>
            <a:r>
              <a:rPr lang="es-MX" sz="2800" b="1" dirty="0" smtClean="0">
                <a:solidFill>
                  <a:srgbClr val="FFFFFF"/>
                </a:solidFill>
                <a:latin typeface="Arial Black" panose="020B0A04020102020204" pitchFamily="34" charset="0"/>
              </a:rPr>
              <a:t>El primerísimo primer plano va un paso más allá que el primer plano, acercándonos más aún al rostro de nuestro modelo. Este plano capta el rostro desde la altura de la frente hasta por debajo de la barbilla. </a:t>
            </a:r>
            <a:endParaRPr lang="es-MX" sz="2800" b="1" dirty="0">
              <a:solidFill>
                <a:srgbClr val="FFFFFF"/>
              </a:solidFill>
              <a:latin typeface="Arial Black" panose="020B0A04020102020204" pitchFamily="34" charset="0"/>
            </a:endParaRPr>
          </a:p>
        </p:txBody>
      </p:sp>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32222" t="5444" r="25714" b="28101"/>
          <a:stretch/>
        </p:blipFill>
        <p:spPr>
          <a:xfrm>
            <a:off x="7099660" y="972458"/>
            <a:ext cx="4250512" cy="5036456"/>
          </a:xfrm>
          <a:prstGeom prst="rect">
            <a:avLst/>
          </a:prstGeom>
        </p:spPr>
      </p:pic>
    </p:spTree>
    <p:extLst>
      <p:ext uri="{BB962C8B-B14F-4D97-AF65-F5344CB8AC3E}">
        <p14:creationId xmlns:p14="http://schemas.microsoft.com/office/powerpoint/2010/main" val="73856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017282" y="517462"/>
            <a:ext cx="4387475" cy="646331"/>
          </a:xfrm>
          <a:prstGeom prst="rect">
            <a:avLst/>
          </a:prstGeom>
          <a:solidFill>
            <a:schemeClr val="tx1">
              <a:lumMod val="95000"/>
              <a:lumOff val="5000"/>
            </a:schemeClr>
          </a:solidFill>
        </p:spPr>
        <p:txBody>
          <a:bodyPr wrap="square">
            <a:spAutoFit/>
          </a:bodyPr>
          <a:lstStyle/>
          <a:p>
            <a:r>
              <a:rPr lang="es-MX" sz="3600" b="1" dirty="0" smtClean="0">
                <a:solidFill>
                  <a:srgbClr val="FFFFFF"/>
                </a:solidFill>
                <a:latin typeface="Arial Black" panose="020B0A04020102020204" pitchFamily="34" charset="0"/>
              </a:rPr>
              <a:t>Plano detalle</a:t>
            </a:r>
            <a:endParaRPr lang="es-MX" sz="3600" b="1" dirty="0">
              <a:latin typeface="Arial Black" panose="020B0A04020102020204" pitchFamily="34" charset="0"/>
            </a:endParaRPr>
          </a:p>
        </p:txBody>
      </p:sp>
      <p:sp>
        <p:nvSpPr>
          <p:cNvPr id="5" name="Rectángulo 4"/>
          <p:cNvSpPr/>
          <p:nvPr/>
        </p:nvSpPr>
        <p:spPr>
          <a:xfrm>
            <a:off x="419100" y="1954964"/>
            <a:ext cx="5720443" cy="4524315"/>
          </a:xfrm>
          <a:prstGeom prst="rect">
            <a:avLst/>
          </a:prstGeom>
          <a:solidFill>
            <a:schemeClr val="tx1">
              <a:lumMod val="95000"/>
              <a:lumOff val="5000"/>
            </a:schemeClr>
          </a:solidFill>
        </p:spPr>
        <p:txBody>
          <a:bodyPr wrap="square">
            <a:spAutoFit/>
          </a:bodyPr>
          <a:lstStyle/>
          <a:p>
            <a:r>
              <a:rPr lang="es-MX" sz="3200" b="1" dirty="0" smtClean="0">
                <a:solidFill>
                  <a:srgbClr val="FFFFFF"/>
                </a:solidFill>
                <a:latin typeface="Arial Black" panose="020B0A04020102020204" pitchFamily="34" charset="0"/>
              </a:rPr>
              <a:t>El plano detalle en el retrato es el más cercano de todos, y es el que recoge una pequeña parte del cuerpo, que no necesariamente se tiene por qué corresponder con el rostro.</a:t>
            </a:r>
            <a:endParaRPr lang="es-MX" sz="3200" b="1" dirty="0">
              <a:solidFill>
                <a:srgbClr val="FFFFFF"/>
              </a:solidFill>
              <a:latin typeface="Arial Black" panose="020B0A04020102020204" pitchFamily="34"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4822" y="0"/>
            <a:ext cx="5143500" cy="6858000"/>
          </a:xfrm>
          <a:prstGeom prst="rect">
            <a:avLst/>
          </a:prstGeom>
        </p:spPr>
      </p:pic>
    </p:spTree>
    <p:extLst>
      <p:ext uri="{BB962C8B-B14F-4D97-AF65-F5344CB8AC3E}">
        <p14:creationId xmlns:p14="http://schemas.microsoft.com/office/powerpoint/2010/main" val="946619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895601" y="1877787"/>
            <a:ext cx="6640286" cy="2645228"/>
          </a:xfrm>
        </p:spPr>
        <p:txBody>
          <a:bodyPr>
            <a:normAutofit lnSpcReduction="10000"/>
          </a:bodyPr>
          <a:lstStyle/>
          <a:p>
            <a:r>
              <a:rPr lang="es-MX" sz="9600" b="1" dirty="0" smtClean="0">
                <a:solidFill>
                  <a:schemeClr val="bg1"/>
                </a:solidFill>
              </a:rPr>
              <a:t>TIPOS DE     ANGULOS</a:t>
            </a:r>
            <a:endParaRPr lang="es-MX" sz="9600" b="1" dirty="0">
              <a:solidFill>
                <a:schemeClr val="bg1"/>
              </a:solidFill>
            </a:endParaRPr>
          </a:p>
        </p:txBody>
      </p:sp>
    </p:spTree>
    <p:extLst>
      <p:ext uri="{BB962C8B-B14F-4D97-AF65-F5344CB8AC3E}">
        <p14:creationId xmlns:p14="http://schemas.microsoft.com/office/powerpoint/2010/main" val="1027369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4403271" cy="1325563"/>
          </a:xfrm>
        </p:spPr>
        <p:txBody>
          <a:bodyPr>
            <a:normAutofit/>
          </a:bodyPr>
          <a:lstStyle/>
          <a:p>
            <a:r>
              <a:rPr lang="es-MX" sz="6600" b="1" dirty="0" smtClean="0">
                <a:solidFill>
                  <a:schemeClr val="bg1"/>
                </a:solidFill>
                <a:latin typeface="Arial Black" panose="020B0A04020102020204" pitchFamily="34" charset="0"/>
              </a:rPr>
              <a:t>Normal</a:t>
            </a:r>
            <a:endParaRPr lang="es-MX" sz="6600" b="1" dirty="0">
              <a:solidFill>
                <a:schemeClr val="bg1"/>
              </a:solidFill>
              <a:latin typeface="Arial Black" panose="020B0A04020102020204" pitchFamily="34" charset="0"/>
            </a:endParaRPr>
          </a:p>
        </p:txBody>
      </p:sp>
      <p:sp>
        <p:nvSpPr>
          <p:cNvPr id="3" name="Marcador de contenido 2"/>
          <p:cNvSpPr>
            <a:spLocks noGrp="1"/>
          </p:cNvSpPr>
          <p:nvPr>
            <p:ph idx="1"/>
          </p:nvPr>
        </p:nvSpPr>
        <p:spPr>
          <a:xfrm>
            <a:off x="446314" y="1690688"/>
            <a:ext cx="5921829" cy="4579483"/>
          </a:xfrm>
          <a:solidFill>
            <a:schemeClr val="tx1"/>
          </a:solidFill>
        </p:spPr>
        <p:txBody>
          <a:bodyPr>
            <a:normAutofit fontScale="92500" lnSpcReduction="20000"/>
          </a:bodyPr>
          <a:lstStyle/>
          <a:p>
            <a:r>
              <a:rPr lang="es-MX" b="1" dirty="0">
                <a:solidFill>
                  <a:schemeClr val="bg1"/>
                </a:solidFill>
                <a:latin typeface="Arial Black" panose="020B0A04020102020204" pitchFamily="34" charset="0"/>
              </a:rPr>
              <a:t>Este ángulo es aquél en el que la cámara se encuentra paralela al suelo. Es en el que hacemos la mayoría de fotos cuando estamos de pie. Nos da la sensación de estabilidad y se ha de hacer siempre a la altura de los ojos. Uno de los errores en este aspecto es la fotografía de niños desde nuestra altura, los cuales obtendrán mucho más protagonismo si les fotografiamos desde su altura.</a:t>
            </a:r>
          </a:p>
          <a:p>
            <a:endParaRPr lang="es-MX" dirty="0">
              <a:solidFill>
                <a:schemeClr val="bg1"/>
              </a:solidFill>
            </a:endParaRPr>
          </a:p>
        </p:txBody>
      </p:sp>
      <p:pic>
        <p:nvPicPr>
          <p:cNvPr id="3074" name="Picture 2" descr="Resultado de imagen para imagenes con angulo normal de lady ga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731" y="1184502"/>
            <a:ext cx="3730625" cy="4758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202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4697186" cy="1325563"/>
          </a:xfrm>
        </p:spPr>
        <p:txBody>
          <a:bodyPr>
            <a:normAutofit/>
          </a:bodyPr>
          <a:lstStyle/>
          <a:p>
            <a:r>
              <a:rPr lang="es-MX" sz="8000" b="1" dirty="0" smtClean="0">
                <a:solidFill>
                  <a:schemeClr val="bg1"/>
                </a:solidFill>
                <a:latin typeface="Arial Black" panose="020B0A04020102020204" pitchFamily="34" charset="0"/>
              </a:rPr>
              <a:t>Picado</a:t>
            </a:r>
            <a:endParaRPr lang="es-MX" sz="8000" b="1" dirty="0">
              <a:solidFill>
                <a:schemeClr val="bg1"/>
              </a:solidFill>
              <a:latin typeface="Arial Black" panose="020B0A04020102020204" pitchFamily="34" charset="0"/>
            </a:endParaRPr>
          </a:p>
        </p:txBody>
      </p:sp>
      <p:sp>
        <p:nvSpPr>
          <p:cNvPr id="4" name="Rectángulo 3"/>
          <p:cNvSpPr/>
          <p:nvPr/>
        </p:nvSpPr>
        <p:spPr>
          <a:xfrm>
            <a:off x="500743" y="1690688"/>
            <a:ext cx="6096000" cy="4421723"/>
          </a:xfrm>
          <a:prstGeom prst="rect">
            <a:avLst/>
          </a:prstGeom>
          <a:solidFill>
            <a:schemeClr val="accent4">
              <a:lumMod val="50000"/>
            </a:schemeClr>
          </a:solidFill>
        </p:spPr>
        <p:txBody>
          <a:bodyPr>
            <a:spAutoFit/>
          </a:bodyPr>
          <a:lstStyle/>
          <a:p>
            <a:pPr>
              <a:lnSpc>
                <a:spcPct val="107000"/>
              </a:lnSpc>
              <a:spcAft>
                <a:spcPts val="800"/>
              </a:spcAft>
            </a:pPr>
            <a:r>
              <a:rPr lang="es-MX" sz="2400" b="1" dirty="0" smtClean="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Aquí, la foto se toma a una </a:t>
            </a:r>
            <a:r>
              <a:rPr lang="es-MX" sz="2400" b="1" dirty="0">
                <a:solidFill>
                  <a:schemeClr val="bg1"/>
                </a:solidFill>
                <a:latin typeface="Georgia" panose="02040502050405020303" pitchFamily="18" charset="0"/>
                <a:ea typeface="Calibri" panose="020F0502020204030204" pitchFamily="34" charset="0"/>
                <a:cs typeface="Times New Roman" panose="02020603050405020304" pitchFamily="18" charset="0"/>
              </a:rPr>
              <a:t>altura superior</a:t>
            </a:r>
            <a:r>
              <a:rPr lang="es-MX"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a la de los elementos de la escena. Este punto de vista tiende a disminuir el peso visual de los sujetos u objetos fotografiados. Si lo utilizamos en paisajes, podremos conseguir reducir la presencia del fondo. Además, será sólo posible en las fotografías urbanas en ángulo picado conseguir captar de la mejor manera los coches y peatones en movimiento. Si pensamos en los retratos de personas, éste ángulo representa a un sujeto débil o inferior.</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0"/>
            <a:ext cx="5143500" cy="6858000"/>
          </a:xfrm>
          <a:prstGeom prst="rect">
            <a:avLst/>
          </a:prstGeom>
        </p:spPr>
      </p:pic>
    </p:spTree>
    <p:extLst>
      <p:ext uri="{BB962C8B-B14F-4D97-AF65-F5344CB8AC3E}">
        <p14:creationId xmlns:p14="http://schemas.microsoft.com/office/powerpoint/2010/main" val="1117261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4925786" cy="1325563"/>
          </a:xfrm>
        </p:spPr>
        <p:txBody>
          <a:bodyPr>
            <a:normAutofit/>
          </a:bodyPr>
          <a:lstStyle/>
          <a:p>
            <a:r>
              <a:rPr lang="es-MX" sz="4800" b="1" dirty="0" smtClean="0">
                <a:solidFill>
                  <a:schemeClr val="bg1"/>
                </a:solidFill>
                <a:latin typeface="Arial Black" panose="020B0A04020102020204" pitchFamily="34" charset="0"/>
              </a:rPr>
              <a:t>Contrapicado</a:t>
            </a:r>
            <a:endParaRPr lang="es-MX" sz="4800" b="1" dirty="0">
              <a:solidFill>
                <a:schemeClr val="bg1"/>
              </a:solidFill>
              <a:latin typeface="Arial Black" panose="020B0A04020102020204" pitchFamily="34" charset="0"/>
            </a:endParaRPr>
          </a:p>
        </p:txBody>
      </p:sp>
      <p:sp>
        <p:nvSpPr>
          <p:cNvPr id="3" name="Marcador de contenido 2"/>
          <p:cNvSpPr>
            <a:spLocks noGrp="1"/>
          </p:cNvSpPr>
          <p:nvPr>
            <p:ph idx="1"/>
          </p:nvPr>
        </p:nvSpPr>
        <p:spPr>
          <a:xfrm>
            <a:off x="838200" y="1825625"/>
            <a:ext cx="5105400" cy="4351338"/>
          </a:xfrm>
          <a:solidFill>
            <a:srgbClr val="00B0F0"/>
          </a:solidFill>
        </p:spPr>
        <p:txBody>
          <a:bodyPr>
            <a:normAutofit fontScale="92500" lnSpcReduction="10000"/>
          </a:bodyPr>
          <a:lstStyle/>
          <a:p>
            <a:r>
              <a:rPr lang="es-MX" dirty="0" smtClean="0"/>
              <a:t>En </a:t>
            </a:r>
            <a:r>
              <a:rPr lang="es-MX" dirty="0"/>
              <a:t>este caso, ocurre todo lo contrario al picado. Nos encontramos a una altura inferior a la de los elementos de la escena. Con el contrapicado conseguiremos que los objetos o personas bajas </a:t>
            </a:r>
            <a:r>
              <a:rPr lang="es-MX" b="1" dirty="0"/>
              <a:t>cobren altura</a:t>
            </a:r>
            <a:r>
              <a:rPr lang="es-MX" dirty="0"/>
              <a:t>. Con estos ángulos conseguimos invertir el sentido de las proporciones con unos resultados muy sugerentes. En el caso del retrato de personas, conseguiremos la apariencia de un personaje fuerte o superior.</a:t>
            </a:r>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878" y="0"/>
            <a:ext cx="5143500" cy="6858000"/>
          </a:xfrm>
          <a:prstGeom prst="rect">
            <a:avLst/>
          </a:prstGeom>
        </p:spPr>
      </p:pic>
    </p:spTree>
    <p:extLst>
      <p:ext uri="{BB962C8B-B14F-4D97-AF65-F5344CB8AC3E}">
        <p14:creationId xmlns:p14="http://schemas.microsoft.com/office/powerpoint/2010/main" val="18705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u="sng" dirty="0" smtClean="0">
                <a:solidFill>
                  <a:schemeClr val="bg1"/>
                </a:solidFill>
                <a:latin typeface="Arial Black" panose="020B0A04020102020204" pitchFamily="34" charset="0"/>
              </a:rPr>
              <a:t>¿Qué es una imagen?</a:t>
            </a:r>
            <a:endParaRPr lang="es-MX" b="1" u="sng" dirty="0">
              <a:solidFill>
                <a:schemeClr val="bg1"/>
              </a:solidFill>
              <a:latin typeface="Arial Black" panose="020B0A04020102020204" pitchFamily="34" charset="0"/>
            </a:endParaRPr>
          </a:p>
        </p:txBody>
      </p:sp>
      <p:sp>
        <p:nvSpPr>
          <p:cNvPr id="5" name="CuadroTexto 4"/>
          <p:cNvSpPr txBox="1"/>
          <p:nvPr/>
        </p:nvSpPr>
        <p:spPr>
          <a:xfrm>
            <a:off x="666206" y="1567543"/>
            <a:ext cx="5773783" cy="1754326"/>
          </a:xfrm>
          <a:prstGeom prst="rect">
            <a:avLst/>
          </a:prstGeom>
          <a:solidFill>
            <a:schemeClr val="accent1">
              <a:lumMod val="40000"/>
              <a:lumOff val="60000"/>
            </a:schemeClr>
          </a:solidFill>
        </p:spPr>
        <p:txBody>
          <a:bodyPr wrap="square" rtlCol="0">
            <a:spAutoFit/>
          </a:bodyPr>
          <a:lstStyle/>
          <a:p>
            <a:r>
              <a:rPr lang="es-MX" b="1" dirty="0">
                <a:solidFill>
                  <a:srgbClr val="002060"/>
                </a:solidFill>
                <a:latin typeface="Arial Black" panose="020B0A04020102020204" pitchFamily="34" charset="0"/>
              </a:rPr>
              <a:t>Imagen significa figura o representación visual de algo o alguien. Proviene del latín </a:t>
            </a:r>
            <a:r>
              <a:rPr lang="es-MX" b="1" dirty="0" err="1">
                <a:solidFill>
                  <a:srgbClr val="002060"/>
                </a:solidFill>
                <a:latin typeface="Arial Black" panose="020B0A04020102020204" pitchFamily="34" charset="0"/>
              </a:rPr>
              <a:t>imāgo</a:t>
            </a:r>
            <a:r>
              <a:rPr lang="es-MX" b="1" dirty="0">
                <a:solidFill>
                  <a:srgbClr val="002060"/>
                </a:solidFill>
                <a:latin typeface="Arial Black" panose="020B0A04020102020204" pitchFamily="34" charset="0"/>
              </a:rPr>
              <a:t>, </a:t>
            </a:r>
            <a:r>
              <a:rPr lang="es-MX" b="1" dirty="0" err="1">
                <a:solidFill>
                  <a:srgbClr val="002060"/>
                </a:solidFill>
                <a:latin typeface="Arial Black" panose="020B0A04020102020204" pitchFamily="34" charset="0"/>
              </a:rPr>
              <a:t>imagĭnis</a:t>
            </a:r>
            <a:r>
              <a:rPr lang="es-MX" b="1" dirty="0">
                <a:solidFill>
                  <a:srgbClr val="002060"/>
                </a:solidFill>
                <a:latin typeface="Arial Black" panose="020B0A04020102020204" pitchFamily="34" charset="0"/>
              </a:rPr>
              <a:t>, que significa </a:t>
            </a:r>
            <a:r>
              <a:rPr lang="es-MX" b="1" dirty="0" smtClean="0">
                <a:solidFill>
                  <a:srgbClr val="002060"/>
                </a:solidFill>
                <a:latin typeface="Arial Black" panose="020B0A04020102020204" pitchFamily="34" charset="0"/>
              </a:rPr>
              <a:t>‘‘</a:t>
            </a:r>
            <a:r>
              <a:rPr lang="es-MX" b="1" dirty="0">
                <a:solidFill>
                  <a:srgbClr val="002060"/>
                </a:solidFill>
                <a:latin typeface="Arial Black" panose="020B0A04020102020204" pitchFamily="34" charset="0"/>
              </a:rPr>
              <a:t>retrato</a:t>
            </a:r>
            <a:r>
              <a:rPr lang="es-MX" b="1" dirty="0" smtClean="0">
                <a:solidFill>
                  <a:srgbClr val="002060"/>
                </a:solidFill>
                <a:latin typeface="Arial Black" panose="020B0A04020102020204" pitchFamily="34" charset="0"/>
              </a:rPr>
              <a:t>’’. </a:t>
            </a:r>
            <a:r>
              <a:rPr lang="es-MX" b="1" dirty="0">
                <a:solidFill>
                  <a:srgbClr val="002060"/>
                </a:solidFill>
                <a:latin typeface="Arial Black" panose="020B0A04020102020204" pitchFamily="34" charset="0"/>
              </a:rPr>
              <a:t>En este sentido, puede tratarse de una pintura, un dibujo, un retrato, una fotografía o un </a:t>
            </a:r>
            <a:r>
              <a:rPr lang="es-MX" b="1" dirty="0" smtClean="0">
                <a:solidFill>
                  <a:srgbClr val="002060"/>
                </a:solidFill>
                <a:latin typeface="Arial Black" panose="020B0A04020102020204" pitchFamily="34" charset="0"/>
              </a:rPr>
              <a:t>video.</a:t>
            </a:r>
            <a:endParaRPr lang="es-MX" b="1" dirty="0">
              <a:solidFill>
                <a:srgbClr val="002060"/>
              </a:solidFill>
              <a:latin typeface="Arial Black" panose="020B0A04020102020204" pitchFamily="34" charset="0"/>
            </a:endParaRPr>
          </a:p>
        </p:txBody>
      </p:sp>
      <p:sp>
        <p:nvSpPr>
          <p:cNvPr id="6" name="CuadroTexto 5"/>
          <p:cNvSpPr txBox="1"/>
          <p:nvPr/>
        </p:nvSpPr>
        <p:spPr>
          <a:xfrm>
            <a:off x="6096000" y="3618411"/>
            <a:ext cx="5699760" cy="1477328"/>
          </a:xfrm>
          <a:prstGeom prst="rect">
            <a:avLst/>
          </a:prstGeom>
          <a:solidFill>
            <a:schemeClr val="bg2"/>
          </a:solidFill>
        </p:spPr>
        <p:txBody>
          <a:bodyPr wrap="square" rtlCol="0">
            <a:spAutoFit/>
          </a:bodyPr>
          <a:lstStyle/>
          <a:p>
            <a:r>
              <a:rPr lang="es-MX" b="1" dirty="0">
                <a:solidFill>
                  <a:srgbClr val="002060"/>
                </a:solidFill>
                <a:latin typeface="Arial Black" panose="020B0A04020102020204" pitchFamily="34" charset="0"/>
              </a:rPr>
              <a:t>Una imagen puede buscar simplemente representar la realidad o, más bien, tener una función simbólica, con una determinada carga significativa en su contexto cultural.</a:t>
            </a:r>
          </a:p>
        </p:txBody>
      </p:sp>
      <p:pic>
        <p:nvPicPr>
          <p:cNvPr id="1026" name="Picture 2" descr="Resultado de imagen para collage de fot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0715" y="3475351"/>
            <a:ext cx="3240776" cy="324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82039"/>
      </p:ext>
    </p:extLst>
  </p:cSld>
  <p:clrMapOvr>
    <a:masterClrMapping/>
  </p:clrMapOvr>
  <p:transition spd="slow">
    <p:wheel spokes="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5170714" cy="1325563"/>
          </a:xfrm>
        </p:spPr>
        <p:txBody>
          <a:bodyPr>
            <a:normAutofit/>
          </a:bodyPr>
          <a:lstStyle/>
          <a:p>
            <a:r>
              <a:rPr lang="es-MX" sz="8800" b="1" dirty="0" smtClean="0">
                <a:solidFill>
                  <a:schemeClr val="bg1"/>
                </a:solidFill>
                <a:latin typeface="Arial Black" panose="020B0A04020102020204" pitchFamily="34" charset="0"/>
              </a:rPr>
              <a:t>Nadir</a:t>
            </a:r>
            <a:endParaRPr lang="es-MX" sz="8800" b="1" dirty="0">
              <a:solidFill>
                <a:schemeClr val="bg1"/>
              </a:solidFill>
              <a:latin typeface="Arial Black" panose="020B0A04020102020204" pitchFamily="34" charset="0"/>
            </a:endParaRPr>
          </a:p>
        </p:txBody>
      </p:sp>
      <p:sp>
        <p:nvSpPr>
          <p:cNvPr id="3" name="Marcador de contenido 2"/>
          <p:cNvSpPr>
            <a:spLocks noGrp="1"/>
          </p:cNvSpPr>
          <p:nvPr>
            <p:ph idx="1"/>
          </p:nvPr>
        </p:nvSpPr>
        <p:spPr>
          <a:xfrm>
            <a:off x="838200" y="1825625"/>
            <a:ext cx="5056414" cy="4036332"/>
          </a:xfrm>
          <a:solidFill>
            <a:schemeClr val="tx1"/>
          </a:solidFill>
        </p:spPr>
        <p:txBody>
          <a:bodyPr>
            <a:normAutofit fontScale="92500" lnSpcReduction="10000"/>
          </a:bodyPr>
          <a:lstStyle/>
          <a:p>
            <a:r>
              <a:rPr lang="es-MX" b="1" dirty="0" smtClean="0">
                <a:solidFill>
                  <a:schemeClr val="bg1"/>
                </a:solidFill>
                <a:latin typeface="Arial Black" panose="020B0A04020102020204" pitchFamily="34" charset="0"/>
              </a:rPr>
              <a:t>La </a:t>
            </a:r>
            <a:r>
              <a:rPr lang="es-MX" b="1" dirty="0">
                <a:solidFill>
                  <a:schemeClr val="bg1"/>
                </a:solidFill>
                <a:latin typeface="Arial Black" panose="020B0A04020102020204" pitchFamily="34" charset="0"/>
              </a:rPr>
              <a:t>cámara se coloca completamente bajo el sujeto, de manera perpendicular al suelo. Aquí conseguimos un efecto más exagerado aún que con el ángulo picado. Conseguimos una perspectiva central, ya que las líneas tienden hacia el centro de la escena.</a:t>
            </a:r>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107" y="0"/>
            <a:ext cx="5143500" cy="6858000"/>
          </a:xfrm>
          <a:prstGeom prst="rect">
            <a:avLst/>
          </a:prstGeom>
        </p:spPr>
      </p:pic>
    </p:spTree>
    <p:extLst>
      <p:ext uri="{BB962C8B-B14F-4D97-AF65-F5344CB8AC3E}">
        <p14:creationId xmlns:p14="http://schemas.microsoft.com/office/powerpoint/2010/main" val="197157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94514" y="365125"/>
            <a:ext cx="6259286" cy="1325563"/>
          </a:xfrm>
        </p:spPr>
        <p:txBody>
          <a:bodyPr>
            <a:noAutofit/>
          </a:bodyPr>
          <a:lstStyle/>
          <a:p>
            <a:r>
              <a:rPr lang="es-MX" sz="9600" b="1" dirty="0" smtClean="0">
                <a:solidFill>
                  <a:schemeClr val="bg1"/>
                </a:solidFill>
                <a:latin typeface="Arial Black" panose="020B0A04020102020204" pitchFamily="34" charset="0"/>
              </a:rPr>
              <a:t>Cenital</a:t>
            </a:r>
            <a:endParaRPr lang="es-MX" sz="9600" b="1" dirty="0">
              <a:solidFill>
                <a:schemeClr val="bg1"/>
              </a:solidFill>
              <a:latin typeface="Arial Black" panose="020B0A04020102020204" pitchFamily="34" charset="0"/>
            </a:endParaRPr>
          </a:p>
        </p:txBody>
      </p:sp>
      <p:sp>
        <p:nvSpPr>
          <p:cNvPr id="3" name="Marcador de contenido 2"/>
          <p:cNvSpPr>
            <a:spLocks noGrp="1"/>
          </p:cNvSpPr>
          <p:nvPr>
            <p:ph idx="1"/>
          </p:nvPr>
        </p:nvSpPr>
        <p:spPr>
          <a:xfrm>
            <a:off x="5257800" y="1825625"/>
            <a:ext cx="6096000" cy="3252562"/>
          </a:xfrm>
          <a:solidFill>
            <a:schemeClr val="tx1"/>
          </a:solidFill>
        </p:spPr>
        <p:txBody>
          <a:bodyPr>
            <a:normAutofit fontScale="85000" lnSpcReduction="20000"/>
          </a:bodyPr>
          <a:lstStyle/>
          <a:p>
            <a:r>
              <a:rPr lang="es-MX" sz="3000" dirty="0">
                <a:solidFill>
                  <a:schemeClr val="bg1"/>
                </a:solidFill>
                <a:latin typeface="Arial Black" panose="020B0A04020102020204" pitchFamily="34" charset="0"/>
              </a:rPr>
              <a:t>Colocamos la cámara </a:t>
            </a:r>
            <a:r>
              <a:rPr lang="es-MX" sz="3000" b="1" dirty="0">
                <a:solidFill>
                  <a:schemeClr val="bg1"/>
                </a:solidFill>
                <a:latin typeface="Arial Black" panose="020B0A04020102020204" pitchFamily="34" charset="0"/>
              </a:rPr>
              <a:t>desde arriba</a:t>
            </a:r>
            <a:r>
              <a:rPr lang="es-MX" sz="3000" dirty="0">
                <a:solidFill>
                  <a:schemeClr val="bg1"/>
                </a:solidFill>
                <a:latin typeface="Arial Black" panose="020B0A04020102020204" pitchFamily="34" charset="0"/>
              </a:rPr>
              <a:t>, totalmente perpendicular al suelo. El ángulo cenital es muy usado en producciones cinematográficas o tomas desde helicóptero para grabar extensiones muy amplias. O los mapas por satélite son el ejemplo más representativo de ángulo cenital.</a:t>
            </a:r>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6" y="0"/>
            <a:ext cx="5143500" cy="6858000"/>
          </a:xfrm>
          <a:prstGeom prst="rect">
            <a:avLst/>
          </a:prstGeom>
        </p:spPr>
      </p:pic>
    </p:spTree>
    <p:extLst>
      <p:ext uri="{BB962C8B-B14F-4D97-AF65-F5344CB8AC3E}">
        <p14:creationId xmlns:p14="http://schemas.microsoft.com/office/powerpoint/2010/main" val="289275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800" b="1" dirty="0" smtClean="0">
                <a:solidFill>
                  <a:schemeClr val="bg1"/>
                </a:solidFill>
                <a:latin typeface="Arial Black" panose="020B0A04020102020204" pitchFamily="34" charset="0"/>
              </a:rPr>
              <a:t>¿Ha que se le llama enfoque?</a:t>
            </a:r>
            <a:endParaRPr lang="es-MX" sz="4800" b="1" dirty="0">
              <a:solidFill>
                <a:schemeClr val="bg1"/>
              </a:solidFill>
              <a:latin typeface="Arial Black" panose="020B0A04020102020204" pitchFamily="34" charset="0"/>
            </a:endParaRPr>
          </a:p>
        </p:txBody>
      </p:sp>
      <p:sp>
        <p:nvSpPr>
          <p:cNvPr id="3" name="Marcador de contenido 2"/>
          <p:cNvSpPr>
            <a:spLocks noGrp="1"/>
          </p:cNvSpPr>
          <p:nvPr>
            <p:ph idx="1"/>
          </p:nvPr>
        </p:nvSpPr>
        <p:spPr>
          <a:xfrm>
            <a:off x="574963" y="1371600"/>
            <a:ext cx="5590309" cy="5278582"/>
          </a:xfrm>
          <a:solidFill>
            <a:schemeClr val="tx1"/>
          </a:solidFill>
        </p:spPr>
        <p:txBody>
          <a:bodyPr>
            <a:normAutofit fontScale="77500" lnSpcReduction="20000"/>
          </a:bodyPr>
          <a:lstStyle/>
          <a:p>
            <a:pPr fontAlgn="base"/>
            <a:endParaRPr lang="es-MX" b="1" dirty="0" smtClean="0">
              <a:solidFill>
                <a:schemeClr val="bg1"/>
              </a:solidFill>
              <a:latin typeface="Arial Black" panose="020B0A04020102020204" pitchFamily="34" charset="0"/>
            </a:endParaRPr>
          </a:p>
          <a:p>
            <a:pPr fontAlgn="base"/>
            <a:r>
              <a:rPr lang="es-MX" b="1" dirty="0" smtClean="0">
                <a:solidFill>
                  <a:schemeClr val="bg1"/>
                </a:solidFill>
                <a:latin typeface="Arial Black" panose="020B0A04020102020204" pitchFamily="34" charset="0"/>
              </a:rPr>
              <a:t>Proviene </a:t>
            </a:r>
            <a:r>
              <a:rPr lang="es-MX" b="1" dirty="0">
                <a:solidFill>
                  <a:schemeClr val="bg1"/>
                </a:solidFill>
                <a:latin typeface="Arial Black" panose="020B0A04020102020204" pitchFamily="34" charset="0"/>
              </a:rPr>
              <a:t>del verbo enfocar, y significa la acción y el efecto de lograr que la imagen de una cosa que se produce en el foco de una lente, se tome claramente sobre determinada </a:t>
            </a:r>
            <a:r>
              <a:rPr lang="es-MX" b="1" u="sng" dirty="0">
                <a:solidFill>
                  <a:schemeClr val="bg1"/>
                </a:solidFill>
                <a:latin typeface="Arial Black" panose="020B0A04020102020204" pitchFamily="34" charset="0"/>
                <a:hlinkClick r:id="rId2" tooltip="superficie"/>
              </a:rPr>
              <a:t>superficie</a:t>
            </a:r>
            <a:r>
              <a:rPr lang="es-MX" b="1" dirty="0">
                <a:solidFill>
                  <a:schemeClr val="bg1"/>
                </a:solidFill>
                <a:latin typeface="Arial Black" panose="020B0A04020102020204" pitchFamily="34" charset="0"/>
              </a:rPr>
              <a:t>. También significa concentrar sobre determinados sitios puntuales, un haz de luz.</a:t>
            </a:r>
          </a:p>
          <a:p>
            <a:r>
              <a:rPr lang="es-MX" b="1" dirty="0">
                <a:solidFill>
                  <a:schemeClr val="bg1"/>
                </a:solidFill>
                <a:latin typeface="Arial Black" panose="020B0A04020102020204" pitchFamily="34" charset="0"/>
              </a:rPr>
              <a:t>Enfoque se refiere también, a los distintos puntos de vistas con los que se puede observar alguna cosa o determinada </a:t>
            </a:r>
            <a:r>
              <a:rPr lang="es-MX" b="1" u="sng" dirty="0">
                <a:solidFill>
                  <a:schemeClr val="bg1"/>
                </a:solidFill>
                <a:latin typeface="Arial Black" panose="020B0A04020102020204" pitchFamily="34" charset="0"/>
                <a:hlinkClick r:id="rId3" tooltip="situación"/>
              </a:rPr>
              <a:t>situación</a:t>
            </a:r>
            <a:r>
              <a:rPr lang="es-MX" b="1" dirty="0">
                <a:solidFill>
                  <a:schemeClr val="bg1"/>
                </a:solidFill>
                <a:latin typeface="Arial Black" panose="020B0A04020102020204" pitchFamily="34" charset="0"/>
              </a:rPr>
              <a:t>. Así podemos hablar de un enfoque empirista, basado en la </a:t>
            </a:r>
            <a:r>
              <a:rPr lang="es-MX" b="1" u="sng" dirty="0">
                <a:solidFill>
                  <a:schemeClr val="bg1"/>
                </a:solidFill>
                <a:latin typeface="Arial Black" panose="020B0A04020102020204" pitchFamily="34" charset="0"/>
                <a:hlinkClick r:id="rId4" tooltip="experiencia"/>
              </a:rPr>
              <a:t>experiencia</a:t>
            </a:r>
            <a:r>
              <a:rPr lang="es-MX" b="1" dirty="0">
                <a:solidFill>
                  <a:schemeClr val="bg1"/>
                </a:solidFill>
                <a:latin typeface="Arial Black" panose="020B0A04020102020204" pitchFamily="34" charset="0"/>
              </a:rPr>
              <a:t>, o de un enfoque racional, centrado en la razón o en el </a:t>
            </a:r>
            <a:r>
              <a:rPr lang="es-MX" b="1" u="sng" dirty="0">
                <a:solidFill>
                  <a:schemeClr val="bg1"/>
                </a:solidFill>
                <a:latin typeface="Arial Black" panose="020B0A04020102020204" pitchFamily="34" charset="0"/>
                <a:hlinkClick r:id="rId5" tooltip="pensamiento"/>
              </a:rPr>
              <a:t>pensamiento</a:t>
            </a:r>
            <a:endParaRPr lang="es-MX" b="1" dirty="0">
              <a:solidFill>
                <a:schemeClr val="bg1"/>
              </a:solidFill>
              <a:latin typeface="Arial Black" panose="020B0A04020102020204" pitchFamily="34" charset="0"/>
            </a:endParaRPr>
          </a:p>
        </p:txBody>
      </p:sp>
      <p:pic>
        <p:nvPicPr>
          <p:cNvPr id="4" name="Imagen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6530" y="2068254"/>
            <a:ext cx="5605814" cy="4204361"/>
          </a:xfrm>
          <a:prstGeom prst="rect">
            <a:avLst/>
          </a:prstGeom>
        </p:spPr>
      </p:pic>
    </p:spTree>
    <p:extLst>
      <p:ext uri="{BB962C8B-B14F-4D97-AF65-F5344CB8AC3E}">
        <p14:creationId xmlns:p14="http://schemas.microsoft.com/office/powerpoint/2010/main" val="1319696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98657"/>
          </a:xfrm>
        </p:spPr>
        <p:txBody>
          <a:bodyPr>
            <a:normAutofit/>
          </a:bodyPr>
          <a:lstStyle/>
          <a:p>
            <a:r>
              <a:rPr lang="es-MX" sz="3600" b="1" dirty="0" smtClean="0">
                <a:solidFill>
                  <a:schemeClr val="bg1"/>
                </a:solidFill>
                <a:latin typeface="Arial Black" panose="020B0A04020102020204" pitchFamily="34" charset="0"/>
              </a:rPr>
              <a:t>Características para una toma perfecta.</a:t>
            </a:r>
            <a:endParaRPr lang="es-MX" sz="3600" b="1" dirty="0">
              <a:solidFill>
                <a:schemeClr val="bg1"/>
              </a:solidFill>
              <a:latin typeface="Arial Black" panose="020B0A04020102020204" pitchFamily="34" charset="0"/>
            </a:endParaRPr>
          </a:p>
        </p:txBody>
      </p:sp>
      <p:sp>
        <p:nvSpPr>
          <p:cNvPr id="3" name="Marcador de contenido 2"/>
          <p:cNvSpPr>
            <a:spLocks noGrp="1"/>
          </p:cNvSpPr>
          <p:nvPr>
            <p:ph idx="1"/>
          </p:nvPr>
        </p:nvSpPr>
        <p:spPr>
          <a:xfrm>
            <a:off x="741218" y="1163782"/>
            <a:ext cx="4301836" cy="5223163"/>
          </a:xfrm>
          <a:solidFill>
            <a:schemeClr val="tx1">
              <a:lumMod val="95000"/>
              <a:lumOff val="5000"/>
            </a:schemeClr>
          </a:solidFill>
        </p:spPr>
        <p:txBody>
          <a:bodyPr>
            <a:normAutofit fontScale="92500" lnSpcReduction="10000"/>
          </a:bodyPr>
          <a:lstStyle/>
          <a:p>
            <a:r>
              <a:rPr lang="es-MX" b="1" dirty="0">
                <a:solidFill>
                  <a:schemeClr val="bg1"/>
                </a:solidFill>
              </a:rPr>
              <a:t>Las buenas imágenes son atractivas de una manera natural y por muchos motivos: por su composición, por sus protagonistas, por la historia que cuentan, por el ojo del artista que la ha hecho... Muchas de estas cosas no se pueden provocar, así que céntrate en expresar cosas con tus imágenes. Ese es el mejor camino para conseguir "buenas fotografías".</a:t>
            </a:r>
          </a:p>
          <a:p>
            <a:endParaRPr lang="es-MX" dirty="0"/>
          </a:p>
        </p:txBody>
      </p:sp>
      <p:pic>
        <p:nvPicPr>
          <p:cNvPr id="2050" name="Picture 2" descr="https://www.dzoom.org.es/wp-content/uploads/2014/02/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925" y="1618528"/>
            <a:ext cx="5857875" cy="387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732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78766"/>
          </a:xfrm>
        </p:spPr>
        <p:txBody>
          <a:bodyPr/>
          <a:lstStyle/>
          <a:p>
            <a:r>
              <a:rPr lang="es-MX" b="1" dirty="0" smtClean="0">
                <a:solidFill>
                  <a:schemeClr val="bg1"/>
                </a:solidFill>
                <a:latin typeface="Arial Black" panose="020B0A04020102020204" pitchFamily="34" charset="0"/>
              </a:rPr>
              <a:t>Luz en los elementos expresivos</a:t>
            </a:r>
            <a:endParaRPr lang="es-MX" b="1" dirty="0">
              <a:solidFill>
                <a:schemeClr val="bg1"/>
              </a:solidFill>
              <a:latin typeface="Arial Black" panose="020B0A04020102020204" pitchFamily="34" charset="0"/>
            </a:endParaRPr>
          </a:p>
        </p:txBody>
      </p:sp>
      <p:sp>
        <p:nvSpPr>
          <p:cNvPr id="3" name="Marcador de contenido 2"/>
          <p:cNvSpPr>
            <a:spLocks noGrp="1"/>
          </p:cNvSpPr>
          <p:nvPr>
            <p:ph idx="1"/>
          </p:nvPr>
        </p:nvSpPr>
        <p:spPr>
          <a:xfrm>
            <a:off x="838200" y="1648691"/>
            <a:ext cx="10515600" cy="4528272"/>
          </a:xfrm>
          <a:solidFill>
            <a:srgbClr val="0070C0"/>
          </a:solidFill>
        </p:spPr>
        <p:txBody>
          <a:bodyPr>
            <a:normAutofit fontScale="92500" lnSpcReduction="10000"/>
          </a:bodyPr>
          <a:lstStyle/>
          <a:p>
            <a:pPr fontAlgn="base"/>
            <a:r>
              <a:rPr lang="es-MX" b="1" dirty="0">
                <a:solidFill>
                  <a:schemeClr val="bg1"/>
                </a:solidFill>
                <a:latin typeface="Arial Black" panose="020B0A04020102020204" pitchFamily="34" charset="0"/>
              </a:rPr>
              <a:t>La luz es un elemento esencial de la fotografía, quizá el más importante de </a:t>
            </a:r>
            <a:r>
              <a:rPr lang="es-MX" b="1" dirty="0" smtClean="0">
                <a:solidFill>
                  <a:schemeClr val="bg1"/>
                </a:solidFill>
                <a:latin typeface="Arial Black" panose="020B0A04020102020204" pitchFamily="34" charset="0"/>
              </a:rPr>
              <a:t>todos y </a:t>
            </a:r>
            <a:r>
              <a:rPr lang="es-MX" b="1" dirty="0">
                <a:solidFill>
                  <a:schemeClr val="bg1"/>
                </a:solidFill>
                <a:latin typeface="Arial Black" panose="020B0A04020102020204" pitchFamily="34" charset="0"/>
              </a:rPr>
              <a:t>por ello hemos decidido otorgarle el primer sitio entre los 54 elementos fotográficos.</a:t>
            </a:r>
          </a:p>
          <a:p>
            <a:r>
              <a:rPr lang="es-MX" b="1" dirty="0">
                <a:solidFill>
                  <a:schemeClr val="bg1"/>
                </a:solidFill>
                <a:latin typeface="Arial Black" panose="020B0A04020102020204" pitchFamily="34" charset="0"/>
              </a:rPr>
              <a:t>La luz se ha constituido como uno de los misterios más grandes en la historia de la humanidad, desde las mitologías más remotas hasta las teorías científicas modernas de Einstein, Bohr o Planck. El ser humano se ha cuestionado sobre la luz desde tiempos remotos y ha buscado respuestas en el mito, la ciencia, el arte o la fe. Filósofos, religiosos, pintores y científicos, “cada uno ha dado voz a nuestra experiencia acerca de la luz.” </a:t>
            </a:r>
          </a:p>
          <a:p>
            <a:endParaRPr lang="es-MX" b="1" dirty="0">
              <a:latin typeface="Arial Black" panose="020B0A04020102020204" pitchFamily="34" charset="0"/>
            </a:endParaRPr>
          </a:p>
        </p:txBody>
      </p:sp>
    </p:spTree>
    <p:extLst>
      <p:ext uri="{BB962C8B-B14F-4D97-AF65-F5344CB8AC3E}">
        <p14:creationId xmlns:p14="http://schemas.microsoft.com/office/powerpoint/2010/main" val="2822913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800" b="1" dirty="0" smtClean="0">
                <a:solidFill>
                  <a:schemeClr val="bg1"/>
                </a:solidFill>
                <a:latin typeface="Arial Black" panose="020B0A04020102020204" pitchFamily="34" charset="0"/>
              </a:rPr>
              <a:t>Encuadre y tipo de planos</a:t>
            </a:r>
            <a:endParaRPr lang="es-MX" sz="4800" b="1" dirty="0">
              <a:solidFill>
                <a:schemeClr val="bg1"/>
              </a:solidFill>
              <a:latin typeface="Arial Black" panose="020B0A04020102020204" pitchFamily="34" charset="0"/>
            </a:endParaRPr>
          </a:p>
        </p:txBody>
      </p:sp>
      <p:sp>
        <p:nvSpPr>
          <p:cNvPr id="4" name="Título 1">
            <a:extLst>
              <a:ext uri="{FF2B5EF4-FFF2-40B4-BE49-F238E27FC236}">
                <a16:creationId xmlns:a16="http://schemas.microsoft.com/office/drawing/2014/main" xmlns="" id="{34D024AF-0257-4166-AB12-48508917E06A}"/>
              </a:ext>
            </a:extLst>
          </p:cNvPr>
          <p:cNvSpPr>
            <a:spLocks noGrp="1"/>
          </p:cNvSpPr>
          <p:nvPr>
            <p:ph idx="1"/>
          </p:nvPr>
        </p:nvSpPr>
        <p:spPr>
          <a:xfrm>
            <a:off x="838200" y="1825625"/>
            <a:ext cx="3027218" cy="1014557"/>
          </a:xfrm>
          <a:solidFill>
            <a:schemeClr val="tx1"/>
          </a:solidFill>
        </p:spPr>
        <p:txBody>
          <a:bodyPr>
            <a:noAutofit/>
          </a:bodyPr>
          <a:lstStyle/>
          <a:p>
            <a:r>
              <a:rPr lang="es-MX" sz="3200" b="1" dirty="0">
                <a:solidFill>
                  <a:srgbClr val="FFFFFF"/>
                </a:solidFill>
                <a:latin typeface="Arial Black" panose="020B0A04020102020204" pitchFamily="34" charset="0"/>
              </a:rPr>
              <a:t>¿Qué es el encuadre?</a:t>
            </a:r>
            <a:br>
              <a:rPr lang="es-MX" sz="3200" b="1" dirty="0">
                <a:solidFill>
                  <a:srgbClr val="FFFFFF"/>
                </a:solidFill>
                <a:latin typeface="Arial Black" panose="020B0A04020102020204" pitchFamily="34" charset="0"/>
              </a:rPr>
            </a:br>
            <a:endParaRPr lang="es-MX" sz="3200" dirty="0">
              <a:solidFill>
                <a:srgbClr val="FFFFFF"/>
              </a:solidFill>
              <a:latin typeface="Arial Black" panose="020B0A04020102020204" pitchFamily="34" charset="0"/>
            </a:endParaRPr>
          </a:p>
        </p:txBody>
      </p:sp>
      <p:sp>
        <p:nvSpPr>
          <p:cNvPr id="5" name="CuadroTexto 4"/>
          <p:cNvSpPr txBox="1"/>
          <p:nvPr/>
        </p:nvSpPr>
        <p:spPr>
          <a:xfrm>
            <a:off x="595746" y="2975119"/>
            <a:ext cx="5860472" cy="3693319"/>
          </a:xfrm>
          <a:prstGeom prst="rect">
            <a:avLst/>
          </a:prstGeom>
          <a:solidFill>
            <a:srgbClr val="002060"/>
          </a:solidFill>
        </p:spPr>
        <p:txBody>
          <a:bodyPr wrap="square" rtlCol="0">
            <a:spAutoFit/>
          </a:bodyPr>
          <a:lstStyle/>
          <a:p>
            <a:r>
              <a:rPr lang="es-MX" sz="2400" b="1" dirty="0" smtClean="0">
                <a:solidFill>
                  <a:schemeClr val="bg1"/>
                </a:solidFill>
                <a:latin typeface="Arial Black" panose="020B0A04020102020204" pitchFamily="34" charset="0"/>
              </a:rPr>
              <a:t>El encuadre, en fotografía, hace alusión a la porción de la escena que como fotógrafo, utilizaras para tus fotografías. Es decir, que proporción de la escena vas a capturar en una fotografía. Imagínate al encuadre como el escenario en donde transcurren tus fotos.</a:t>
            </a:r>
          </a:p>
          <a:p>
            <a:endParaRPr lang="es-MX" dirty="0"/>
          </a:p>
        </p:txBody>
      </p:sp>
      <p:pic>
        <p:nvPicPr>
          <p:cNvPr id="6" name="Picture 2" descr="https://www.blogdelfotografo.com/wp-content/uploads/2014/05/3-370x370.png">
            <a:extLst>
              <a:ext uri="{FF2B5EF4-FFF2-40B4-BE49-F238E27FC236}">
                <a16:creationId xmlns:a16="http://schemas.microsoft.com/office/drawing/2014/main" xmlns="" id="{B568577F-C91F-43B2-9E70-323B420FC3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218" y="1402079"/>
            <a:ext cx="5266359" cy="526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31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650670" y="1480400"/>
            <a:ext cx="3463637" cy="3785652"/>
          </a:xfrm>
          <a:prstGeom prst="rect">
            <a:avLst/>
          </a:prstGeom>
          <a:solidFill>
            <a:schemeClr val="tx1">
              <a:lumMod val="75000"/>
              <a:lumOff val="25000"/>
            </a:schemeClr>
          </a:solidFill>
        </p:spPr>
        <p:txBody>
          <a:bodyPr wrap="square">
            <a:spAutoFit/>
          </a:bodyPr>
          <a:lstStyle/>
          <a:p>
            <a:r>
              <a:rPr lang="es-MX" sz="4800" b="1" dirty="0" smtClean="0">
                <a:solidFill>
                  <a:schemeClr val="bg1"/>
                </a:solidFill>
              </a:rPr>
              <a:t>Básicamente hay tres formas de encuadrar:</a:t>
            </a:r>
            <a:r>
              <a:rPr lang="es-MX" sz="4800" dirty="0" smtClean="0">
                <a:solidFill>
                  <a:schemeClr val="bg1"/>
                </a:solidFill>
              </a:rPr>
              <a:t/>
            </a:r>
            <a:br>
              <a:rPr lang="es-MX" sz="4800" dirty="0" smtClean="0">
                <a:solidFill>
                  <a:schemeClr val="bg1"/>
                </a:solidFill>
              </a:rPr>
            </a:br>
            <a:endParaRPr lang="es-MX" sz="4800" dirty="0">
              <a:solidFill>
                <a:schemeClr val="bg1"/>
              </a:solidFill>
            </a:endParaRPr>
          </a:p>
        </p:txBody>
      </p:sp>
      <p:sp>
        <p:nvSpPr>
          <p:cNvPr id="6" name="CuadroTexto 5"/>
          <p:cNvSpPr txBox="1"/>
          <p:nvPr/>
        </p:nvSpPr>
        <p:spPr>
          <a:xfrm>
            <a:off x="5715000" y="838200"/>
            <a:ext cx="5905500" cy="5539978"/>
          </a:xfrm>
          <a:prstGeom prst="rect">
            <a:avLst/>
          </a:prstGeom>
          <a:solidFill>
            <a:schemeClr val="tx1">
              <a:lumMod val="95000"/>
              <a:lumOff val="5000"/>
            </a:schemeClr>
          </a:solidFill>
        </p:spPr>
        <p:txBody>
          <a:bodyPr wrap="square" rtlCol="0">
            <a:spAutoFit/>
          </a:bodyPr>
          <a:lstStyle/>
          <a:p>
            <a:pPr>
              <a:buFont typeface="Wingdings" panose="05000000000000000000" pitchFamily="2" charset="2"/>
              <a:buChar char="q"/>
            </a:pPr>
            <a:r>
              <a:rPr lang="es-MX" sz="2400" b="1" dirty="0" smtClean="0">
                <a:solidFill>
                  <a:schemeClr val="bg1"/>
                </a:solidFill>
                <a:latin typeface="Arial Black" panose="020B0A04020102020204" pitchFamily="34" charset="0"/>
              </a:rPr>
              <a:t>Planeas con anticipación el encuadre, para una vez decididos todos los elementos a incluir en tu fotografía, ajustar los parámetros de la cámara para la toma.</a:t>
            </a:r>
          </a:p>
          <a:p>
            <a:pPr>
              <a:buFont typeface="Wingdings" panose="05000000000000000000" pitchFamily="2" charset="2"/>
              <a:buChar char="q"/>
            </a:pPr>
            <a:r>
              <a:rPr lang="es-MX" sz="2400" b="1" dirty="0" smtClean="0">
                <a:solidFill>
                  <a:schemeClr val="bg1"/>
                </a:solidFill>
                <a:latin typeface="Arial Black" panose="020B0A04020102020204" pitchFamily="34" charset="0"/>
              </a:rPr>
              <a:t>Compones la fotografía mientras encuadras, es decir, decides que elementos incluirás o no en tus fotografías en el instante previo a oprimir el disparador.</a:t>
            </a:r>
          </a:p>
          <a:p>
            <a:pPr>
              <a:buFont typeface="Wingdings" panose="05000000000000000000" pitchFamily="2" charset="2"/>
              <a:buChar char="q"/>
            </a:pPr>
            <a:r>
              <a:rPr lang="es-MX" sz="2400" b="1" dirty="0" smtClean="0">
                <a:solidFill>
                  <a:schemeClr val="bg1"/>
                </a:solidFill>
                <a:latin typeface="Arial Black" panose="020B0A04020102020204" pitchFamily="34" charset="0"/>
              </a:rPr>
              <a:t>Tomas la fotografía para luego, re encuadrarla en el ordenador.</a:t>
            </a:r>
          </a:p>
          <a:p>
            <a:endParaRPr lang="es-MX" dirty="0"/>
          </a:p>
        </p:txBody>
      </p:sp>
    </p:spTree>
    <p:extLst>
      <p:ext uri="{BB962C8B-B14F-4D97-AF65-F5344CB8AC3E}">
        <p14:creationId xmlns:p14="http://schemas.microsoft.com/office/powerpoint/2010/main" val="3160370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D1297727-5D09-4F53-90AE-8217C68B1104}"/>
              </a:ext>
            </a:extLst>
          </p:cNvPr>
          <p:cNvSpPr>
            <a:spLocks noGrp="1"/>
          </p:cNvSpPr>
          <p:nvPr>
            <p:ph type="title"/>
          </p:nvPr>
        </p:nvSpPr>
        <p:spPr>
          <a:xfrm>
            <a:off x="964788" y="804333"/>
            <a:ext cx="3391900" cy="5249334"/>
          </a:xfrm>
        </p:spPr>
        <p:txBody>
          <a:bodyPr>
            <a:normAutofit/>
          </a:bodyPr>
          <a:lstStyle/>
          <a:p>
            <a:pPr algn="r"/>
            <a:r>
              <a:rPr lang="es-MX" b="1" dirty="0">
                <a:solidFill>
                  <a:schemeClr val="bg1"/>
                </a:solidFill>
                <a:latin typeface="Arial Black" panose="020B0A04020102020204" pitchFamily="34" charset="0"/>
              </a:rPr>
              <a:t>Tipos de planos en fotografía</a:t>
            </a:r>
            <a:br>
              <a:rPr lang="es-MX" b="1" dirty="0">
                <a:solidFill>
                  <a:schemeClr val="bg1"/>
                </a:solidFill>
                <a:latin typeface="Arial Black" panose="020B0A04020102020204" pitchFamily="34" charset="0"/>
              </a:rPr>
            </a:br>
            <a:endParaRPr lang="es-MX" b="1" dirty="0">
              <a:solidFill>
                <a:schemeClr val="bg1"/>
              </a:solidFill>
              <a:latin typeface="Arial Black" panose="020B0A04020102020204" pitchFamily="34" charset="0"/>
            </a:endParaRPr>
          </a:p>
        </p:txBody>
      </p:sp>
      <p:sp>
        <p:nvSpPr>
          <p:cNvPr id="5" name="Marcador de contenido 2">
            <a:extLst>
              <a:ext uri="{FF2B5EF4-FFF2-40B4-BE49-F238E27FC236}">
                <a16:creationId xmlns:a16="http://schemas.microsoft.com/office/drawing/2014/main" xmlns="" id="{3544AC08-750E-4458-BAE8-6EFC810FEB06}"/>
              </a:ext>
            </a:extLst>
          </p:cNvPr>
          <p:cNvSpPr>
            <a:spLocks noGrp="1"/>
          </p:cNvSpPr>
          <p:nvPr>
            <p:ph idx="1"/>
          </p:nvPr>
        </p:nvSpPr>
        <p:spPr>
          <a:xfrm>
            <a:off x="4951048" y="804333"/>
            <a:ext cx="6306003" cy="5249334"/>
          </a:xfrm>
          <a:solidFill>
            <a:schemeClr val="tx1"/>
          </a:solidFill>
        </p:spPr>
        <p:txBody>
          <a:bodyPr anchor="ctr">
            <a:normAutofit/>
          </a:bodyPr>
          <a:lstStyle/>
          <a:p>
            <a:r>
              <a:rPr lang="es-MX" b="1" dirty="0">
                <a:solidFill>
                  <a:schemeClr val="bg1"/>
                </a:solidFill>
              </a:rPr>
              <a:t>Los tipos de planos describen una serie de estándares a la hora de encuadrar a nuestro elemento protagonista. Por lo general están dirigidos a retratos porque en ellos se diferencian de manera muy clara las diferencias entre unos y otros. Pero los tipos de plano no son algo exclusivo de la fotografía de retrato, sino que podemos generalizarlos a cualquier estilo fotográfico.</a:t>
            </a:r>
          </a:p>
        </p:txBody>
      </p:sp>
    </p:spTree>
    <p:extLst>
      <p:ext uri="{BB962C8B-B14F-4D97-AF65-F5344CB8AC3E}">
        <p14:creationId xmlns:p14="http://schemas.microsoft.com/office/powerpoint/2010/main" val="54249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BAF6A99D-49A3-4BF7-81C3-368C27DCCB12}"/>
              </a:ext>
            </a:extLst>
          </p:cNvPr>
          <p:cNvSpPr>
            <a:spLocks noGrp="1"/>
          </p:cNvSpPr>
          <p:nvPr>
            <p:ph type="title"/>
          </p:nvPr>
        </p:nvSpPr>
        <p:spPr>
          <a:xfrm>
            <a:off x="1024128" y="585216"/>
            <a:ext cx="6007027" cy="1499616"/>
          </a:xfrm>
        </p:spPr>
        <p:txBody>
          <a:bodyPr>
            <a:normAutofit/>
          </a:bodyPr>
          <a:lstStyle/>
          <a:p>
            <a:r>
              <a:rPr lang="es-MX" b="1" dirty="0">
                <a:solidFill>
                  <a:schemeClr val="bg1"/>
                </a:solidFill>
                <a:latin typeface="Arial Black" panose="020B0A04020102020204" pitchFamily="34" charset="0"/>
              </a:rPr>
              <a:t>Plano entero</a:t>
            </a:r>
          </a:p>
        </p:txBody>
      </p:sp>
      <p:sp>
        <p:nvSpPr>
          <p:cNvPr id="5" name="Marcador de contenido 2">
            <a:extLst>
              <a:ext uri="{FF2B5EF4-FFF2-40B4-BE49-F238E27FC236}">
                <a16:creationId xmlns:a16="http://schemas.microsoft.com/office/drawing/2014/main" xmlns="" id="{01696C83-1535-46AB-A9ED-173413A07190}"/>
              </a:ext>
            </a:extLst>
          </p:cNvPr>
          <p:cNvSpPr>
            <a:spLocks noGrp="1"/>
          </p:cNvSpPr>
          <p:nvPr>
            <p:ph idx="1"/>
          </p:nvPr>
        </p:nvSpPr>
        <p:spPr>
          <a:xfrm>
            <a:off x="1024128" y="2286000"/>
            <a:ext cx="4772515" cy="3118757"/>
          </a:xfrm>
          <a:solidFill>
            <a:schemeClr val="tx1"/>
          </a:solidFill>
        </p:spPr>
        <p:txBody>
          <a:bodyPr>
            <a:normAutofit lnSpcReduction="10000"/>
          </a:bodyPr>
          <a:lstStyle/>
          <a:p>
            <a:r>
              <a:rPr lang="es-MX" dirty="0">
                <a:solidFill>
                  <a:srgbClr val="FFFFFF"/>
                </a:solidFill>
              </a:rPr>
              <a:t>En retrato, éste es el plano en el que aparece todo el cuerpo.</a:t>
            </a:r>
          </a:p>
          <a:p>
            <a:r>
              <a:rPr lang="es-MX" dirty="0">
                <a:solidFill>
                  <a:srgbClr val="FFFFFF"/>
                </a:solidFill>
              </a:rPr>
              <a:t>El protagonista de nuestra foto por tanto ocupa todo el encuadre, convirtiéndose en el punto de interés de la toma.</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155" y="0"/>
            <a:ext cx="5143500" cy="6858000"/>
          </a:xfrm>
          <a:prstGeom prst="rect">
            <a:avLst/>
          </a:prstGeom>
        </p:spPr>
      </p:pic>
    </p:spTree>
    <p:extLst>
      <p:ext uri="{BB962C8B-B14F-4D97-AF65-F5344CB8AC3E}">
        <p14:creationId xmlns:p14="http://schemas.microsoft.com/office/powerpoint/2010/main" val="23508267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837</Words>
  <Application>Microsoft Office PowerPoint</Application>
  <PresentationFormat>Personalizado</PresentationFormat>
  <Paragraphs>53</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Tema de Office</vt:lpstr>
      <vt:lpstr>Colegio Nacional de Educación Profesional Técnica</vt:lpstr>
      <vt:lpstr>¿Qué es una imagen?</vt:lpstr>
      <vt:lpstr>¿Ha que se le llama enfoque?</vt:lpstr>
      <vt:lpstr>Características para una toma perfecta.</vt:lpstr>
      <vt:lpstr>Luz en los elementos expresivos</vt:lpstr>
      <vt:lpstr>Encuadre y tipo de planos</vt:lpstr>
      <vt:lpstr>Presentación de PowerPoint</vt:lpstr>
      <vt:lpstr>Tipos de planos en fotografía </vt:lpstr>
      <vt:lpstr>Plano entero</vt:lpstr>
      <vt:lpstr>Presentación de PowerPoint</vt:lpstr>
      <vt:lpstr>Plano Medio   </vt:lpstr>
      <vt:lpstr> Plano Medio Corto </vt:lpstr>
      <vt:lpstr>Presentación de PowerPoint</vt:lpstr>
      <vt:lpstr>Presentación de PowerPoint</vt:lpstr>
      <vt:lpstr>Presentación de PowerPoint</vt:lpstr>
      <vt:lpstr>Presentación de PowerPoint</vt:lpstr>
      <vt:lpstr>Normal</vt:lpstr>
      <vt:lpstr>Picado</vt:lpstr>
      <vt:lpstr>Contrapicado</vt:lpstr>
      <vt:lpstr>Nadir</vt:lpstr>
      <vt:lpstr>Cenital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Colegio Nacional de Educación Profesional Técnica</dc:title>
  <dc:creator>geraldynes</dc:creator>
  <cp:lastModifiedBy>REALICE</cp:lastModifiedBy>
  <cp:revision>16</cp:revision>
  <dcterms:created xsi:type="dcterms:W3CDTF">2019-02-22T00:49:04Z</dcterms:created>
  <dcterms:modified xsi:type="dcterms:W3CDTF">2019-03-08T03:49:35Z</dcterms:modified>
</cp:coreProperties>
</file>