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</p:sldIdLst>
  <p:sldSz cx="21412200" cy="302799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>
    <p:extLst>
      <p:ext uri="{19B8F6BF-5375-455C-9EA6-DF929625EA0E}">
        <p15:presenceInfo xmlns:p15="http://schemas.microsoft.com/office/powerpoint/2012/main" userId="Windows User" providerId="None"/>
      </p:ext>
    </p:extLst>
  </p:cmAuthor>
  <p:cmAuthor id="2" name="성학 김" initials="성김" lastIdx="1" clrIdx="1">
    <p:extLst>
      <p:ext uri="{19B8F6BF-5375-455C-9EA6-DF929625EA0E}">
        <p15:presenceInfo xmlns:p15="http://schemas.microsoft.com/office/powerpoint/2012/main" userId="5443393d53fefa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212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15" y="4955545"/>
            <a:ext cx="18200370" cy="10541917"/>
          </a:xfrm>
        </p:spPr>
        <p:txBody>
          <a:bodyPr anchor="b"/>
          <a:lstStyle>
            <a:lvl1pPr algn="ctr">
              <a:defRPr sz="1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6525" y="15903998"/>
            <a:ext cx="16059150" cy="7310649"/>
          </a:xfrm>
        </p:spPr>
        <p:txBody>
          <a:bodyPr/>
          <a:lstStyle>
            <a:lvl1pPr marL="0" indent="0" algn="ctr">
              <a:buNone/>
              <a:defRPr sz="5620"/>
            </a:lvl1pPr>
            <a:lvl2pPr marL="1070625" indent="0" algn="ctr">
              <a:buNone/>
              <a:defRPr sz="4683"/>
            </a:lvl2pPr>
            <a:lvl3pPr marL="2141250" indent="0" algn="ctr">
              <a:buNone/>
              <a:defRPr sz="4215"/>
            </a:lvl3pPr>
            <a:lvl4pPr marL="3211876" indent="0" algn="ctr">
              <a:buNone/>
              <a:defRPr sz="3747"/>
            </a:lvl4pPr>
            <a:lvl5pPr marL="4282501" indent="0" algn="ctr">
              <a:buNone/>
              <a:defRPr sz="3747"/>
            </a:lvl5pPr>
            <a:lvl6pPr marL="5353126" indent="0" algn="ctr">
              <a:buNone/>
              <a:defRPr sz="3747"/>
            </a:lvl6pPr>
            <a:lvl7pPr marL="6423751" indent="0" algn="ctr">
              <a:buNone/>
              <a:defRPr sz="3747"/>
            </a:lvl7pPr>
            <a:lvl8pPr marL="7494377" indent="0" algn="ctr">
              <a:buNone/>
              <a:defRPr sz="3747"/>
            </a:lvl8pPr>
            <a:lvl9pPr marL="8565002" indent="0" algn="ctr">
              <a:buNone/>
              <a:defRPr sz="374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23107" y="1612128"/>
            <a:ext cx="4617006" cy="25660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2090" y="1612128"/>
            <a:ext cx="13583364" cy="25660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8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937" y="7548975"/>
            <a:ext cx="18468023" cy="12595626"/>
          </a:xfrm>
        </p:spPr>
        <p:txBody>
          <a:bodyPr anchor="b"/>
          <a:lstStyle>
            <a:lvl1pPr>
              <a:defRPr sz="1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937" y="20263761"/>
            <a:ext cx="18468023" cy="6623742"/>
          </a:xfrm>
        </p:spPr>
        <p:txBody>
          <a:bodyPr/>
          <a:lstStyle>
            <a:lvl1pPr marL="0" indent="0">
              <a:buNone/>
              <a:defRPr sz="5620">
                <a:solidFill>
                  <a:schemeClr val="tx1"/>
                </a:solidFill>
              </a:defRPr>
            </a:lvl1pPr>
            <a:lvl2pPr marL="1070625" indent="0">
              <a:buNone/>
              <a:defRPr sz="4683">
                <a:solidFill>
                  <a:schemeClr val="tx1">
                    <a:tint val="75000"/>
                  </a:schemeClr>
                </a:solidFill>
              </a:defRPr>
            </a:lvl2pPr>
            <a:lvl3pPr marL="2141250" indent="0">
              <a:buNone/>
              <a:defRPr sz="4215">
                <a:solidFill>
                  <a:schemeClr val="tx1">
                    <a:tint val="75000"/>
                  </a:schemeClr>
                </a:solidFill>
              </a:defRPr>
            </a:lvl3pPr>
            <a:lvl4pPr marL="321187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4pPr>
            <a:lvl5pPr marL="428250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5pPr>
            <a:lvl6pPr marL="535312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6pPr>
            <a:lvl7pPr marL="642375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7pPr>
            <a:lvl8pPr marL="7494377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8pPr>
            <a:lvl9pPr marL="8565002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9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2089" y="8060641"/>
            <a:ext cx="9100185" cy="192123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9926" y="8060641"/>
            <a:ext cx="9100185" cy="192123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7" y="1612135"/>
            <a:ext cx="18468023" cy="58527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880" y="7422802"/>
            <a:ext cx="9058363" cy="3637800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4880" y="11060602"/>
            <a:ext cx="9058363" cy="16268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9927" y="7422802"/>
            <a:ext cx="9102974" cy="3637800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9927" y="11060602"/>
            <a:ext cx="9102974" cy="16268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9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4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8" y="2018665"/>
            <a:ext cx="6905992" cy="7065328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2974" y="4359762"/>
            <a:ext cx="10839926" cy="21518408"/>
          </a:xfrm>
        </p:spPr>
        <p:txBody>
          <a:bodyPr/>
          <a:lstStyle>
            <a:lvl1pPr>
              <a:defRPr sz="7493"/>
            </a:lvl1pPr>
            <a:lvl2pPr>
              <a:defRPr sz="6557"/>
            </a:lvl2pPr>
            <a:lvl3pPr>
              <a:defRPr sz="5620"/>
            </a:lvl3pPr>
            <a:lvl4pPr>
              <a:defRPr sz="4683"/>
            </a:lvl4pPr>
            <a:lvl5pPr>
              <a:defRPr sz="4683"/>
            </a:lvl5pPr>
            <a:lvl6pPr>
              <a:defRPr sz="4683"/>
            </a:lvl6pPr>
            <a:lvl7pPr>
              <a:defRPr sz="4683"/>
            </a:lvl7pPr>
            <a:lvl8pPr>
              <a:defRPr sz="4683"/>
            </a:lvl8pPr>
            <a:lvl9pPr>
              <a:defRPr sz="468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4878" y="9083992"/>
            <a:ext cx="6905992" cy="16829220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3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8" y="2018665"/>
            <a:ext cx="6905992" cy="7065328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02974" y="4359762"/>
            <a:ext cx="10839926" cy="21518408"/>
          </a:xfrm>
        </p:spPr>
        <p:txBody>
          <a:bodyPr anchor="t"/>
          <a:lstStyle>
            <a:lvl1pPr marL="0" indent="0">
              <a:buNone/>
              <a:defRPr sz="7493"/>
            </a:lvl1pPr>
            <a:lvl2pPr marL="1070625" indent="0">
              <a:buNone/>
              <a:defRPr sz="6557"/>
            </a:lvl2pPr>
            <a:lvl3pPr marL="2141250" indent="0">
              <a:buNone/>
              <a:defRPr sz="5620"/>
            </a:lvl3pPr>
            <a:lvl4pPr marL="3211876" indent="0">
              <a:buNone/>
              <a:defRPr sz="4683"/>
            </a:lvl4pPr>
            <a:lvl5pPr marL="4282501" indent="0">
              <a:buNone/>
              <a:defRPr sz="4683"/>
            </a:lvl5pPr>
            <a:lvl6pPr marL="5353126" indent="0">
              <a:buNone/>
              <a:defRPr sz="4683"/>
            </a:lvl6pPr>
            <a:lvl7pPr marL="6423751" indent="0">
              <a:buNone/>
              <a:defRPr sz="4683"/>
            </a:lvl7pPr>
            <a:lvl8pPr marL="7494377" indent="0">
              <a:buNone/>
              <a:defRPr sz="4683"/>
            </a:lvl8pPr>
            <a:lvl9pPr marL="8565002" indent="0">
              <a:buNone/>
              <a:defRPr sz="468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4878" y="9083992"/>
            <a:ext cx="6905992" cy="16829220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2089" y="1612135"/>
            <a:ext cx="18468023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089" y="8060641"/>
            <a:ext cx="18468023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2089" y="28065058"/>
            <a:ext cx="48177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29D1-A1F8-4D8A-8034-D991785937F1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92791" y="28065058"/>
            <a:ext cx="722661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22366" y="28065058"/>
            <a:ext cx="48177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4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41250" rtl="0" eaLnBrk="1" latinLnBrk="1" hangingPunct="1">
        <a:lnSpc>
          <a:spcPct val="90000"/>
        </a:lnSpc>
        <a:spcBef>
          <a:spcPct val="0"/>
        </a:spcBef>
        <a:buNone/>
        <a:defRPr sz="10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313" indent="-535313" algn="l" defTabSz="2141250" rtl="0" eaLnBrk="1" latinLnBrk="1" hangingPunct="1">
        <a:lnSpc>
          <a:spcPct val="90000"/>
        </a:lnSpc>
        <a:spcBef>
          <a:spcPts val="2342"/>
        </a:spcBef>
        <a:buFont typeface="Arial" panose="020B0604020202020204" pitchFamily="34" charset="0"/>
        <a:buChar char="•"/>
        <a:defRPr sz="6557" kern="1200">
          <a:solidFill>
            <a:schemeClr val="tx1"/>
          </a:solidFill>
          <a:latin typeface="+mn-lt"/>
          <a:ea typeface="+mn-ea"/>
          <a:cs typeface="+mn-cs"/>
        </a:defRPr>
      </a:lvl1pPr>
      <a:lvl2pPr marL="1605938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5620" kern="1200">
          <a:solidFill>
            <a:schemeClr val="tx1"/>
          </a:solidFill>
          <a:latin typeface="+mn-lt"/>
          <a:ea typeface="+mn-ea"/>
          <a:cs typeface="+mn-cs"/>
        </a:defRPr>
      </a:lvl2pPr>
      <a:lvl3pPr marL="2676563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683" kern="1200">
          <a:solidFill>
            <a:schemeClr val="tx1"/>
          </a:solidFill>
          <a:latin typeface="+mn-lt"/>
          <a:ea typeface="+mn-ea"/>
          <a:cs typeface="+mn-cs"/>
        </a:defRPr>
      </a:lvl3pPr>
      <a:lvl4pPr marL="3747188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817814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888439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959064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8029689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9100315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1pPr>
      <a:lvl2pPr marL="1070625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2pPr>
      <a:lvl3pPr marL="2141250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3pPr>
      <a:lvl4pPr marL="3211876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282501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353126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423751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7494377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8565002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41BE0-D17D-D44B-6B71-2B582D203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29F6F37-D3C7-FCF6-4C8C-1300BE9F116D}"/>
              </a:ext>
            </a:extLst>
          </p:cNvPr>
          <p:cNvGrpSpPr/>
          <p:nvPr/>
        </p:nvGrpSpPr>
        <p:grpSpPr>
          <a:xfrm>
            <a:off x="-72361" y="-29643"/>
            <a:ext cx="21412200" cy="7439949"/>
            <a:chOff x="35736" y="840598"/>
            <a:chExt cx="21412200" cy="7439949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A6082971-AA50-6CBF-7582-C626BD5C59CB}"/>
                </a:ext>
              </a:extLst>
            </p:cNvPr>
            <p:cNvGrpSpPr/>
            <p:nvPr/>
          </p:nvGrpSpPr>
          <p:grpSpPr>
            <a:xfrm>
              <a:off x="35736" y="840598"/>
              <a:ext cx="21412200" cy="2214040"/>
              <a:chOff x="0" y="353291"/>
              <a:chExt cx="21674138" cy="2241125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EB5CB30-C9C2-D277-D927-3297D12ADCD4}"/>
                  </a:ext>
                </a:extLst>
              </p:cNvPr>
              <p:cNvSpPr/>
              <p:nvPr/>
            </p:nvSpPr>
            <p:spPr>
              <a:xfrm>
                <a:off x="529" y="824831"/>
                <a:ext cx="21673609" cy="11254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0588" tIns="80294" rIns="160588" bIns="802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161"/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B0E9C3C-93D7-8E90-AD22-2E062B015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53291"/>
                <a:ext cx="2241125" cy="2241125"/>
              </a:xfrm>
              <a:prstGeom prst="rect">
                <a:avLst/>
              </a:prstGeom>
            </p:spPr>
          </p:pic>
          <p:sp>
            <p:nvSpPr>
              <p:cNvPr id="12" name="Text Box 43">
                <a:extLst>
                  <a:ext uri="{FF2B5EF4-FFF2-40B4-BE49-F238E27FC236}">
                    <a16:creationId xmlns:a16="http://schemas.microsoft.com/office/drawing/2014/main" id="{7953453B-E5A1-2525-D20C-F5F747D320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7514" y="801808"/>
                <a:ext cx="6141550" cy="1276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58058" tIns="82191" rIns="158058" bIns="82191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3556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성균관대학교                     소프트웨어융합대학</a:t>
                </a:r>
                <a:endParaRPr lang="en-US" altLang="ko-KR" sz="3556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Text Box 43">
                <a:extLst>
                  <a:ext uri="{FF2B5EF4-FFF2-40B4-BE49-F238E27FC236}">
                    <a16:creationId xmlns:a16="http://schemas.microsoft.com/office/drawing/2014/main" id="{D9BDA586-6B00-A1E9-68C0-3105976D05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45199" y="889751"/>
                <a:ext cx="2841433" cy="84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58058" tIns="82191" rIns="158058" bIns="82191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4347" u="sng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연구작품</a:t>
                </a:r>
                <a:endParaRPr lang="en-US" altLang="ko-KR" sz="4347" u="sng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A658D9F6-08C2-E62F-DEB9-8560305C4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81" y="2436140"/>
              <a:ext cx="19014247" cy="490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91664" tIns="145832" rIns="291664" bIns="145832" anchor="ctr"/>
            <a:lstStyle/>
            <a:p>
              <a:pPr algn="ctr" defTabSz="2917022">
                <a:defRPr/>
              </a:pPr>
              <a:r>
                <a:rPr lang="ko-KR" altLang="en-US" sz="4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사용자 행동분석을 통한 음주 여부 판별 </a:t>
              </a:r>
              <a:r>
                <a:rPr lang="en-US" altLang="ko-KR" sz="4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AI </a:t>
              </a:r>
              <a:r>
                <a:rPr lang="ko-KR" altLang="en-US" sz="4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시스템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  <a:p>
              <a:pPr algn="ctr" defTabSz="2917022">
                <a:defRPr/>
              </a:pPr>
              <a:r>
                <a:rPr lang="ko-KR" altLang="en-US" sz="36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김성학</a:t>
              </a:r>
              <a:endPara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defTabSz="2917022">
                <a:defRPr/>
              </a:pPr>
              <a:r>
                <a:rPr lang="ko-KR" altLang="en-US" sz="36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성균관대학교 자연과학대학</a:t>
              </a:r>
              <a:endPara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defTabSz="2917022">
                <a:defRPr/>
              </a:pPr>
              <a:br>
                <a:rPr lang="ko-KR" altLang="en-US" sz="4347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44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AI system for determining whether or not to drink through user behavior analysis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  <a:p>
              <a:pPr algn="ctr" defTabSz="2917022">
                <a:defRPr/>
              </a:pPr>
              <a:r>
                <a:rPr lang="en-US" altLang="ko-KR" sz="36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Kim </a:t>
              </a:r>
              <a:r>
                <a:rPr lang="en-US" altLang="ko-KR" sz="3600" dirty="0" err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Seong</a:t>
              </a:r>
              <a:r>
                <a:rPr lang="en-US" altLang="ko-KR" sz="36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Hak</a:t>
              </a:r>
            </a:p>
            <a:p>
              <a:pPr algn="ctr" defTabSz="2917022">
                <a:defRPr/>
              </a:pPr>
              <a:r>
                <a:rPr lang="en-US" altLang="ko-KR" sz="36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Sungkyunkwan University 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EF979167-303D-F73F-E878-5FFB254FF241}"/>
                </a:ext>
              </a:extLst>
            </p:cNvPr>
            <p:cNvGrpSpPr/>
            <p:nvPr/>
          </p:nvGrpSpPr>
          <p:grpSpPr>
            <a:xfrm>
              <a:off x="1302743" y="7633172"/>
              <a:ext cx="19023657" cy="647375"/>
              <a:chOff x="1178981" y="7640065"/>
              <a:chExt cx="19256375" cy="65529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15C1B08F-B6A7-5D02-25B8-043DD4C14172}"/>
                  </a:ext>
                </a:extLst>
              </p:cNvPr>
              <p:cNvGrpSpPr/>
              <p:nvPr/>
            </p:nvGrpSpPr>
            <p:grpSpPr>
              <a:xfrm>
                <a:off x="1178981" y="7707984"/>
                <a:ext cx="9291637" cy="587375"/>
                <a:chOff x="1805494" y="8142638"/>
                <a:chExt cx="9291637" cy="587375"/>
              </a:xfrm>
            </p:grpSpPr>
            <p:sp>
              <p:nvSpPr>
                <p:cNvPr id="22" name="AutoShape 40">
                  <a:extLst>
                    <a:ext uri="{FF2B5EF4-FFF2-40B4-BE49-F238E27FC236}">
                      <a16:creationId xmlns:a16="http://schemas.microsoft.com/office/drawing/2014/main" id="{449D9DA3-BF15-3043-7E95-B25E7B3473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5494" y="8310913"/>
                  <a:ext cx="576262" cy="3841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txBody>
                <a:bodyPr wrap="none" lIns="88912" tIns="46234" rIns="88912" bIns="46234" anchor="ctr"/>
                <a:lstStyle>
                  <a:lvl1pPr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sz="5730"/>
                </a:p>
              </p:txBody>
            </p:sp>
            <p:sp>
              <p:nvSpPr>
                <p:cNvPr id="23" name="Text Box 41">
                  <a:extLst>
                    <a:ext uri="{FF2B5EF4-FFF2-40B4-BE49-F238E27FC236}">
                      <a16:creationId xmlns:a16="http://schemas.microsoft.com/office/drawing/2014/main" id="{8BDA255D-538B-8375-80B2-31AC09B37F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13506" y="8142638"/>
                  <a:ext cx="8683625" cy="58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8912" tIns="46234" rIns="88912" bIns="46234">
                  <a:spAutoFit/>
                </a:bodyPr>
                <a:lstStyle>
                  <a:lvl1pPr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ko-KR" altLang="en-US" sz="3200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지도 교수</a:t>
                  </a:r>
                  <a:r>
                    <a:rPr lang="en-US" altLang="ko-KR" sz="3200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:  </a:t>
                  </a:r>
                  <a:r>
                    <a:rPr lang="ko-KR" altLang="en-US" sz="3200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김재광 교수님</a:t>
                  </a: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BEDFBF10-D4F3-D9C1-899F-E6DDE0EB4643}"/>
                  </a:ext>
                </a:extLst>
              </p:cNvPr>
              <p:cNvGrpSpPr/>
              <p:nvPr/>
            </p:nvGrpSpPr>
            <p:grpSpPr>
              <a:xfrm>
                <a:off x="11143719" y="7640065"/>
                <a:ext cx="9291637" cy="587375"/>
                <a:chOff x="11128881" y="8142638"/>
                <a:chExt cx="9291637" cy="587375"/>
              </a:xfrm>
            </p:grpSpPr>
            <p:sp>
              <p:nvSpPr>
                <p:cNvPr id="24" name="AutoShape 40">
                  <a:extLst>
                    <a:ext uri="{FF2B5EF4-FFF2-40B4-BE49-F238E27FC236}">
                      <a16:creationId xmlns:a16="http://schemas.microsoft.com/office/drawing/2014/main" id="{7EDBCCAC-C2E0-0849-4659-EB268D4A35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8881" y="8310913"/>
                  <a:ext cx="576262" cy="3841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txBody>
                <a:bodyPr wrap="none" lIns="88912" tIns="46234" rIns="88912" bIns="46234" anchor="ctr"/>
                <a:lstStyle>
                  <a:lvl1pPr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sz="5730"/>
                </a:p>
              </p:txBody>
            </p:sp>
            <p:sp>
              <p:nvSpPr>
                <p:cNvPr id="25" name="Text Box 41">
                  <a:extLst>
                    <a:ext uri="{FF2B5EF4-FFF2-40B4-BE49-F238E27FC236}">
                      <a16:creationId xmlns:a16="http://schemas.microsoft.com/office/drawing/2014/main" id="{340E59FD-351B-64E0-0280-A1B0558007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736893" y="8142638"/>
                  <a:ext cx="8683625" cy="58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8912" tIns="46234" rIns="88912" bIns="46234">
                  <a:spAutoFit/>
                </a:bodyPr>
                <a:lstStyle>
                  <a:lvl1pPr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ko-KR" altLang="en-US" sz="3200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연구실명</a:t>
                  </a:r>
                  <a:r>
                    <a:rPr lang="en-US" altLang="ko-KR" sz="3200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:  </a:t>
                  </a:r>
                  <a:r>
                    <a:rPr lang="ko-KR" altLang="en-US" sz="3200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김재광 교수님</a:t>
                  </a:r>
                </a:p>
              </p:txBody>
            </p:sp>
          </p:grp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8B78292-CE63-2CA8-52C3-A563D5693A08}"/>
              </a:ext>
            </a:extLst>
          </p:cNvPr>
          <p:cNvGrpSpPr/>
          <p:nvPr/>
        </p:nvGrpSpPr>
        <p:grpSpPr>
          <a:xfrm>
            <a:off x="358616" y="8182798"/>
            <a:ext cx="10379106" cy="5122113"/>
            <a:chOff x="36513" y="8083553"/>
            <a:chExt cx="10506075" cy="5184772"/>
          </a:xfrm>
        </p:grpSpPr>
        <p:grpSp>
          <p:nvGrpSpPr>
            <p:cNvPr id="47" name="Group 5">
              <a:extLst>
                <a:ext uri="{FF2B5EF4-FFF2-40B4-BE49-F238E27FC236}">
                  <a16:creationId xmlns:a16="http://schemas.microsoft.com/office/drawing/2014/main" id="{E2FC6F7E-7D46-7ACF-BFB3-D1DAD5B9DE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51" name="AutoShape 6">
                <a:extLst>
                  <a:ext uri="{FF2B5EF4-FFF2-40B4-BE49-F238E27FC236}">
                    <a16:creationId xmlns:a16="http://schemas.microsoft.com/office/drawing/2014/main" id="{0636DEE8-5B83-53D7-7813-831188B14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개 요</a:t>
                </a:r>
              </a:p>
            </p:txBody>
          </p:sp>
          <p:sp>
            <p:nvSpPr>
              <p:cNvPr id="52" name="Text Box 7">
                <a:extLst>
                  <a:ext uri="{FF2B5EF4-FFF2-40B4-BE49-F238E27FC236}">
                    <a16:creationId xmlns:a16="http://schemas.microsoft.com/office/drawing/2014/main" id="{7C2A4520-9874-9893-3D9C-231D00C5F8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46" name="Text Box 31">
              <a:extLst>
                <a:ext uri="{FF2B5EF4-FFF2-40B4-BE49-F238E27FC236}">
                  <a16:creationId xmlns:a16="http://schemas.microsoft.com/office/drawing/2014/main" id="{E9C976C7-08C1-E75C-2AE9-C20D28BB4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9604375"/>
              <a:ext cx="10118725" cy="366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2500" dirty="0">
                  <a:solidFill>
                    <a:srgbClr val="000000"/>
                  </a:solidFill>
                </a:rPr>
                <a:t> 현대 사회에서 과도한 음주는 교통 안전</a:t>
              </a:r>
              <a:r>
                <a:rPr lang="en-US" altLang="ko-KR" sz="2500" dirty="0">
                  <a:solidFill>
                    <a:srgbClr val="000000"/>
                  </a:solidFill>
                </a:rPr>
                <a:t>, </a:t>
              </a:r>
              <a:r>
                <a:rPr lang="ko-KR" altLang="en-US" sz="2500" dirty="0">
                  <a:solidFill>
                    <a:srgbClr val="000000"/>
                  </a:solidFill>
                </a:rPr>
                <a:t>개인 건강</a:t>
              </a:r>
              <a:r>
                <a:rPr lang="en-US" altLang="ko-KR" sz="2500" dirty="0">
                  <a:solidFill>
                    <a:srgbClr val="000000"/>
                  </a:solidFill>
                </a:rPr>
                <a:t>, </a:t>
              </a:r>
              <a:r>
                <a:rPr lang="ko-KR" altLang="en-US" sz="2500" dirty="0">
                  <a:solidFill>
                    <a:srgbClr val="000000"/>
                  </a:solidFill>
                </a:rPr>
                <a:t>사회적 안녕에 큰 문제를 야기합니다</a:t>
              </a:r>
              <a:r>
                <a:rPr lang="en-US" altLang="ko-KR" sz="2500" dirty="0">
                  <a:solidFill>
                    <a:srgbClr val="000000"/>
                  </a:solidFill>
                </a:rPr>
                <a:t>. </a:t>
              </a:r>
              <a:r>
                <a:rPr lang="ko-KR" altLang="en-US" sz="2500" dirty="0">
                  <a:solidFill>
                    <a:srgbClr val="000000"/>
                  </a:solidFill>
                </a:rPr>
                <a:t>이를 해결하기 위해 우리는 센서 데이터와 행동 패턴을 바탕으로 개인의 음주 상태를 분석하는 모바일 애플리케이션을 개발할 것을 제안합니다</a:t>
              </a:r>
              <a:r>
                <a:rPr lang="en-US" altLang="ko-KR" sz="2500" dirty="0">
                  <a:solidFill>
                    <a:srgbClr val="000000"/>
                  </a:solidFill>
                </a:rPr>
                <a:t>. </a:t>
              </a:r>
              <a:r>
                <a:rPr lang="ko-KR" altLang="en-US" sz="2500" dirty="0">
                  <a:solidFill>
                    <a:srgbClr val="000000"/>
                  </a:solidFill>
                </a:rPr>
                <a:t>타이핑 습관</a:t>
              </a:r>
              <a:r>
                <a:rPr lang="en-US" altLang="ko-KR" sz="2500" dirty="0">
                  <a:solidFill>
                    <a:srgbClr val="000000"/>
                  </a:solidFill>
                </a:rPr>
                <a:t>, </a:t>
              </a:r>
              <a:r>
                <a:rPr lang="ko-KR" altLang="en-US" sz="2500" dirty="0">
                  <a:solidFill>
                    <a:srgbClr val="000000"/>
                  </a:solidFill>
                </a:rPr>
                <a:t>관성 센서</a:t>
              </a:r>
              <a:r>
                <a:rPr lang="en-US" altLang="ko-KR" sz="2500" dirty="0">
                  <a:solidFill>
                    <a:srgbClr val="000000"/>
                  </a:solidFill>
                </a:rPr>
                <a:t>, </a:t>
              </a:r>
              <a:r>
                <a:rPr lang="ko-KR" altLang="en-US" sz="2500" dirty="0">
                  <a:solidFill>
                    <a:srgbClr val="000000"/>
                  </a:solidFill>
                </a:rPr>
                <a:t>시간대 등 다양한 데이터를 종합 분석하여 사용자의 알코올 섭취 상태를 판단하는 이 애플리케이션은 교통 안전 강화</a:t>
              </a:r>
              <a:r>
                <a:rPr lang="en-US" altLang="ko-KR" sz="2500" dirty="0">
                  <a:solidFill>
                    <a:srgbClr val="000000"/>
                  </a:solidFill>
                </a:rPr>
                <a:t>, </a:t>
              </a:r>
              <a:r>
                <a:rPr lang="ko-KR" altLang="en-US" sz="2500" dirty="0">
                  <a:solidFill>
                    <a:srgbClr val="000000"/>
                  </a:solidFill>
                </a:rPr>
                <a:t>개인 건강 증진</a:t>
              </a:r>
              <a:r>
                <a:rPr lang="en-US" altLang="ko-KR" sz="2500" dirty="0">
                  <a:solidFill>
                    <a:srgbClr val="000000"/>
                  </a:solidFill>
                </a:rPr>
                <a:t>, </a:t>
              </a:r>
              <a:r>
                <a:rPr lang="ko-KR" altLang="en-US" sz="2500" dirty="0">
                  <a:solidFill>
                    <a:srgbClr val="000000"/>
                  </a:solidFill>
                </a:rPr>
                <a:t>청소년 보호</a:t>
              </a:r>
              <a:r>
                <a:rPr lang="en-US" altLang="ko-KR" sz="2500" dirty="0">
                  <a:solidFill>
                    <a:srgbClr val="000000"/>
                  </a:solidFill>
                </a:rPr>
                <a:t>, </a:t>
              </a:r>
              <a:r>
                <a:rPr lang="ko-KR" altLang="en-US" sz="2500" dirty="0">
                  <a:solidFill>
                    <a:srgbClr val="000000"/>
                  </a:solidFill>
                </a:rPr>
                <a:t>택시 운전자 지원 등을 목표로 합니다</a:t>
              </a:r>
              <a:r>
                <a:rPr lang="en-US" altLang="ko-KR" sz="2500" dirty="0">
                  <a:solidFill>
                    <a:srgbClr val="000000"/>
                  </a:solidFill>
                </a:rPr>
                <a:t>. </a:t>
              </a:r>
              <a:r>
                <a:rPr lang="ko-KR" altLang="en-US" sz="2500" dirty="0">
                  <a:solidFill>
                    <a:srgbClr val="000000"/>
                  </a:solidFill>
                </a:rPr>
                <a:t>이를 통해 사회적 문제를 사전에 예방하고 책임 있는 음주 문화를 촉진하는 역할을 합니다</a:t>
              </a:r>
              <a:r>
                <a:rPr lang="en-US" altLang="ko-KR" sz="2500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ko-KR" sz="25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C7A7320-C35A-9C4B-071C-9062E1207F20}"/>
              </a:ext>
            </a:extLst>
          </p:cNvPr>
          <p:cNvGrpSpPr/>
          <p:nvPr/>
        </p:nvGrpSpPr>
        <p:grpSpPr>
          <a:xfrm>
            <a:off x="10848407" y="8190106"/>
            <a:ext cx="10379106" cy="7735694"/>
            <a:chOff x="36513" y="8083553"/>
            <a:chExt cx="10506075" cy="7830326"/>
          </a:xfrm>
        </p:grpSpPr>
        <p:grpSp>
          <p:nvGrpSpPr>
            <p:cNvPr id="68" name="Group 5">
              <a:extLst>
                <a:ext uri="{FF2B5EF4-FFF2-40B4-BE49-F238E27FC236}">
                  <a16:creationId xmlns:a16="http://schemas.microsoft.com/office/drawing/2014/main" id="{5EB7E8F6-B3F4-201A-0D31-98BBF6FDB7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70" name="AutoShape 6">
                <a:extLst>
                  <a:ext uri="{FF2B5EF4-FFF2-40B4-BE49-F238E27FC236}">
                    <a16:creationId xmlns:a16="http://schemas.microsoft.com/office/drawing/2014/main" id="{BD463FF9-4F08-6EF5-C54D-52AC7DD86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Application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제작 방법</a:t>
                </a:r>
              </a:p>
            </p:txBody>
          </p:sp>
          <p:sp>
            <p:nvSpPr>
              <p:cNvPr id="71" name="Text Box 7">
                <a:extLst>
                  <a:ext uri="{FF2B5EF4-FFF2-40B4-BE49-F238E27FC236}">
                    <a16:creationId xmlns:a16="http://schemas.microsoft.com/office/drawing/2014/main" id="{B1A3C016-D729-9469-BC1F-CCEB37F09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69" name="Text Box 31">
              <a:extLst>
                <a:ext uri="{FF2B5EF4-FFF2-40B4-BE49-F238E27FC236}">
                  <a16:creationId xmlns:a16="http://schemas.microsoft.com/office/drawing/2014/main" id="{5BD316CC-FBC9-0C5A-ED78-54AE04D34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9604374"/>
              <a:ext cx="10118725" cy="6309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</a:pPr>
              <a:r>
                <a:rPr lang="ko-KR" altLang="en-US" sz="2500" dirty="0">
                  <a:solidFill>
                    <a:srgbClr val="000000"/>
                  </a:solidFill>
                </a:rPr>
                <a:t> 데이터 수집 및 처리 과정</a:t>
              </a:r>
              <a:endParaRPr lang="en-US" altLang="ko-KR" sz="2500" dirty="0">
                <a:solidFill>
                  <a:srgbClr val="000000"/>
                </a:solidFill>
              </a:endParaRPr>
            </a:p>
            <a:p>
              <a:pPr marL="914400" lvl="1" indent="-457200"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Tx/>
                <a:buChar char="-"/>
              </a:pPr>
              <a:r>
                <a:rPr lang="ko-KR" altLang="en-US" sz="2500" dirty="0">
                  <a:solidFill>
                    <a:srgbClr val="000000"/>
                  </a:solidFill>
                </a:rPr>
                <a:t>외부의 데이터셋을 사용</a:t>
              </a:r>
              <a:endParaRPr lang="en-US" altLang="ko-KR" sz="2500" dirty="0">
                <a:solidFill>
                  <a:srgbClr val="000000"/>
                </a:solidFill>
              </a:endParaRPr>
            </a:p>
            <a:p>
              <a:pPr marL="914400" lvl="1" indent="-457200"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Tx/>
                <a:buChar char="-"/>
              </a:pPr>
              <a:r>
                <a:rPr lang="ko-KR" altLang="en-US" sz="2500" dirty="0">
                  <a:solidFill>
                    <a:srgbClr val="000000"/>
                  </a:solidFill>
                </a:rPr>
                <a:t>요일에 대해 </a:t>
              </a:r>
              <a:r>
                <a:rPr lang="en-US" altLang="ko-KR" sz="2500" dirty="0">
                  <a:solidFill>
                    <a:srgbClr val="000000"/>
                  </a:solidFill>
                </a:rPr>
                <a:t>one-hot-encoding </a:t>
              </a:r>
              <a:r>
                <a:rPr lang="ko-KR" altLang="en-US" sz="2500" dirty="0">
                  <a:solidFill>
                    <a:srgbClr val="000000"/>
                  </a:solidFill>
                </a:rPr>
                <a:t>방식을 통해 데이터 세분화</a:t>
              </a:r>
              <a:endParaRPr lang="en-US" altLang="ko-KR" sz="2500" dirty="0">
                <a:solidFill>
                  <a:srgbClr val="000000"/>
                </a:solidFill>
              </a:endParaRPr>
            </a:p>
            <a:p>
              <a:pPr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</a:pPr>
              <a:r>
                <a:rPr lang="en-US" altLang="ko-KR" sz="2500" dirty="0">
                  <a:solidFill>
                    <a:srgbClr val="000000"/>
                  </a:solidFill>
                </a:rPr>
                <a:t> </a:t>
              </a:r>
              <a:r>
                <a:rPr lang="ko-KR" altLang="en-US" sz="2500" dirty="0">
                  <a:solidFill>
                    <a:srgbClr val="000000"/>
                  </a:solidFill>
                </a:rPr>
                <a:t>모델 학습 및 테스트</a:t>
              </a:r>
              <a:endParaRPr lang="en-US" altLang="ko-KR" sz="2500" dirty="0">
                <a:solidFill>
                  <a:srgbClr val="000000"/>
                </a:solidFill>
              </a:endParaRPr>
            </a:p>
            <a:p>
              <a:pPr marL="914400" lvl="1" indent="-457200"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Tx/>
                <a:buChar char="-"/>
              </a:pPr>
              <a:r>
                <a:rPr lang="ko-KR" altLang="en-US" sz="2500" dirty="0">
                  <a:solidFill>
                    <a:srgbClr val="000000"/>
                  </a:solidFill>
                </a:rPr>
                <a:t>자이로스코프 크기</a:t>
              </a:r>
              <a:r>
                <a:rPr lang="en-US" altLang="ko-KR" sz="2500" dirty="0">
                  <a:solidFill>
                    <a:srgbClr val="000000"/>
                  </a:solidFill>
                </a:rPr>
                <a:t> </a:t>
              </a:r>
              <a:r>
                <a:rPr lang="ko-KR" altLang="en-US" sz="2500" dirty="0">
                  <a:solidFill>
                    <a:srgbClr val="000000"/>
                  </a:solidFill>
                </a:rPr>
                <a:t>및 각 축에 따른 크기로 세분화하여 학습 진행</a:t>
              </a:r>
              <a:endParaRPr lang="en-US" altLang="ko-KR" sz="2500" dirty="0">
                <a:solidFill>
                  <a:srgbClr val="000000"/>
                </a:solidFill>
              </a:endParaRPr>
            </a:p>
            <a:p>
              <a:pPr marL="914400" lvl="1" indent="-457200"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Tx/>
                <a:buChar char="-"/>
              </a:pPr>
              <a:r>
                <a:rPr lang="ko-KR" altLang="en-US" sz="2500" dirty="0">
                  <a:solidFill>
                    <a:srgbClr val="000000"/>
                  </a:solidFill>
                </a:rPr>
                <a:t>타임스탬프 데이터에서 요일과 시간대로 나누어 학습 진행</a:t>
              </a:r>
              <a:endParaRPr lang="en-US" altLang="ko-KR" sz="2500" dirty="0">
                <a:solidFill>
                  <a:srgbClr val="000000"/>
                </a:solidFill>
              </a:endParaRPr>
            </a:p>
            <a:p>
              <a:pPr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</a:pPr>
              <a:r>
                <a:rPr lang="en-US" altLang="ko-KR" sz="2500" dirty="0">
                  <a:solidFill>
                    <a:srgbClr val="000000"/>
                  </a:solidFill>
                </a:rPr>
                <a:t> UI/UX</a:t>
              </a:r>
            </a:p>
            <a:p>
              <a:pPr marL="457200" lvl="1" indent="0"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ko-KR" sz="2500" dirty="0">
                  <a:solidFill>
                    <a:srgbClr val="000000"/>
                  </a:solidFill>
                </a:rPr>
                <a:t>- Android</a:t>
              </a:r>
              <a:r>
                <a:rPr lang="ko-KR" altLang="en-US" sz="2500" dirty="0">
                  <a:solidFill>
                    <a:srgbClr val="000000"/>
                  </a:solidFill>
                </a:rPr>
                <a:t> </a:t>
              </a:r>
              <a:r>
                <a:rPr lang="en-US" altLang="ko-KR" sz="2500" dirty="0">
                  <a:solidFill>
                    <a:srgbClr val="000000"/>
                  </a:solidFill>
                </a:rPr>
                <a:t>Studio</a:t>
              </a:r>
              <a:r>
                <a:rPr lang="ko-KR" altLang="en-US" sz="2500" dirty="0">
                  <a:solidFill>
                    <a:srgbClr val="000000"/>
                  </a:solidFill>
                </a:rPr>
                <a:t>를 통해 </a:t>
              </a:r>
              <a:r>
                <a:rPr lang="en-US" altLang="ko-KR" sz="2500" dirty="0">
                  <a:solidFill>
                    <a:srgbClr val="000000"/>
                  </a:solidFill>
                </a:rPr>
                <a:t>Java</a:t>
              </a:r>
              <a:r>
                <a:rPr lang="ko-KR" altLang="en-US" sz="2500" dirty="0">
                  <a:solidFill>
                    <a:srgbClr val="000000"/>
                  </a:solidFill>
                </a:rPr>
                <a:t> 언어를 기반으로 모바일에서 실행할 수 있는 </a:t>
              </a:r>
              <a:r>
                <a:rPr lang="en-US" altLang="ko-KR" sz="2500" dirty="0">
                  <a:solidFill>
                    <a:srgbClr val="000000"/>
                  </a:solidFill>
                </a:rPr>
                <a:t>App</a:t>
              </a:r>
              <a:r>
                <a:rPr lang="ko-KR" altLang="en-US" sz="2500" dirty="0">
                  <a:solidFill>
                    <a:srgbClr val="000000"/>
                  </a:solidFill>
                </a:rPr>
                <a:t>의 형식으로 결과 도출</a:t>
              </a:r>
              <a:endParaRPr lang="ko-KR" altLang="ko-KR" sz="2500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500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500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5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391A913-92BA-CEF3-CFF4-C88472279BA6}"/>
              </a:ext>
            </a:extLst>
          </p:cNvPr>
          <p:cNvGrpSpPr/>
          <p:nvPr/>
        </p:nvGrpSpPr>
        <p:grpSpPr>
          <a:xfrm>
            <a:off x="376962" y="13249484"/>
            <a:ext cx="10379106" cy="13084576"/>
            <a:chOff x="36513" y="8083554"/>
            <a:chExt cx="10506075" cy="13244641"/>
          </a:xfrm>
        </p:grpSpPr>
        <p:grpSp>
          <p:nvGrpSpPr>
            <p:cNvPr id="73" name="Group 5">
              <a:extLst>
                <a:ext uri="{FF2B5EF4-FFF2-40B4-BE49-F238E27FC236}">
                  <a16:creationId xmlns:a16="http://schemas.microsoft.com/office/drawing/2014/main" id="{B933618B-20A6-2C21-94D4-89C33400AD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3" y="8083554"/>
              <a:ext cx="10506075" cy="2843214"/>
              <a:chOff x="23" y="5092"/>
              <a:chExt cx="6618" cy="1791"/>
            </a:xfrm>
          </p:grpSpPr>
          <p:sp>
            <p:nvSpPr>
              <p:cNvPr id="75" name="AutoShape 6">
                <a:extLst>
                  <a:ext uri="{FF2B5EF4-FFF2-40B4-BE49-F238E27FC236}">
                    <a16:creationId xmlns:a16="http://schemas.microsoft.com/office/drawing/2014/main" id="{D499C433-5B4E-67C9-2564-B3611FFBA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" y="633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시스템 구성</a:t>
                </a:r>
              </a:p>
            </p:txBody>
          </p:sp>
          <p:sp>
            <p:nvSpPr>
              <p:cNvPr id="76" name="Text Box 7">
                <a:extLst>
                  <a:ext uri="{FF2B5EF4-FFF2-40B4-BE49-F238E27FC236}">
                    <a16:creationId xmlns:a16="http://schemas.microsoft.com/office/drawing/2014/main" id="{F3E1C73D-8455-4E98-433C-28E67B9DD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FEA8118E-BEF1-77FE-05AE-B5E9D2751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9604374"/>
              <a:ext cx="10118725" cy="11723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BDD29A2-6FAA-E7AF-2645-C0C0D147BF81}"/>
              </a:ext>
            </a:extLst>
          </p:cNvPr>
          <p:cNvGrpSpPr/>
          <p:nvPr/>
        </p:nvGrpSpPr>
        <p:grpSpPr>
          <a:xfrm>
            <a:off x="11033094" y="24164564"/>
            <a:ext cx="10379106" cy="5122112"/>
            <a:chOff x="36513" y="8083553"/>
            <a:chExt cx="10506075" cy="5184772"/>
          </a:xfrm>
        </p:grpSpPr>
        <p:grpSp>
          <p:nvGrpSpPr>
            <p:cNvPr id="78" name="Group 5">
              <a:extLst>
                <a:ext uri="{FF2B5EF4-FFF2-40B4-BE49-F238E27FC236}">
                  <a16:creationId xmlns:a16="http://schemas.microsoft.com/office/drawing/2014/main" id="{5EC1CF3F-DD54-8339-259C-CD4832A03B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80" name="AutoShape 6">
                <a:extLst>
                  <a:ext uri="{FF2B5EF4-FFF2-40B4-BE49-F238E27FC236}">
                    <a16:creationId xmlns:a16="http://schemas.microsoft.com/office/drawing/2014/main" id="{D5C67CF9-927B-39FA-B6D7-EF0A8AA23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결 </a:t>
                </a:r>
                <a:r>
                  <a:rPr lang="ko-KR" altLang="en-US" sz="40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론</a:t>
                </a:r>
                <a:endParaRPr lang="ko-KR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 Box 7">
                <a:extLst>
                  <a:ext uri="{FF2B5EF4-FFF2-40B4-BE49-F238E27FC236}">
                    <a16:creationId xmlns:a16="http://schemas.microsoft.com/office/drawing/2014/main" id="{08DBBB84-64A8-561C-4366-24F8DE6C40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79" name="Text Box 31">
              <a:extLst>
                <a:ext uri="{FF2B5EF4-FFF2-40B4-BE49-F238E27FC236}">
                  <a16:creationId xmlns:a16="http://schemas.microsoft.com/office/drawing/2014/main" id="{16481DC3-799D-10ED-91B0-42304444F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9604375"/>
              <a:ext cx="10118725" cy="366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2500" dirty="0">
                  <a:solidFill>
                    <a:srgbClr val="000000"/>
                  </a:solidFill>
                </a:rPr>
                <a:t>데이터 수집 과정에서의 문제로 인해 초기의 사용하고자 하였던 사용자의 위치</a:t>
              </a:r>
              <a:r>
                <a:rPr lang="en-US" altLang="ko-KR" sz="2500" dirty="0">
                  <a:solidFill>
                    <a:srgbClr val="000000"/>
                  </a:solidFill>
                </a:rPr>
                <a:t>, </a:t>
              </a:r>
              <a:r>
                <a:rPr lang="ko-KR" altLang="en-US" sz="2500" dirty="0">
                  <a:solidFill>
                    <a:srgbClr val="000000"/>
                  </a:solidFill>
                </a:rPr>
                <a:t>가속도</a:t>
              </a:r>
              <a:r>
                <a:rPr lang="en-US" altLang="ko-KR" sz="2500" dirty="0">
                  <a:solidFill>
                    <a:srgbClr val="000000"/>
                  </a:solidFill>
                </a:rPr>
                <a:t>, </a:t>
              </a:r>
              <a:r>
                <a:rPr lang="ko-KR" altLang="en-US" sz="2500" dirty="0">
                  <a:solidFill>
                    <a:srgbClr val="000000"/>
                  </a:solidFill>
                </a:rPr>
                <a:t>성별 등 다양한 변수를 학습 모델에 활용하지 못한 점이 굉장히 아쉬웠다</a:t>
              </a:r>
              <a:r>
                <a:rPr lang="en-US" altLang="ko-KR" sz="2500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ko-KR" altLang="en-US" sz="2500" dirty="0">
                  <a:solidFill>
                    <a:srgbClr val="000000"/>
                  </a:solidFill>
                </a:rPr>
                <a:t>이후 제안했던 변수 뿐만 아니라 웨어러블 기기를 통한 심박수와 같은 추가적인 변수를 활용하여 보다 정확한 예측이 가능할 것으로 보인다</a:t>
              </a:r>
              <a:r>
                <a:rPr lang="en-US" altLang="ko-KR" sz="2500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ko-KR" altLang="en-US" sz="2500" dirty="0">
                  <a:solidFill>
                    <a:srgbClr val="000000"/>
                  </a:solidFill>
                </a:rPr>
                <a:t>마지막으로</a:t>
              </a:r>
              <a:r>
                <a:rPr lang="en-US" altLang="ko-KR" sz="2500" dirty="0">
                  <a:solidFill>
                    <a:srgbClr val="000000"/>
                  </a:solidFill>
                </a:rPr>
                <a:t>, </a:t>
              </a:r>
              <a:r>
                <a:rPr lang="ko-KR" altLang="en-US" sz="2500" dirty="0">
                  <a:solidFill>
                    <a:srgbClr val="000000"/>
                  </a:solidFill>
                </a:rPr>
                <a:t>이번 경험을 통해 개인 프로젝트의 한계와 협업의 중요성을 느낄 수 있었다</a:t>
              </a:r>
              <a:r>
                <a:rPr lang="en-US" altLang="ko-KR" sz="2500" dirty="0">
                  <a:solidFill>
                    <a:srgbClr val="000000"/>
                  </a:solidFill>
                </a:rPr>
                <a:t>.</a:t>
              </a:r>
              <a:endParaRPr lang="ko-KR" altLang="ko-KR" sz="25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C621BD8-1F5C-3A5B-6292-07EB732F0D2E}"/>
              </a:ext>
            </a:extLst>
          </p:cNvPr>
          <p:cNvGrpSpPr/>
          <p:nvPr/>
        </p:nvGrpSpPr>
        <p:grpSpPr>
          <a:xfrm>
            <a:off x="11038958" y="13472754"/>
            <a:ext cx="10214433" cy="5676324"/>
            <a:chOff x="36513" y="8083550"/>
            <a:chExt cx="10339388" cy="5745763"/>
          </a:xfrm>
        </p:grpSpPr>
        <p:grpSp>
          <p:nvGrpSpPr>
            <p:cNvPr id="83" name="Group 5">
              <a:extLst>
                <a:ext uri="{FF2B5EF4-FFF2-40B4-BE49-F238E27FC236}">
                  <a16:creationId xmlns:a16="http://schemas.microsoft.com/office/drawing/2014/main" id="{CEB353F2-88F9-D050-C8BD-80ACF23FC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3" y="8083550"/>
              <a:ext cx="10339388" cy="2574925"/>
              <a:chOff x="23" y="5092"/>
              <a:chExt cx="6513" cy="1622"/>
            </a:xfrm>
          </p:grpSpPr>
          <p:sp>
            <p:nvSpPr>
              <p:cNvPr id="85" name="AutoShape 6">
                <a:extLst>
                  <a:ext uri="{FF2B5EF4-FFF2-40B4-BE49-F238E27FC236}">
                    <a16:creationId xmlns:a16="http://schemas.microsoft.com/office/drawing/2014/main" id="{947B3125-644D-C769-0D18-B9B9BCA3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" y="6170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결 과</a:t>
                </a:r>
              </a:p>
            </p:txBody>
          </p:sp>
          <p:sp>
            <p:nvSpPr>
              <p:cNvPr id="86" name="Text Box 7">
                <a:extLst>
                  <a:ext uri="{FF2B5EF4-FFF2-40B4-BE49-F238E27FC236}">
                    <a16:creationId xmlns:a16="http://schemas.microsoft.com/office/drawing/2014/main" id="{FECE28B7-7743-80E7-4F31-A04B9C50A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84" name="Text Box 31">
              <a:extLst>
                <a:ext uri="{FF2B5EF4-FFF2-40B4-BE49-F238E27FC236}">
                  <a16:creationId xmlns:a16="http://schemas.microsoft.com/office/drawing/2014/main" id="{6557B173-DC53-7B26-59C4-644D7FEDD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90" y="11212549"/>
              <a:ext cx="10118725" cy="2616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500" dirty="0"/>
                <a:t>Ver</a:t>
              </a:r>
              <a:r>
                <a:rPr lang="ko-KR" altLang="en-US" sz="2500" dirty="0"/>
                <a:t> </a:t>
              </a:r>
              <a:r>
                <a:rPr lang="en-US" altLang="ko-KR" sz="2500" dirty="0"/>
                <a:t>1</a:t>
              </a:r>
              <a:r>
                <a:rPr lang="ko-KR" altLang="en-US" sz="2500" dirty="0"/>
                <a:t>은 음주 상태와 </a:t>
              </a:r>
              <a:r>
                <a:rPr lang="ko-KR" altLang="en-US" sz="2500" dirty="0" err="1"/>
                <a:t>비음주</a:t>
              </a:r>
              <a:r>
                <a:rPr lang="ko-KR" altLang="en-US" sz="2500" dirty="0"/>
                <a:t> 상태로</a:t>
              </a:r>
              <a:r>
                <a:rPr lang="en-US" altLang="ko-KR" sz="2500" dirty="0"/>
                <a:t>, Ver 2</a:t>
              </a:r>
              <a:r>
                <a:rPr lang="ko-KR" altLang="en-US" sz="2500" dirty="0"/>
                <a:t>는 음주</a:t>
              </a:r>
              <a:r>
                <a:rPr lang="en-US" altLang="ko-KR" sz="2500" dirty="0"/>
                <a:t>, </a:t>
              </a:r>
              <a:r>
                <a:rPr lang="ko-KR" altLang="en-US" sz="2500" dirty="0"/>
                <a:t>평상시</a:t>
              </a:r>
              <a:r>
                <a:rPr lang="en-US" altLang="ko-KR" sz="2500" dirty="0"/>
                <a:t>, </a:t>
              </a:r>
              <a:r>
                <a:rPr lang="ko-KR" altLang="en-US" sz="2500" dirty="0"/>
                <a:t>운동 상태로 분류한 라벨을 대상으로 학습한 모델이다</a:t>
              </a:r>
              <a:r>
                <a:rPr lang="en-US" altLang="ko-KR" sz="2500" dirty="0"/>
                <a:t>. </a:t>
              </a:r>
              <a:r>
                <a:rPr lang="ko-KR" altLang="en-US" sz="2500" dirty="0"/>
                <a:t>본 </a:t>
              </a:r>
              <a:r>
                <a:rPr lang="en-US" altLang="ko-KR" sz="2500" dirty="0"/>
                <a:t>Application</a:t>
              </a:r>
              <a:r>
                <a:rPr lang="ko-KR" altLang="en-US" sz="2500" dirty="0"/>
                <a:t>에서는 </a:t>
              </a:r>
              <a:r>
                <a:rPr lang="en-US" altLang="ko-KR" sz="2500" dirty="0"/>
                <a:t>Ver 1</a:t>
              </a:r>
              <a:r>
                <a:rPr lang="ko-KR" altLang="en-US" sz="2500" dirty="0"/>
                <a:t>을 사용하였으며 과적합의 문제가 적고 정확도가 높은 </a:t>
              </a:r>
              <a:r>
                <a:rPr lang="en-US" altLang="ko-KR" sz="2500" dirty="0" err="1"/>
                <a:t>LightGBM</a:t>
              </a:r>
              <a:r>
                <a:rPr lang="en-US" altLang="ko-KR" sz="2500" dirty="0"/>
                <a:t> </a:t>
              </a:r>
              <a:r>
                <a:rPr lang="ko-KR" altLang="en-US" sz="2500" dirty="0"/>
                <a:t>모델을 사용하였다</a:t>
              </a:r>
              <a:r>
                <a:rPr lang="en-US" altLang="ko-KR" sz="2500" dirty="0"/>
                <a:t>.</a:t>
              </a:r>
              <a:endParaRPr lang="ko-KR" altLang="ko-KR" sz="2500" dirty="0"/>
            </a:p>
            <a:p>
              <a:pPr eaLnBrk="1" hangingPunct="1">
                <a:spcBef>
                  <a:spcPct val="50000"/>
                </a:spcBef>
              </a:pPr>
              <a:endParaRPr lang="ko-KR" altLang="ko-KR" sz="2500" dirty="0"/>
            </a:p>
          </p:txBody>
        </p:sp>
      </p:grpSp>
      <p:graphicFrame>
        <p:nvGraphicFramePr>
          <p:cNvPr id="88" name="Group 165">
            <a:extLst>
              <a:ext uri="{FF2B5EF4-FFF2-40B4-BE49-F238E27FC236}">
                <a16:creationId xmlns:a16="http://schemas.microsoft.com/office/drawing/2014/main" id="{EFDB238F-A29F-D38A-BC1B-21BB89B0D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02795"/>
              </p:ext>
            </p:extLst>
          </p:nvPr>
        </p:nvGraphicFramePr>
        <p:xfrm>
          <a:off x="917629" y="24659297"/>
          <a:ext cx="9884419" cy="3349526"/>
        </p:xfrm>
        <a:graphic>
          <a:graphicData uri="http://schemas.openxmlformats.org/drawingml/2006/table">
            <a:tbl>
              <a:tblPr/>
              <a:tblGrid>
                <a:gridCol w="2812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1186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Frontend / Backend</a:t>
                      </a: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</a:t>
                      </a: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826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 Model</a:t>
                      </a: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</a:t>
                      </a: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514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Database</a:t>
                      </a: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Firebase</a:t>
                      </a: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B1651A8-2299-62D0-154C-E1132B54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64" y="16555487"/>
            <a:ext cx="8802549" cy="709246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86C66B-9003-D59B-E55B-3CA2165CA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47342"/>
              </p:ext>
            </p:extLst>
          </p:nvPr>
        </p:nvGraphicFramePr>
        <p:xfrm>
          <a:off x="11504921" y="18817581"/>
          <a:ext cx="9282507" cy="4702322"/>
        </p:xfrm>
        <a:graphic>
          <a:graphicData uri="http://schemas.openxmlformats.org/drawingml/2006/table">
            <a:tbl>
              <a:tblPr/>
              <a:tblGrid>
                <a:gridCol w="1859793">
                  <a:extLst>
                    <a:ext uri="{9D8B030D-6E8A-4147-A177-3AD203B41FA5}">
                      <a16:colId xmlns:a16="http://schemas.microsoft.com/office/drawing/2014/main" val="3139511065"/>
                    </a:ext>
                  </a:extLst>
                </a:gridCol>
                <a:gridCol w="1859793">
                  <a:extLst>
                    <a:ext uri="{9D8B030D-6E8A-4147-A177-3AD203B41FA5}">
                      <a16:colId xmlns:a16="http://schemas.microsoft.com/office/drawing/2014/main" val="16226415"/>
                    </a:ext>
                  </a:extLst>
                </a:gridCol>
                <a:gridCol w="1859793">
                  <a:extLst>
                    <a:ext uri="{9D8B030D-6E8A-4147-A177-3AD203B41FA5}">
                      <a16:colId xmlns:a16="http://schemas.microsoft.com/office/drawing/2014/main" val="378089966"/>
                    </a:ext>
                  </a:extLst>
                </a:gridCol>
                <a:gridCol w="1859793">
                  <a:extLst>
                    <a:ext uri="{9D8B030D-6E8A-4147-A177-3AD203B41FA5}">
                      <a16:colId xmlns:a16="http://schemas.microsoft.com/office/drawing/2014/main" val="778988538"/>
                    </a:ext>
                  </a:extLst>
                </a:gridCol>
                <a:gridCol w="1843335">
                  <a:extLst>
                    <a:ext uri="{9D8B030D-6E8A-4147-A177-3AD203B41FA5}">
                      <a16:colId xmlns:a16="http://schemas.microsoft.com/office/drawing/2014/main" val="1520090908"/>
                    </a:ext>
                  </a:extLst>
                </a:gridCol>
              </a:tblGrid>
              <a:tr h="1133557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Ver 1 _ train</a:t>
                      </a: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Ver 1 _ test</a:t>
                      </a: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Ver 2 _ train</a:t>
                      </a: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Ver 1 _ test</a:t>
                      </a: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837820"/>
                  </a:ext>
                </a:extLst>
              </a:tr>
              <a:tr h="1133557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Random Forest</a:t>
                      </a: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1" i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0.997660</a:t>
                      </a:r>
                      <a:endParaRPr lang="ko-KR" altLang="en-US" sz="2800" b="1" i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1" i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0.954182</a:t>
                      </a:r>
                      <a:endParaRPr lang="ko-KR" altLang="en-US" sz="2800" b="1" i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1" i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0.997488</a:t>
                      </a:r>
                      <a:endParaRPr lang="ko-KR" altLang="en-US" sz="2800" b="1" i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1" i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0.956465</a:t>
                      </a:r>
                      <a:endParaRPr lang="ko-KR" altLang="en-US" sz="2800" b="1" i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755842"/>
                  </a:ext>
                </a:extLst>
              </a:tr>
              <a:tr h="783545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LightBoost</a:t>
                      </a: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1" i="0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0.958329</a:t>
                      </a:r>
                      <a:endParaRPr lang="ko-KR" altLang="en-US" sz="2800" b="1" i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1" i="0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0.952279</a:t>
                      </a:r>
                      <a:endParaRPr lang="ko-KR" altLang="en-US" sz="2800" b="1" i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1" i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0.962211</a:t>
                      </a:r>
                      <a:endParaRPr lang="ko-KR" altLang="en-US" sz="2800" b="1" i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1" i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0.954334</a:t>
                      </a:r>
                      <a:endParaRPr lang="ko-KR" altLang="en-US" sz="2800" b="1" i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562194"/>
                  </a:ext>
                </a:extLst>
              </a:tr>
              <a:tr h="783545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XGBoost</a:t>
                      </a: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1" i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0.964856</a:t>
                      </a:r>
                      <a:endParaRPr lang="ko-KR" altLang="en-US" sz="2800" b="1" i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1" i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0.951366</a:t>
                      </a:r>
                      <a:endParaRPr lang="ko-KR" altLang="en-US" sz="2800" b="1" i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1" i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0.966968</a:t>
                      </a:r>
                      <a:endParaRPr lang="ko-KR" altLang="en-US" sz="2800" b="1" i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1" i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0.954182</a:t>
                      </a:r>
                      <a:endParaRPr lang="ko-KR" altLang="en-US" sz="2800" b="1" i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3340" marR="53340" marT="15240" marB="1524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05097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42B4D1FF-8D72-9D3D-E2F7-582ABEE6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25" y="16771938"/>
            <a:ext cx="2141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8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1181</TotalTime>
  <Words>350</Words>
  <Application>Microsoft Office PowerPoint</Application>
  <PresentationFormat>사용자 지정</PresentationFormat>
  <Paragraphs>61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HY견고딕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성학 김</cp:lastModifiedBy>
  <cp:revision>22</cp:revision>
  <dcterms:created xsi:type="dcterms:W3CDTF">2021-04-05T07:42:37Z</dcterms:created>
  <dcterms:modified xsi:type="dcterms:W3CDTF">2024-10-30T16:53:23Z</dcterms:modified>
</cp:coreProperties>
</file>