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73" r:id="rId7"/>
    <p:sldId id="270" r:id="rId8"/>
    <p:sldId id="267" r:id="rId9"/>
    <p:sldId id="271" r:id="rId10"/>
    <p:sldId id="261" r:id="rId11"/>
    <p:sldId id="272" r:id="rId12"/>
    <p:sldId id="268" r:id="rId13"/>
    <p:sldId id="269" r:id="rId14"/>
    <p:sldId id="263" r:id="rId15"/>
    <p:sldId id="264" r:id="rId16"/>
    <p:sldId id="259" r:id="rId17"/>
    <p:sldId id="262" r:id="rId18"/>
    <p:sldId id="260" r:id="rId19"/>
  </p:sldIdLst>
  <p:sldSz cx="12192000" cy="6858000"/>
  <p:notesSz cx="6858000" cy="9144000"/>
  <p:embeddedFontLst>
    <p:embeddedFont>
      <p:font typeface="KoPubWorld돋움체 Bold" panose="020B0600000101010101" charset="-127"/>
      <p:bold r:id="rId20"/>
    </p:embeddedFont>
    <p:embeddedFont>
      <p:font typeface="KoPubWorld돋움체 Light" panose="020B0600000101010101" charset="-127"/>
      <p:regular r:id="rId21"/>
    </p:embeddedFont>
    <p:embeddedFont>
      <p:font typeface="Tmon몬소리 Black" panose="02000A03000000000000" pitchFamily="2" charset="-127"/>
      <p:bold r:id="rId22"/>
    </p:embeddedFont>
    <p:embeddedFont>
      <p:font typeface="여기어때 잘난체" panose="020B0600000101010101" pitchFamily="50" charset="-127"/>
      <p:bold r:id="rId23"/>
    </p:embeddedFont>
    <p:embeddedFont>
      <p:font typeface="Britannic Bold" panose="020B0903060703020204" pitchFamily="34" charset="0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휴먼둥근헤드라인" panose="0203050400010101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2CE"/>
    <a:srgbClr val="64DECF"/>
    <a:srgbClr val="85EFE2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40-4787-B217-5AC079303D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85EFE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40-4787-B217-5AC079303D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64DEC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40-4787-B217-5AC079303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0486816"/>
        <c:axId val="1172108496"/>
      </c:barChart>
      <c:catAx>
        <c:axId val="126048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pPr>
            <a:endParaRPr lang="ko-KR"/>
          </a:p>
        </c:txPr>
        <c:crossAx val="1172108496"/>
        <c:crosses val="autoZero"/>
        <c:auto val="1"/>
        <c:lblAlgn val="ctr"/>
        <c:lblOffset val="100"/>
        <c:noMultiLvlLbl val="0"/>
      </c:catAx>
      <c:valAx>
        <c:axId val="117210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pPr>
            <a:endParaRPr lang="ko-KR"/>
          </a:p>
        </c:txPr>
        <c:crossAx val="126048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23587" y="2905399"/>
            <a:ext cx="6766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위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대장 내시경 영상 자동 분류 시스템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7737567" y="4160846"/>
            <a:ext cx="2952208" cy="360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종합 설계 프로젝트</a:t>
            </a:r>
            <a:r>
              <a:rPr lang="en-US" altLang="ko-KR" sz="18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2 3</a:t>
            </a:r>
            <a:r>
              <a:rPr lang="ko-KR" altLang="en-US" sz="18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7833325" y="4662970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Bold" panose="00000800000000000000" pitchFamily="2" charset="-127"/>
              </a:rPr>
              <a:t>메디알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Bold" panose="00000800000000000000" pitchFamily="2" charset="-127"/>
              </a:rPr>
              <a:t> 테크놀로지 권광일 이사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Bold" panose="00000800000000000000" pitchFamily="2" charset="-127"/>
              </a:rPr>
              <a:t>김상민  이창환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Bold" panose="00000800000000000000" pitchFamily="2" charset="-127"/>
              </a:rPr>
              <a:t>임준성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Bold" panose="00000800000000000000" pitchFamily="2" charset="-127"/>
              </a:rPr>
              <a:t>  황지욱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D03930-A186-48A2-A719-1DB5B201DE5A}"/>
              </a:ext>
            </a:extLst>
          </p:cNvPr>
          <p:cNvSpPr/>
          <p:nvPr/>
        </p:nvSpPr>
        <p:spPr>
          <a:xfrm>
            <a:off x="2764957" y="1643137"/>
            <a:ext cx="7784225" cy="1089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1642818" y="1493493"/>
            <a:ext cx="1440000" cy="1440000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4855728" y="336158"/>
            <a:ext cx="2480543" cy="36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이슈사항 및 해결방안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2764957" y="5103906"/>
            <a:ext cx="7784225" cy="1089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3785614" y="5408670"/>
            <a:ext cx="57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테스팅에 대한 어려움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 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-&gt;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 </a:t>
            </a:r>
            <a:r>
              <a:rPr lang="ko-KR" altLang="en-US" sz="2400" dirty="0">
                <a:solidFill>
                  <a:srgbClr val="36D2C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영상으로 대체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1642818" y="4920971"/>
            <a:ext cx="1440000" cy="1440000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클립보드 혼합됨 단색으로 채워진">
            <a:extLst>
              <a:ext uri="{FF2B5EF4-FFF2-40B4-BE49-F238E27FC236}">
                <a16:creationId xmlns:a16="http://schemas.microsoft.com/office/drawing/2014/main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02818" y="5279503"/>
            <a:ext cx="720000" cy="720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95CBE-6EC8-4E73-B309-A19BAA195767}"/>
              </a:ext>
            </a:extLst>
          </p:cNvPr>
          <p:cNvSpPr/>
          <p:nvPr/>
        </p:nvSpPr>
        <p:spPr>
          <a:xfrm>
            <a:off x="2764957" y="3318926"/>
            <a:ext cx="7784225" cy="1089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1642818" y="3204508"/>
            <a:ext cx="1440000" cy="1440000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3785614" y="1957233"/>
            <a:ext cx="57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환경설정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 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-&gt;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 </a:t>
            </a:r>
            <a:r>
              <a:rPr lang="en-US" altLang="ko-KR" sz="2400" dirty="0" err="1">
                <a:solidFill>
                  <a:srgbClr val="36D2C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CMake</a:t>
            </a:r>
            <a:r>
              <a:rPr lang="en-US" altLang="ko-KR" sz="2400" dirty="0">
                <a:solidFill>
                  <a:srgbClr val="36D2C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400" dirty="0">
                <a:solidFill>
                  <a:srgbClr val="36D2C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사용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3785614" y="3693675"/>
            <a:ext cx="57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정확도 향상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 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-&gt;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 </a:t>
            </a:r>
            <a:r>
              <a:rPr lang="ko-KR" altLang="en-US" sz="2400" dirty="0">
                <a:solidFill>
                  <a:srgbClr val="36D2C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여러가지 시도 예정</a:t>
            </a:r>
          </a:p>
        </p:txBody>
      </p:sp>
      <p:pic>
        <p:nvPicPr>
          <p:cNvPr id="7" name="그림 6" descr="막대 그래프 상향 추세 단색으로 채워진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02818" y="3564508"/>
            <a:ext cx="720000" cy="720000"/>
          </a:xfrm>
          <a:prstGeom prst="rect">
            <a:avLst/>
          </a:prstGeom>
        </p:spPr>
      </p:pic>
      <p:pic>
        <p:nvPicPr>
          <p:cNvPr id="27" name="그림 26" descr="단일 톱니바퀴 단색으로 채워진">
            <a:extLst>
              <a:ext uri="{FF2B5EF4-FFF2-40B4-BE49-F238E27FC236}">
                <a16:creationId xmlns:a16="http://schemas.microsoft.com/office/drawing/2014/main" id="{BFDB4A78-55EC-4492-8CD9-875ABA6501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002818" y="1853493"/>
            <a:ext cx="720000" cy="72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1885B2-CE85-4E51-8FAC-8BFA570AF1CB}"/>
              </a:ext>
            </a:extLst>
          </p:cNvPr>
          <p:cNvSpPr txBox="1"/>
          <p:nvPr/>
        </p:nvSpPr>
        <p:spPr>
          <a:xfrm>
            <a:off x="3920856" y="103676"/>
            <a:ext cx="93487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64DECF"/>
                </a:solidFill>
                <a:latin typeface="Britannic Bold" panose="020B0903060703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dirty="0">
              <a:solidFill>
                <a:srgbClr val="64DECF"/>
              </a:solidFill>
              <a:latin typeface="Britannic Bold" panose="020B0903060703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AA4792-6CD0-407B-B980-D635438EAA9D}"/>
              </a:ext>
            </a:extLst>
          </p:cNvPr>
          <p:cNvSpPr/>
          <p:nvPr/>
        </p:nvSpPr>
        <p:spPr>
          <a:xfrm>
            <a:off x="5445239" y="360000"/>
            <a:ext cx="1273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향후 일정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0E4565-07A9-4FBB-B4C3-9A5361D6D976}"/>
              </a:ext>
            </a:extLst>
          </p:cNvPr>
          <p:cNvSpPr txBox="1"/>
          <p:nvPr/>
        </p:nvSpPr>
        <p:spPr>
          <a:xfrm>
            <a:off x="4509565" y="129167"/>
            <a:ext cx="93647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64DECF"/>
                </a:solidFill>
                <a:latin typeface="Britannic Bold" panose="020B0903060703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4800" dirty="0">
              <a:solidFill>
                <a:srgbClr val="64DECF"/>
              </a:solidFill>
              <a:latin typeface="Britannic Bold" panose="020B0903060703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D1EA764-50FC-47C7-9A8E-9EDF09A2E380}"/>
              </a:ext>
            </a:extLst>
          </p:cNvPr>
          <p:cNvSpPr/>
          <p:nvPr/>
        </p:nvSpPr>
        <p:spPr>
          <a:xfrm>
            <a:off x="2556587" y="2299335"/>
            <a:ext cx="1520890" cy="2817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ED2018A-9FFF-4121-8EEB-3D8703FA12F4}"/>
              </a:ext>
            </a:extLst>
          </p:cNvPr>
          <p:cNvSpPr/>
          <p:nvPr/>
        </p:nvSpPr>
        <p:spPr>
          <a:xfrm>
            <a:off x="8114525" y="2299335"/>
            <a:ext cx="1520890" cy="2817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5FA5DAF-2EB4-4306-8572-83C85B3A8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05" r="564" b="-1"/>
          <a:stretch/>
        </p:blipFill>
        <p:spPr>
          <a:xfrm>
            <a:off x="1310762" y="2411431"/>
            <a:ext cx="9542503" cy="18498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AA4792-6CD0-407B-B980-D635438EAA9D}"/>
              </a:ext>
            </a:extLst>
          </p:cNvPr>
          <p:cNvSpPr/>
          <p:nvPr/>
        </p:nvSpPr>
        <p:spPr>
          <a:xfrm>
            <a:off x="5445239" y="360000"/>
            <a:ext cx="1273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향후 일정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0E4565-07A9-4FBB-B4C3-9A5361D6D976}"/>
              </a:ext>
            </a:extLst>
          </p:cNvPr>
          <p:cNvSpPr txBox="1"/>
          <p:nvPr/>
        </p:nvSpPr>
        <p:spPr>
          <a:xfrm>
            <a:off x="4509565" y="129167"/>
            <a:ext cx="93647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64DECF"/>
                </a:solidFill>
                <a:latin typeface="Britannic Bold" panose="020B0903060703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4800" dirty="0">
              <a:solidFill>
                <a:srgbClr val="64DECF"/>
              </a:solidFill>
              <a:latin typeface="Britannic Bold" panose="020B0903060703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AACFEA-A31C-4EF9-8AB9-C5C25DAE7F2F}"/>
              </a:ext>
            </a:extLst>
          </p:cNvPr>
          <p:cNvSpPr/>
          <p:nvPr/>
        </p:nvSpPr>
        <p:spPr>
          <a:xfrm>
            <a:off x="4652553" y="1377542"/>
            <a:ext cx="2880000" cy="432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Light" panose="00000300000000000000" pitchFamily="2" charset="-127"/>
              </a:rPr>
              <a:t>Gantt Chart</a:t>
            </a:r>
            <a:endParaRPr lang="ko-KR" altLang="en-US" sz="18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D75B201-C3EF-4DEC-A18D-A6D0FE0F44E0}"/>
              </a:ext>
            </a:extLst>
          </p:cNvPr>
          <p:cNvGrpSpPr/>
          <p:nvPr/>
        </p:nvGrpSpPr>
        <p:grpSpPr>
          <a:xfrm>
            <a:off x="796286" y="5038782"/>
            <a:ext cx="2189658" cy="908790"/>
            <a:chOff x="557400" y="5081216"/>
            <a:chExt cx="2189658" cy="9087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035848B-BB77-48E4-977D-2417F95C4169}"/>
                </a:ext>
              </a:extLst>
            </p:cNvPr>
            <p:cNvSpPr/>
            <p:nvPr/>
          </p:nvSpPr>
          <p:spPr>
            <a:xfrm>
              <a:off x="694250" y="5244492"/>
              <a:ext cx="2052808" cy="745514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AA4142-837B-4919-A7AA-8D93D23E8A62}"/>
                </a:ext>
              </a:extLst>
            </p:cNvPr>
            <p:cNvSpPr/>
            <p:nvPr/>
          </p:nvSpPr>
          <p:spPr>
            <a:xfrm>
              <a:off x="557400" y="5081216"/>
              <a:ext cx="2052808" cy="745514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Data labelling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AE2D27-7C71-468D-B04C-32428337C5D1}"/>
              </a:ext>
            </a:extLst>
          </p:cNvPr>
          <p:cNvGrpSpPr/>
          <p:nvPr/>
        </p:nvGrpSpPr>
        <p:grpSpPr>
          <a:xfrm>
            <a:off x="6570877" y="5038782"/>
            <a:ext cx="2189658" cy="908790"/>
            <a:chOff x="3496194" y="4998635"/>
            <a:chExt cx="2189658" cy="90879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674386-D47B-43A7-A2C8-E18D44D91E4E}"/>
                </a:ext>
              </a:extLst>
            </p:cNvPr>
            <p:cNvSpPr/>
            <p:nvPr/>
          </p:nvSpPr>
          <p:spPr>
            <a:xfrm>
              <a:off x="3633044" y="5161911"/>
              <a:ext cx="2052808" cy="745514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40133E-3F3A-4A79-8DC6-2110B1115E86}"/>
                </a:ext>
              </a:extLst>
            </p:cNvPr>
            <p:cNvSpPr/>
            <p:nvPr/>
          </p:nvSpPr>
          <p:spPr>
            <a:xfrm>
              <a:off x="3496194" y="4998635"/>
              <a:ext cx="2052808" cy="745514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Application </a:t>
              </a:r>
              <a:r>
                <a:rPr lang="ko-KR" altLang="en-US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구현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3C1A01-0B87-41E2-AB76-7FB0635787A4}"/>
              </a:ext>
            </a:extLst>
          </p:cNvPr>
          <p:cNvGrpSpPr/>
          <p:nvPr/>
        </p:nvGrpSpPr>
        <p:grpSpPr>
          <a:xfrm>
            <a:off x="3615156" y="5026063"/>
            <a:ext cx="2189658" cy="908790"/>
            <a:chOff x="6506149" y="5030595"/>
            <a:chExt cx="2189658" cy="9087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1EFE14D-463F-4166-A59C-1742A698ABC3}"/>
                </a:ext>
              </a:extLst>
            </p:cNvPr>
            <p:cNvSpPr/>
            <p:nvPr/>
          </p:nvSpPr>
          <p:spPr>
            <a:xfrm>
              <a:off x="6642999" y="5193871"/>
              <a:ext cx="2052808" cy="745514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ED60FBA-EA29-4E7E-BADE-E9F501048CA4}"/>
                </a:ext>
              </a:extLst>
            </p:cNvPr>
            <p:cNvSpPr/>
            <p:nvPr/>
          </p:nvSpPr>
          <p:spPr>
            <a:xfrm>
              <a:off x="6506149" y="5030595"/>
              <a:ext cx="2052808" cy="745514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Data training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66BDA01-CE0A-460D-BD46-18C8F8E22D04}"/>
              </a:ext>
            </a:extLst>
          </p:cNvPr>
          <p:cNvGrpSpPr/>
          <p:nvPr/>
        </p:nvGrpSpPr>
        <p:grpSpPr>
          <a:xfrm>
            <a:off x="9342908" y="5026063"/>
            <a:ext cx="2189658" cy="908790"/>
            <a:chOff x="9190256" y="5030595"/>
            <a:chExt cx="2189658" cy="90879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1AA59FC-9F03-44E8-A38C-BB51197A64BA}"/>
                </a:ext>
              </a:extLst>
            </p:cNvPr>
            <p:cNvSpPr/>
            <p:nvPr/>
          </p:nvSpPr>
          <p:spPr>
            <a:xfrm>
              <a:off x="9327106" y="5193871"/>
              <a:ext cx="2052808" cy="745514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3360D67-3B55-4F37-B91A-E39469D50384}"/>
                </a:ext>
              </a:extLst>
            </p:cNvPr>
            <p:cNvSpPr/>
            <p:nvPr/>
          </p:nvSpPr>
          <p:spPr>
            <a:xfrm>
              <a:off x="9190256" y="5030595"/>
              <a:ext cx="2052808" cy="745514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Testing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05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31F926C-1239-46BD-B310-2C959137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00" y="2564553"/>
            <a:ext cx="11634600" cy="32922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E6FD22-FDE0-4572-86AC-7F76AD42BD8D}"/>
              </a:ext>
            </a:extLst>
          </p:cNvPr>
          <p:cNvSpPr/>
          <p:nvPr/>
        </p:nvSpPr>
        <p:spPr>
          <a:xfrm>
            <a:off x="5445239" y="360000"/>
            <a:ext cx="1273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향후 일정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7997B-2478-4316-9A90-941F36D6BD29}"/>
              </a:ext>
            </a:extLst>
          </p:cNvPr>
          <p:cNvSpPr txBox="1"/>
          <p:nvPr/>
        </p:nvSpPr>
        <p:spPr>
          <a:xfrm>
            <a:off x="4509565" y="129167"/>
            <a:ext cx="93647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64DECF"/>
                </a:solidFill>
                <a:latin typeface="Britannic Bold" panose="020B0903060703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4800" dirty="0">
              <a:solidFill>
                <a:srgbClr val="64DECF"/>
              </a:solidFill>
              <a:latin typeface="Britannic Bold" panose="020B0903060703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FB1733-954D-4FAB-AC2B-9E886C8E8C10}"/>
              </a:ext>
            </a:extLst>
          </p:cNvPr>
          <p:cNvSpPr/>
          <p:nvPr/>
        </p:nvSpPr>
        <p:spPr>
          <a:xfrm>
            <a:off x="4652553" y="1377542"/>
            <a:ext cx="2880000" cy="432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Light" panose="00000300000000000000" pitchFamily="2" charset="-127"/>
              </a:rPr>
              <a:t>Gantt Chart</a:t>
            </a:r>
            <a:endParaRPr lang="ko-KR" altLang="en-US" sz="18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10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96215" y="3044277"/>
            <a:ext cx="2621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두 번째 소제목을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입력해주세요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소제목에 대한 설명을 간략히 적어주세요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3BC56258-388E-4205-B25D-2A9BFB052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4137175"/>
              </p:ext>
            </p:extLst>
          </p:nvPr>
        </p:nvGraphicFramePr>
        <p:xfrm>
          <a:off x="2460690" y="1754636"/>
          <a:ext cx="7270620" cy="4116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752627" y="1082245"/>
            <a:ext cx="2420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64DEC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텍스트를</a:t>
            </a:r>
            <a:endParaRPr lang="en-US" altLang="ko-KR" sz="4000" dirty="0">
              <a:solidFill>
                <a:srgbClr val="64DECF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752627" y="2878363"/>
            <a:ext cx="3267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요구사항 분석 및 정의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2077493" y="2425628"/>
            <a:ext cx="8037014" cy="2669547"/>
            <a:chOff x="2192615" y="2425628"/>
            <a:chExt cx="8037014" cy="26695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2799226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2473817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5E108-6004-4086-A28A-A6A9CA33D37D}"/>
                </a:ext>
              </a:extLst>
            </p:cNvPr>
            <p:cNvSpPr txBox="1"/>
            <p:nvPr/>
          </p:nvSpPr>
          <p:spPr>
            <a:xfrm>
              <a:off x="25026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C2C35D-6630-4D81-B912-08097FEFBFC8}"/>
                </a:ext>
              </a:extLst>
            </p:cNvPr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6012F4-6AF8-4F27-AC0B-9C7C18A2AD51}"/>
                </a:ext>
              </a:extLst>
            </p:cNvPr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5F91A1-7D3C-480F-878F-D056D8636765}"/>
                </a:ext>
              </a:extLst>
            </p:cNvPr>
            <p:cNvSpPr txBox="1"/>
            <p:nvPr/>
          </p:nvSpPr>
          <p:spPr>
            <a:xfrm>
              <a:off x="5589201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8EC5E4-D569-4D85-ADEB-769A0EBDAB4A}"/>
                </a:ext>
              </a:extLst>
            </p:cNvPr>
            <p:cNvSpPr txBox="1"/>
            <p:nvPr/>
          </p:nvSpPr>
          <p:spPr>
            <a:xfrm>
              <a:off x="5263792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711267-D454-42B9-9EF1-AC8E108A8BA7}"/>
                </a:ext>
              </a:extLst>
            </p:cNvPr>
            <p:cNvSpPr txBox="1"/>
            <p:nvPr/>
          </p:nvSpPr>
          <p:spPr>
            <a:xfrm>
              <a:off x="5292644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B9C6368-1582-498C-959E-10C147900D83}"/>
                </a:ext>
              </a:extLst>
            </p:cNvPr>
            <p:cNvSpPr/>
            <p:nvPr/>
          </p:nvSpPr>
          <p:spPr>
            <a:xfrm>
              <a:off x="80462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B9A5E4-16E0-446A-8EE9-8AE3B0A390DB}"/>
                </a:ext>
              </a:extLst>
            </p:cNvPr>
            <p:cNvSpPr/>
            <p:nvPr/>
          </p:nvSpPr>
          <p:spPr>
            <a:xfrm>
              <a:off x="79094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9C77A0-C9D0-414A-83CA-76E402DE6F5A}"/>
                </a:ext>
              </a:extLst>
            </p:cNvPr>
            <p:cNvSpPr txBox="1"/>
            <p:nvPr/>
          </p:nvSpPr>
          <p:spPr>
            <a:xfrm>
              <a:off x="8516026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CB9E77-94C9-4323-BA99-2178FC39810A}"/>
                </a:ext>
              </a:extLst>
            </p:cNvPr>
            <p:cNvSpPr txBox="1"/>
            <p:nvPr/>
          </p:nvSpPr>
          <p:spPr>
            <a:xfrm>
              <a:off x="8190617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C0595E-3EBF-4DF0-A758-3411F8A176A9}"/>
                </a:ext>
              </a:extLst>
            </p:cNvPr>
            <p:cNvSpPr txBox="1"/>
            <p:nvPr/>
          </p:nvSpPr>
          <p:spPr>
            <a:xfrm>
              <a:off x="82194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760404" y="1383242"/>
            <a:ext cx="93487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64DECF"/>
                </a:solidFill>
                <a:latin typeface="Britannic Bold" panose="020B0903060703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4800" dirty="0">
              <a:solidFill>
                <a:srgbClr val="64DECF"/>
              </a:solidFill>
              <a:latin typeface="Britannic Bold" panose="020B0903060703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668029" y="1594273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요구사항 분석 및 정의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426585" y="2639426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설계 내용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B9D4B0-4A4D-4B24-9184-A59C3D52A968}"/>
              </a:ext>
            </a:extLst>
          </p:cNvPr>
          <p:cNvSpPr txBox="1"/>
          <p:nvPr/>
        </p:nvSpPr>
        <p:spPr>
          <a:xfrm>
            <a:off x="5426584" y="5894288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향후 일정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7C0A-107D-42CB-B9CD-E10345F601C6}"/>
              </a:ext>
            </a:extLst>
          </p:cNvPr>
          <p:cNvSpPr txBox="1"/>
          <p:nvPr/>
        </p:nvSpPr>
        <p:spPr>
          <a:xfrm>
            <a:off x="5426584" y="3680166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진행 상황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CB60C-CD34-4E14-914C-4591010964E0}"/>
              </a:ext>
            </a:extLst>
          </p:cNvPr>
          <p:cNvSpPr txBox="1"/>
          <p:nvPr/>
        </p:nvSpPr>
        <p:spPr>
          <a:xfrm>
            <a:off x="4721263" y="478940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이슈사항 및 해결방안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64368F-6243-4C59-A154-BFD299761849}"/>
              </a:ext>
            </a:extLst>
          </p:cNvPr>
          <p:cNvSpPr txBox="1"/>
          <p:nvPr/>
        </p:nvSpPr>
        <p:spPr>
          <a:xfrm>
            <a:off x="3731554" y="2423982"/>
            <a:ext cx="93487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64DECF"/>
                </a:solidFill>
                <a:latin typeface="Britannic Bold" panose="020B0903060703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dirty="0">
              <a:solidFill>
                <a:srgbClr val="64DECF"/>
              </a:solidFill>
              <a:latin typeface="Britannic Bold" panose="020B0903060703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77DCCE-177C-4F6E-B90D-A674988AF197}"/>
              </a:ext>
            </a:extLst>
          </p:cNvPr>
          <p:cNvSpPr txBox="1"/>
          <p:nvPr/>
        </p:nvSpPr>
        <p:spPr>
          <a:xfrm>
            <a:off x="3731554" y="3464722"/>
            <a:ext cx="93647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64DECF"/>
                </a:solidFill>
                <a:latin typeface="Britannic Bold" panose="020B0903060703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dirty="0">
              <a:solidFill>
                <a:srgbClr val="64DECF"/>
              </a:solidFill>
              <a:latin typeface="Britannic Bold" panose="020B0903060703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9BA174-C494-4222-B3C2-993C50EBFDBB}"/>
              </a:ext>
            </a:extLst>
          </p:cNvPr>
          <p:cNvSpPr txBox="1"/>
          <p:nvPr/>
        </p:nvSpPr>
        <p:spPr>
          <a:xfrm>
            <a:off x="3760403" y="4573962"/>
            <a:ext cx="93487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64DECF"/>
                </a:solidFill>
                <a:latin typeface="Britannic Bold" panose="020B0903060703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dirty="0">
              <a:solidFill>
                <a:srgbClr val="64DECF"/>
              </a:solidFill>
              <a:latin typeface="Britannic Bold" panose="020B0903060703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AC9502-0A4E-44AB-BFD9-8DD2BE8BFA10}"/>
              </a:ext>
            </a:extLst>
          </p:cNvPr>
          <p:cNvSpPr txBox="1"/>
          <p:nvPr/>
        </p:nvSpPr>
        <p:spPr>
          <a:xfrm>
            <a:off x="3760403" y="5678844"/>
            <a:ext cx="93647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64DECF"/>
                </a:solidFill>
                <a:latin typeface="Britannic Bold" panose="020B0903060703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4800" dirty="0">
              <a:solidFill>
                <a:srgbClr val="64DECF"/>
              </a:solidFill>
              <a:latin typeface="Britannic Bold" panose="020B0903060703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4790954" y="360000"/>
            <a:ext cx="2603198" cy="36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요구사항 분석 및 정의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267190" y="2727713"/>
            <a:ext cx="4825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환자가 내시경 결과에 대한 설명을 들을 때</a:t>
            </a:r>
            <a:endParaRPr lang="en-US" altLang="ko-KR" dirty="0">
              <a:solidFill>
                <a:srgbClr val="276B7B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현재 사용중인 자료 만으로는 이해하기 어렵다</a:t>
            </a:r>
            <a:endParaRPr lang="en-US" altLang="ko-KR" dirty="0">
              <a:solidFill>
                <a:srgbClr val="276B7B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dirty="0">
              <a:solidFill>
                <a:srgbClr val="276B7B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장기 하나에도 여러 부위들로 나뉘어져 있고 용어도 복잡하다</a:t>
            </a:r>
            <a:endParaRPr lang="en-US" altLang="ko-KR" dirty="0">
              <a:solidFill>
                <a:srgbClr val="276B7B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dirty="0">
              <a:solidFill>
                <a:srgbClr val="276B7B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환자의 이해를 돕고 의사의 설명을 도와줄 수 있는 </a:t>
            </a:r>
            <a:r>
              <a:rPr lang="en-US" altLang="ko-KR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SW</a:t>
            </a:r>
            <a:r>
              <a:rPr lang="ko-KR" altLang="en-US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</a:t>
            </a:r>
            <a:r>
              <a:rPr lang="en-US" altLang="ko-KR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AI</a:t>
            </a:r>
            <a:r>
              <a:rPr lang="ko-KR" altLang="en-US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기술을 활용해 개발하면 좋을 것 같다는 생각이 들었다</a:t>
            </a:r>
            <a:endParaRPr lang="en-US" altLang="ko-KR" dirty="0">
              <a:solidFill>
                <a:srgbClr val="276B7B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5A9086-F95E-4E0A-BDF5-92157969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04" y="2336012"/>
            <a:ext cx="4359018" cy="3645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82FC41-6094-48DD-990A-72F2DCE82010}"/>
              </a:ext>
            </a:extLst>
          </p:cNvPr>
          <p:cNvSpPr txBox="1"/>
          <p:nvPr/>
        </p:nvSpPr>
        <p:spPr>
          <a:xfrm>
            <a:off x="3856083" y="129167"/>
            <a:ext cx="93487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64DECF"/>
                </a:solidFill>
                <a:latin typeface="Britannic Bold" panose="020B0903060703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4800" dirty="0">
              <a:solidFill>
                <a:srgbClr val="64DECF"/>
              </a:solidFill>
              <a:latin typeface="Britannic Bold" panose="020B0903060703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8888DE-D0E7-425D-8180-E6E5A9E9F532}"/>
              </a:ext>
            </a:extLst>
          </p:cNvPr>
          <p:cNvSpPr/>
          <p:nvPr/>
        </p:nvSpPr>
        <p:spPr>
          <a:xfrm>
            <a:off x="4652553" y="1377542"/>
            <a:ext cx="2880000" cy="432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Light" panose="00000300000000000000" pitchFamily="2" charset="-127"/>
              </a:rPr>
              <a:t>수행배경</a:t>
            </a: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6F2695B-1CCD-4101-8131-D8380BCB72E0}"/>
              </a:ext>
            </a:extLst>
          </p:cNvPr>
          <p:cNvGrpSpPr/>
          <p:nvPr/>
        </p:nvGrpSpPr>
        <p:grpSpPr>
          <a:xfrm>
            <a:off x="605351" y="2369976"/>
            <a:ext cx="10970756" cy="3583616"/>
            <a:chOff x="349458" y="2763698"/>
            <a:chExt cx="10970756" cy="266954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DA31271-3437-48EF-B5B8-23A36D919861}"/>
                </a:ext>
              </a:extLst>
            </p:cNvPr>
            <p:cNvGrpSpPr/>
            <p:nvPr/>
          </p:nvGrpSpPr>
          <p:grpSpPr>
            <a:xfrm>
              <a:off x="349458" y="2763698"/>
              <a:ext cx="2330756" cy="2669547"/>
              <a:chOff x="546858" y="2763698"/>
              <a:chExt cx="2330756" cy="266954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35FA2C7-AB96-466F-ADBB-DE59414089D8}"/>
                  </a:ext>
                </a:extLst>
              </p:cNvPr>
              <p:cNvSpPr/>
              <p:nvPr/>
            </p:nvSpPr>
            <p:spPr>
              <a:xfrm>
                <a:off x="694250" y="2885327"/>
                <a:ext cx="2183364" cy="2547918"/>
              </a:xfrm>
              <a:prstGeom prst="rect">
                <a:avLst/>
              </a:prstGeom>
              <a:solidFill>
                <a:srgbClr val="64DECF">
                  <a:alpha val="22000"/>
                </a:srgb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2059FB-B0CF-4D20-B95D-0C3E245FABAD}"/>
                  </a:ext>
                </a:extLst>
              </p:cNvPr>
              <p:cNvSpPr/>
              <p:nvPr/>
            </p:nvSpPr>
            <p:spPr>
              <a:xfrm>
                <a:off x="557400" y="2763698"/>
                <a:ext cx="2183364" cy="2547918"/>
              </a:xfrm>
              <a:prstGeom prst="rect">
                <a:avLst/>
              </a:prstGeom>
              <a:solidFill>
                <a:srgbClr val="64DECF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D8A287-D4C1-407A-AA5E-3C2764E59AA2}"/>
                  </a:ext>
                </a:extLst>
              </p:cNvPr>
              <p:cNvSpPr txBox="1"/>
              <p:nvPr/>
            </p:nvSpPr>
            <p:spPr>
              <a:xfrm>
                <a:off x="546858" y="3009543"/>
                <a:ext cx="2204450" cy="481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KoPubWorld돋움체 Bold" panose="00000800000000000000" pitchFamily="2" charset="-127"/>
                  </a:rPr>
                  <a:t>01</a:t>
                </a: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KoPubWorld돋움체 Light" panose="00000300000000000000" pitchFamily="2" charset="-127"/>
                  </a:rPr>
                  <a:t>부위별 사진 자동 분류</a:t>
                </a:r>
                <a:endPara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F7D1D7-393C-4BD8-8399-9526B9CCA321}"/>
                  </a:ext>
                </a:extLst>
              </p:cNvPr>
              <p:cNvSpPr txBox="1"/>
              <p:nvPr/>
            </p:nvSpPr>
            <p:spPr>
              <a:xfrm>
                <a:off x="600563" y="4074914"/>
                <a:ext cx="2097048" cy="619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실시간 영상에서 </a:t>
                </a:r>
                <a:endParaRPr lang="en-US" altLang="ko-KR" sz="1600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사진을 캡쳐 하였을 때</a:t>
                </a:r>
                <a:endParaRPr lang="en-US" altLang="ko-KR" sz="1600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부위별로 자동 분류</a:t>
                </a:r>
                <a:endParaRPr lang="en-US" altLang="ko-KR" sz="1600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94FAF3-4BB5-45AE-A4B8-4113CEB86914}"/>
                  </a:ext>
                </a:extLst>
              </p:cNvPr>
              <p:cNvSpPr txBox="1"/>
              <p:nvPr/>
            </p:nvSpPr>
            <p:spPr>
              <a:xfrm>
                <a:off x="867454" y="3560741"/>
                <a:ext cx="15632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…………………………</a:t>
                </a: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8D7504C-F01A-4F9E-80BA-AB51BC9F0EEA}"/>
                </a:ext>
              </a:extLst>
            </p:cNvPr>
            <p:cNvGrpSpPr/>
            <p:nvPr/>
          </p:nvGrpSpPr>
          <p:grpSpPr>
            <a:xfrm>
              <a:off x="3240917" y="2763698"/>
              <a:ext cx="2320214" cy="2669547"/>
              <a:chOff x="3348021" y="2763698"/>
              <a:chExt cx="2320214" cy="266954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9DF96BB-B60E-458F-8128-3F4CB0EF3529}"/>
                  </a:ext>
                </a:extLst>
              </p:cNvPr>
              <p:cNvSpPr/>
              <p:nvPr/>
            </p:nvSpPr>
            <p:spPr>
              <a:xfrm>
                <a:off x="3484871" y="2885327"/>
                <a:ext cx="2183364" cy="2547918"/>
              </a:xfrm>
              <a:prstGeom prst="rect">
                <a:avLst/>
              </a:prstGeom>
              <a:solidFill>
                <a:srgbClr val="64DECF">
                  <a:alpha val="22000"/>
                </a:srgb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C636778-AA4A-46C7-936E-513805ABE109}"/>
                  </a:ext>
                </a:extLst>
              </p:cNvPr>
              <p:cNvSpPr/>
              <p:nvPr/>
            </p:nvSpPr>
            <p:spPr>
              <a:xfrm>
                <a:off x="3348021" y="2763698"/>
                <a:ext cx="2183364" cy="2547918"/>
              </a:xfrm>
              <a:prstGeom prst="rect">
                <a:avLst/>
              </a:prstGeom>
              <a:solidFill>
                <a:srgbClr val="64DECF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1331BF-667A-4D98-9A3E-0FC4F70679F6}"/>
                  </a:ext>
                </a:extLst>
              </p:cNvPr>
              <p:cNvSpPr txBox="1"/>
              <p:nvPr/>
            </p:nvSpPr>
            <p:spPr>
              <a:xfrm>
                <a:off x="3366332" y="3009543"/>
                <a:ext cx="2146743" cy="481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KoPubWorld돋움체 Bold" panose="00000800000000000000" pitchFamily="2" charset="-127"/>
                  </a:rPr>
                  <a:t>02</a:t>
                </a: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KoPubWorld돋움체 Light" panose="00000300000000000000" pitchFamily="2" charset="-127"/>
                  </a:rPr>
                  <a:t>현재 부위실시간 표시</a:t>
                </a:r>
                <a:endPara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656DFE-2AC9-4453-93AE-059578FE640A}"/>
                  </a:ext>
                </a:extLst>
              </p:cNvPr>
              <p:cNvSpPr txBox="1"/>
              <p:nvPr/>
            </p:nvSpPr>
            <p:spPr>
              <a:xfrm>
                <a:off x="3404016" y="4074914"/>
                <a:ext cx="2025702" cy="61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분류된 사진의 </a:t>
                </a:r>
                <a:endParaRPr lang="en-US" altLang="ko-KR" sz="1600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위치가 어디인지 </a:t>
                </a:r>
                <a:endParaRPr lang="en-US" altLang="ko-KR" sz="1600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환자에게 명시</a:t>
                </a:r>
                <a:endParaRPr lang="en-US" altLang="ko-KR" sz="1600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161586-B52E-45E7-B0E1-0A9CC0C3AB0E}"/>
                  </a:ext>
                </a:extLst>
              </p:cNvPr>
              <p:cNvSpPr txBox="1"/>
              <p:nvPr/>
            </p:nvSpPr>
            <p:spPr>
              <a:xfrm>
                <a:off x="3658075" y="3560741"/>
                <a:ext cx="15632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…………………………</a:t>
                </a: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A49B458-0E00-4257-827B-EEF45BAEDAD4}"/>
                </a:ext>
              </a:extLst>
            </p:cNvPr>
            <p:cNvGrpSpPr/>
            <p:nvPr/>
          </p:nvGrpSpPr>
          <p:grpSpPr>
            <a:xfrm>
              <a:off x="6110264" y="2763698"/>
              <a:ext cx="2329950" cy="2669547"/>
              <a:chOff x="6253042" y="2763698"/>
              <a:chExt cx="2329950" cy="2669547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3CFA7D2-E2B7-48BA-8270-4DA4E5980417}"/>
                  </a:ext>
                </a:extLst>
              </p:cNvPr>
              <p:cNvSpPr/>
              <p:nvPr/>
            </p:nvSpPr>
            <p:spPr>
              <a:xfrm>
                <a:off x="6399628" y="2885327"/>
                <a:ext cx="2183364" cy="2547918"/>
              </a:xfrm>
              <a:prstGeom prst="rect">
                <a:avLst/>
              </a:prstGeom>
              <a:solidFill>
                <a:srgbClr val="64DECF">
                  <a:alpha val="22000"/>
                </a:srgb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19C655A-D997-4BEB-92BF-829019F46E6C}"/>
                  </a:ext>
                </a:extLst>
              </p:cNvPr>
              <p:cNvSpPr/>
              <p:nvPr/>
            </p:nvSpPr>
            <p:spPr>
              <a:xfrm>
                <a:off x="6262778" y="2763698"/>
                <a:ext cx="2183364" cy="2547918"/>
              </a:xfrm>
              <a:prstGeom prst="rect">
                <a:avLst/>
              </a:prstGeom>
              <a:solidFill>
                <a:srgbClr val="64DECF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65F02F-D67C-4136-81C9-EE24EDC067B2}"/>
                  </a:ext>
                </a:extLst>
              </p:cNvPr>
              <p:cNvSpPr txBox="1"/>
              <p:nvPr/>
            </p:nvSpPr>
            <p:spPr>
              <a:xfrm>
                <a:off x="6383683" y="3009543"/>
                <a:ext cx="1941557" cy="481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KoPubWorld돋움체 Bold" panose="00000800000000000000" pitchFamily="2" charset="-127"/>
                  </a:rPr>
                  <a:t>03</a:t>
                </a: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KoPubWorld돋움체 Light" panose="00000300000000000000" pitchFamily="2" charset="-127"/>
                  </a:rPr>
                  <a:t>이상유무 발생 체크</a:t>
                </a:r>
                <a:endPara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0C73D4-3160-4AF9-99D5-33C0BDA7297B}"/>
                  </a:ext>
                </a:extLst>
              </p:cNvPr>
              <p:cNvSpPr txBox="1"/>
              <p:nvPr/>
            </p:nvSpPr>
            <p:spPr>
              <a:xfrm>
                <a:off x="6253042" y="4074914"/>
                <a:ext cx="2202847" cy="619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현재 영상 또는 사진에서</a:t>
                </a:r>
                <a:endParaRPr lang="en-US" altLang="ko-KR" sz="1600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이상 유무 판단 후</a:t>
                </a:r>
                <a:endParaRPr lang="en-US" altLang="ko-KR" sz="1600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이상 부위를 표시</a:t>
                </a:r>
                <a:endParaRPr lang="en-US" altLang="ko-KR" sz="1600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FEDA5E-8D3E-4F18-8585-72C94B5B1C61}"/>
                  </a:ext>
                </a:extLst>
              </p:cNvPr>
              <p:cNvSpPr txBox="1"/>
              <p:nvPr/>
            </p:nvSpPr>
            <p:spPr>
              <a:xfrm>
                <a:off x="6572832" y="3560741"/>
                <a:ext cx="15632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…………………………</a:t>
                </a: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0AB1D40-F982-48A8-8CBA-B55265A265B5}"/>
                </a:ext>
              </a:extLst>
            </p:cNvPr>
            <p:cNvGrpSpPr/>
            <p:nvPr/>
          </p:nvGrpSpPr>
          <p:grpSpPr>
            <a:xfrm>
              <a:off x="9000000" y="2763698"/>
              <a:ext cx="2320214" cy="2669547"/>
              <a:chOff x="9314386" y="2763698"/>
              <a:chExt cx="2320214" cy="2669547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7DE9E28-A28C-4854-AAD6-E876BB6ECF55}"/>
                  </a:ext>
                </a:extLst>
              </p:cNvPr>
              <p:cNvSpPr/>
              <p:nvPr/>
            </p:nvSpPr>
            <p:spPr>
              <a:xfrm>
                <a:off x="9451236" y="2885327"/>
                <a:ext cx="2183364" cy="2547918"/>
              </a:xfrm>
              <a:prstGeom prst="rect">
                <a:avLst/>
              </a:prstGeom>
              <a:solidFill>
                <a:srgbClr val="64DECF">
                  <a:alpha val="22000"/>
                </a:srgb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4E4D6F4-98EE-4267-895A-E5557213009F}"/>
                  </a:ext>
                </a:extLst>
              </p:cNvPr>
              <p:cNvSpPr/>
              <p:nvPr/>
            </p:nvSpPr>
            <p:spPr>
              <a:xfrm>
                <a:off x="9314386" y="2763698"/>
                <a:ext cx="2183364" cy="2547918"/>
              </a:xfrm>
              <a:prstGeom prst="rect">
                <a:avLst/>
              </a:prstGeom>
              <a:solidFill>
                <a:srgbClr val="64DECF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0A9D3C4-3F20-43FC-873A-22FAAF9B2028}"/>
                  </a:ext>
                </a:extLst>
              </p:cNvPr>
              <p:cNvSpPr txBox="1"/>
              <p:nvPr/>
            </p:nvSpPr>
            <p:spPr>
              <a:xfrm>
                <a:off x="9509026" y="3009543"/>
                <a:ext cx="1794082" cy="481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KoPubWorld돋움체 Bold" panose="00000800000000000000" pitchFamily="2" charset="-127"/>
                  </a:rPr>
                  <a:t>04</a:t>
                </a: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KoPubWorld돋움체 Light" panose="00000300000000000000" pitchFamily="2" charset="-127"/>
                  </a:rPr>
                  <a:t>자동 촬영 및 경고</a:t>
                </a:r>
                <a:endPara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460EF0-5A0F-4A79-B1CB-B9D5B6ED60FC}"/>
                  </a:ext>
                </a:extLst>
              </p:cNvPr>
              <p:cNvSpPr txBox="1"/>
              <p:nvPr/>
            </p:nvSpPr>
            <p:spPr>
              <a:xfrm>
                <a:off x="9610022" y="4074914"/>
                <a:ext cx="1592103" cy="619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촬영 하지 않은</a:t>
                </a:r>
                <a:endParaRPr lang="en-US" altLang="ko-KR" sz="1600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부분이 있을 경우</a:t>
                </a:r>
                <a:endParaRPr lang="en-US" altLang="ko-KR" sz="1600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경고 알람 </a:t>
                </a:r>
                <a:endParaRPr lang="en-US" altLang="ko-KR" sz="1600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4ABF85-7406-4EA3-8982-AEC91A163FB7}"/>
                  </a:ext>
                </a:extLst>
              </p:cNvPr>
              <p:cNvSpPr txBox="1"/>
              <p:nvPr/>
            </p:nvSpPr>
            <p:spPr>
              <a:xfrm>
                <a:off x="9624440" y="3560741"/>
                <a:ext cx="15632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…………………………</a:t>
                </a: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0776FD-B913-430A-B5FF-50F7588EF1FF}"/>
              </a:ext>
            </a:extLst>
          </p:cNvPr>
          <p:cNvSpPr/>
          <p:nvPr/>
        </p:nvSpPr>
        <p:spPr>
          <a:xfrm>
            <a:off x="4790954" y="360000"/>
            <a:ext cx="2603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요구사항 분석 및 정의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83994B-3A48-4F3E-A9E6-0A93A8F4FB2A}"/>
              </a:ext>
            </a:extLst>
          </p:cNvPr>
          <p:cNvSpPr/>
          <p:nvPr/>
        </p:nvSpPr>
        <p:spPr>
          <a:xfrm>
            <a:off x="4652553" y="1377542"/>
            <a:ext cx="2880000" cy="432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Light" panose="00000300000000000000" pitchFamily="2" charset="-127"/>
              </a:rPr>
              <a:t>요구사항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935B83-15D9-4293-B114-3A1CA2A22D2B}"/>
              </a:ext>
            </a:extLst>
          </p:cNvPr>
          <p:cNvSpPr txBox="1"/>
          <p:nvPr/>
        </p:nvSpPr>
        <p:spPr>
          <a:xfrm>
            <a:off x="3856083" y="129167"/>
            <a:ext cx="93487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64DECF"/>
                </a:solidFill>
                <a:latin typeface="Britannic Bold" panose="020B0903060703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4800" dirty="0">
              <a:solidFill>
                <a:srgbClr val="64DECF"/>
              </a:solidFill>
              <a:latin typeface="Britannic Bold" panose="020B0903060703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88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5445239" y="360000"/>
            <a:ext cx="1273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설계 내용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C8DDFB-507C-4FA6-88D7-9A84ADB1E2C5}"/>
              </a:ext>
            </a:extLst>
          </p:cNvPr>
          <p:cNvSpPr/>
          <p:nvPr/>
        </p:nvSpPr>
        <p:spPr>
          <a:xfrm>
            <a:off x="580009" y="2272179"/>
            <a:ext cx="3086836" cy="86638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Light" panose="00000300000000000000" pitchFamily="2" charset="-127"/>
              </a:rPr>
              <a:t>Image Processing</a:t>
            </a:r>
            <a:endParaRPr lang="ko-KR" altLang="en-US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321AF3-C7B9-4ADB-A5B5-1D624D59F794}"/>
              </a:ext>
            </a:extLst>
          </p:cNvPr>
          <p:cNvSpPr/>
          <p:nvPr/>
        </p:nvSpPr>
        <p:spPr>
          <a:xfrm>
            <a:off x="4544008" y="2272179"/>
            <a:ext cx="3086836" cy="86638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Light" panose="00000300000000000000" pitchFamily="2" charset="-127"/>
              </a:rPr>
              <a:t>Application</a:t>
            </a:r>
            <a:endParaRPr lang="ko-KR" altLang="en-US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C0C4A5-418C-498A-969C-51BBC799D6EB}"/>
              </a:ext>
            </a:extLst>
          </p:cNvPr>
          <p:cNvSpPr/>
          <p:nvPr/>
        </p:nvSpPr>
        <p:spPr>
          <a:xfrm>
            <a:off x="8508007" y="2272179"/>
            <a:ext cx="3086836" cy="86638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Light" panose="00000300000000000000" pitchFamily="2" charset="-127"/>
              </a:rPr>
              <a:t>Deep Learning</a:t>
            </a:r>
            <a:endParaRPr lang="ko-KR" altLang="en-US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C9262C-2585-4754-B95F-41DB846B7A0C}"/>
              </a:ext>
            </a:extLst>
          </p:cNvPr>
          <p:cNvGrpSpPr/>
          <p:nvPr/>
        </p:nvGrpSpPr>
        <p:grpSpPr>
          <a:xfrm>
            <a:off x="5216896" y="5101496"/>
            <a:ext cx="1758208" cy="1217969"/>
            <a:chOff x="8119104" y="2834446"/>
            <a:chExt cx="1758208" cy="11884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9F1D6E-9B0C-4C06-9EF7-C8BF534DCA41}"/>
                </a:ext>
              </a:extLst>
            </p:cNvPr>
            <p:cNvSpPr/>
            <p:nvPr/>
          </p:nvSpPr>
          <p:spPr>
            <a:xfrm>
              <a:off x="8119104" y="2834446"/>
              <a:ext cx="1758208" cy="1188480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379DAF-1A3F-4FA8-8941-15756B27C4D2}"/>
                </a:ext>
              </a:extLst>
            </p:cNvPr>
            <p:cNvSpPr txBox="1"/>
            <p:nvPr/>
          </p:nvSpPr>
          <p:spPr>
            <a:xfrm>
              <a:off x="8758399" y="2969037"/>
              <a:ext cx="479618" cy="330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Bold" panose="00000800000000000000" pitchFamily="2" charset="-127"/>
                </a:rPr>
                <a:t>C#</a:t>
              </a:r>
              <a:endParaRPr lang="en-US" altLang="ko-KR" sz="1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758E2A-B5CF-4DA9-A4FA-552DD39945D3}"/>
                </a:ext>
              </a:extLst>
            </p:cNvPr>
            <p:cNvSpPr txBox="1"/>
            <p:nvPr/>
          </p:nvSpPr>
          <p:spPr>
            <a:xfrm>
              <a:off x="8310920" y="3526594"/>
              <a:ext cx="1367682" cy="330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SW </a:t>
              </a:r>
              <a:r>
                <a:rPr lang="ko-KR" altLang="en-US" sz="1600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개발 언어</a:t>
              </a:r>
              <a:endParaRPr lang="en-US" altLang="ko-KR" sz="16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469EDC-6C53-444D-BEBB-F7A7202784D1}"/>
                </a:ext>
              </a:extLst>
            </p:cNvPr>
            <p:cNvSpPr txBox="1"/>
            <p:nvPr/>
          </p:nvSpPr>
          <p:spPr>
            <a:xfrm>
              <a:off x="8216584" y="3295764"/>
              <a:ext cx="1563248" cy="27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</p:txBody>
        </p:sp>
      </p:grp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9EE1E83F-B0DC-47BA-9ED9-9E2D682E8D8F}"/>
              </a:ext>
            </a:extLst>
          </p:cNvPr>
          <p:cNvSpPr/>
          <p:nvPr/>
        </p:nvSpPr>
        <p:spPr>
          <a:xfrm>
            <a:off x="7737976" y="2562618"/>
            <a:ext cx="529390" cy="307777"/>
          </a:xfrm>
          <a:prstGeom prst="leftArrow">
            <a:avLst/>
          </a:prstGeom>
          <a:solidFill>
            <a:srgbClr val="36D2CE"/>
          </a:solidFill>
          <a:ln>
            <a:solidFill>
              <a:srgbClr val="36D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왼쪽 24">
            <a:extLst>
              <a:ext uri="{FF2B5EF4-FFF2-40B4-BE49-F238E27FC236}">
                <a16:creationId xmlns:a16="http://schemas.microsoft.com/office/drawing/2014/main" id="{48F7398F-8B50-49D2-ADC4-28D918AC47E7}"/>
              </a:ext>
            </a:extLst>
          </p:cNvPr>
          <p:cNvSpPr/>
          <p:nvPr/>
        </p:nvSpPr>
        <p:spPr>
          <a:xfrm rot="10800000">
            <a:off x="3883433" y="2551481"/>
            <a:ext cx="529390" cy="307777"/>
          </a:xfrm>
          <a:prstGeom prst="leftArrow">
            <a:avLst/>
          </a:prstGeom>
          <a:solidFill>
            <a:srgbClr val="36D2CE"/>
          </a:solidFill>
          <a:ln>
            <a:solidFill>
              <a:srgbClr val="36D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FB913D-E1FC-49BF-97E6-500D46CDBDB9}"/>
              </a:ext>
            </a:extLst>
          </p:cNvPr>
          <p:cNvGrpSpPr/>
          <p:nvPr/>
        </p:nvGrpSpPr>
        <p:grpSpPr>
          <a:xfrm>
            <a:off x="1244323" y="5101495"/>
            <a:ext cx="1758208" cy="1217969"/>
            <a:chOff x="8119104" y="2834446"/>
            <a:chExt cx="1758208" cy="118848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4AC604-081C-4932-8410-970D7AD99301}"/>
                </a:ext>
              </a:extLst>
            </p:cNvPr>
            <p:cNvSpPr/>
            <p:nvPr/>
          </p:nvSpPr>
          <p:spPr>
            <a:xfrm>
              <a:off x="8119104" y="2834446"/>
              <a:ext cx="1758208" cy="1188480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CF2BEB-BFBE-4D88-9329-F5DAAA413790}"/>
                </a:ext>
              </a:extLst>
            </p:cNvPr>
            <p:cNvSpPr txBox="1"/>
            <p:nvPr/>
          </p:nvSpPr>
          <p:spPr>
            <a:xfrm>
              <a:off x="8507529" y="2969037"/>
              <a:ext cx="981359" cy="330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Bold" panose="00000800000000000000" pitchFamily="2" charset="-127"/>
                </a:rPr>
                <a:t>OpenCV</a:t>
              </a:r>
              <a:endParaRPr lang="en-US" altLang="ko-KR" sz="1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E8CF05-28F2-42D4-A127-78A3CF76027A}"/>
                </a:ext>
              </a:extLst>
            </p:cNvPr>
            <p:cNvSpPr txBox="1"/>
            <p:nvPr/>
          </p:nvSpPr>
          <p:spPr>
            <a:xfrm>
              <a:off x="8414553" y="3526595"/>
              <a:ext cx="1167307" cy="330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이미지 처리</a:t>
              </a:r>
              <a:endParaRPr lang="en-US" altLang="ko-KR" sz="16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C2F838-F7E3-4761-948B-F7AD6E4637E1}"/>
                </a:ext>
              </a:extLst>
            </p:cNvPr>
            <p:cNvSpPr txBox="1"/>
            <p:nvPr/>
          </p:nvSpPr>
          <p:spPr>
            <a:xfrm>
              <a:off x="8216584" y="3295764"/>
              <a:ext cx="1563248" cy="27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91B97D-3B02-4B85-8747-274C75CCF863}"/>
              </a:ext>
            </a:extLst>
          </p:cNvPr>
          <p:cNvGrpSpPr/>
          <p:nvPr/>
        </p:nvGrpSpPr>
        <p:grpSpPr>
          <a:xfrm>
            <a:off x="9172321" y="5101494"/>
            <a:ext cx="1758208" cy="1217969"/>
            <a:chOff x="8119104" y="2834446"/>
            <a:chExt cx="1758208" cy="11884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8C83716-7DD9-4176-9B97-D8DFCE094BEF}"/>
                </a:ext>
              </a:extLst>
            </p:cNvPr>
            <p:cNvSpPr/>
            <p:nvPr/>
          </p:nvSpPr>
          <p:spPr>
            <a:xfrm>
              <a:off x="8119104" y="2834446"/>
              <a:ext cx="1758208" cy="1188480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8B2DBE-7550-433A-9BA1-EBE23701C461}"/>
                </a:ext>
              </a:extLst>
            </p:cNvPr>
            <p:cNvSpPr txBox="1"/>
            <p:nvPr/>
          </p:nvSpPr>
          <p:spPr>
            <a:xfrm>
              <a:off x="8485889" y="2969037"/>
              <a:ext cx="1024639" cy="330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Bold" panose="00000800000000000000" pitchFamily="2" charset="-127"/>
                </a:rPr>
                <a:t>YOLO v3</a:t>
              </a:r>
              <a:endParaRPr lang="en-US" altLang="ko-KR" sz="1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FF934C6-1098-4C89-9C81-E8725321B7C5}"/>
                </a:ext>
              </a:extLst>
            </p:cNvPr>
            <p:cNvSpPr txBox="1"/>
            <p:nvPr/>
          </p:nvSpPr>
          <p:spPr>
            <a:xfrm>
              <a:off x="8295130" y="3526596"/>
              <a:ext cx="1406154" cy="330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객체 탐지 모델</a:t>
              </a:r>
              <a:endParaRPr lang="en-US" altLang="ko-KR" sz="16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84393E-3101-4D98-A0A0-D863E878284A}"/>
                </a:ext>
              </a:extLst>
            </p:cNvPr>
            <p:cNvSpPr txBox="1"/>
            <p:nvPr/>
          </p:nvSpPr>
          <p:spPr>
            <a:xfrm>
              <a:off x="8216584" y="3295764"/>
              <a:ext cx="1563248" cy="27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820E9880-E81D-4050-87D6-F33994BB3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5239" y="3472238"/>
            <a:ext cx="1295581" cy="129558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0DC8FED-90F3-462F-B048-2C19CD28C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76" y="3472028"/>
            <a:ext cx="4379717" cy="1296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BA3A21AC-E0A7-4392-82DB-7DF4E20B7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10" y="3472028"/>
            <a:ext cx="1052233" cy="1296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3CA2624-04D4-4961-BEC1-1077F5E6B7DD}"/>
              </a:ext>
            </a:extLst>
          </p:cNvPr>
          <p:cNvSpPr txBox="1"/>
          <p:nvPr/>
        </p:nvSpPr>
        <p:spPr>
          <a:xfrm>
            <a:off x="4379504" y="129726"/>
            <a:ext cx="93487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64DECF"/>
                </a:solidFill>
                <a:latin typeface="Britannic Bold" panose="020B0903060703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dirty="0">
              <a:solidFill>
                <a:srgbClr val="64DECF"/>
              </a:solidFill>
              <a:latin typeface="Britannic Bold" panose="020B0903060703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20B49C-F38A-4958-96F5-7AD584B73E68}"/>
              </a:ext>
            </a:extLst>
          </p:cNvPr>
          <p:cNvSpPr/>
          <p:nvPr/>
        </p:nvSpPr>
        <p:spPr>
          <a:xfrm>
            <a:off x="4652553" y="1377542"/>
            <a:ext cx="2880000" cy="432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Light" panose="00000300000000000000" pitchFamily="2" charset="-127"/>
              </a:rPr>
              <a:t>Structure Design</a:t>
            </a:r>
            <a:endParaRPr lang="ko-KR" altLang="en-US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58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CA092-524A-4288-897E-7363DC570712}"/>
              </a:ext>
            </a:extLst>
          </p:cNvPr>
          <p:cNvSpPr/>
          <p:nvPr/>
        </p:nvSpPr>
        <p:spPr>
          <a:xfrm>
            <a:off x="5445239" y="360000"/>
            <a:ext cx="1273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설계 내용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D88CA1-BE56-4624-8F62-B6E7F873D048}"/>
              </a:ext>
            </a:extLst>
          </p:cNvPr>
          <p:cNvSpPr txBox="1"/>
          <p:nvPr/>
        </p:nvSpPr>
        <p:spPr>
          <a:xfrm>
            <a:off x="4379504" y="129726"/>
            <a:ext cx="93487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64DECF"/>
                </a:solidFill>
                <a:latin typeface="Britannic Bold" panose="020B0903060703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dirty="0">
              <a:solidFill>
                <a:srgbClr val="64DECF"/>
              </a:solidFill>
              <a:latin typeface="Britannic Bold" panose="020B0903060703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A21F63-1E67-435C-BCDC-BEC064188DD5}"/>
              </a:ext>
            </a:extLst>
          </p:cNvPr>
          <p:cNvSpPr/>
          <p:nvPr/>
        </p:nvSpPr>
        <p:spPr>
          <a:xfrm>
            <a:off x="4652553" y="1377542"/>
            <a:ext cx="2880000" cy="432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Light" panose="00000300000000000000" pitchFamily="2" charset="-127"/>
              </a:rPr>
              <a:t>UI Design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670B8CD-3456-4A43-A5EB-68FC9021A92C}"/>
              </a:ext>
            </a:extLst>
          </p:cNvPr>
          <p:cNvGrpSpPr>
            <a:grpSpLocks noChangeAspect="1"/>
          </p:cNvGrpSpPr>
          <p:nvPr/>
        </p:nvGrpSpPr>
        <p:grpSpPr>
          <a:xfrm>
            <a:off x="2050014" y="2062800"/>
            <a:ext cx="8064000" cy="4435200"/>
            <a:chOff x="696000" y="652201"/>
            <a:chExt cx="10800000" cy="5940000"/>
          </a:xfrm>
        </p:grpSpPr>
        <p:sp>
          <p:nvSpPr>
            <p:cNvPr id="75" name="사각형: 둥근 위쪽 모서리 74">
              <a:extLst>
                <a:ext uri="{FF2B5EF4-FFF2-40B4-BE49-F238E27FC236}">
                  <a16:creationId xmlns:a16="http://schemas.microsoft.com/office/drawing/2014/main" id="{B7519AB8-8C5F-4107-A4BC-F1A0611AD434}"/>
                </a:ext>
              </a:extLst>
            </p:cNvPr>
            <p:cNvSpPr/>
            <p:nvPr/>
          </p:nvSpPr>
          <p:spPr>
            <a:xfrm>
              <a:off x="696000" y="652201"/>
              <a:ext cx="10800000" cy="540000"/>
            </a:xfrm>
            <a:prstGeom prst="round2SameRect">
              <a:avLst/>
            </a:prstGeom>
            <a:solidFill>
              <a:srgbClr val="4B4B4B"/>
            </a:solidFill>
            <a:ln w="25400"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235FBAE-18AE-4DC3-892A-7585B0968C4C}"/>
                </a:ext>
              </a:extLst>
            </p:cNvPr>
            <p:cNvSpPr/>
            <p:nvPr/>
          </p:nvSpPr>
          <p:spPr>
            <a:xfrm>
              <a:off x="696000" y="1192201"/>
              <a:ext cx="10800000" cy="5400000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B9A9949E-192C-453C-9EE1-876163635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0878" y="742201"/>
              <a:ext cx="360000" cy="360000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A8B69D53-C1E9-467F-AC24-5FCF1EDCA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8317" y="742201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57ADA231-9C77-41DA-8329-860D0E779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3439" y="742201"/>
              <a:ext cx="360000" cy="360000"/>
            </a:xfrm>
            <a:prstGeom prst="rect">
              <a:avLst/>
            </a:prstGeom>
          </p:spPr>
        </p:pic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A182806A-BA74-499D-BE9B-B833EEDCE641}"/>
                </a:ext>
              </a:extLst>
            </p:cNvPr>
            <p:cNvSpPr/>
            <p:nvPr/>
          </p:nvSpPr>
          <p:spPr>
            <a:xfrm>
              <a:off x="1151988" y="1707502"/>
              <a:ext cx="4488024" cy="34429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391FB8BD-D2A8-4B48-87C3-ADF5458C6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6000" y="5181202"/>
              <a:ext cx="720000" cy="720000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D3E2D600-DE33-42D9-B058-78ACFAF8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5773" y="1283150"/>
              <a:ext cx="360000" cy="360000"/>
            </a:xfrm>
            <a:prstGeom prst="rect">
              <a:avLst/>
            </a:prstGeom>
          </p:spPr>
        </p:pic>
        <p:pic>
          <p:nvPicPr>
            <p:cNvPr id="83" name="그림 82" descr="텍스트, 표지판, 실외이(가) 표시된 사진&#10;&#10;자동 생성된 설명">
              <a:extLst>
                <a:ext uri="{FF2B5EF4-FFF2-40B4-BE49-F238E27FC236}">
                  <a16:creationId xmlns:a16="http://schemas.microsoft.com/office/drawing/2014/main" id="{945AF421-D7C7-4053-9056-8A5C7E8F2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8005" y="5181202"/>
              <a:ext cx="720000" cy="720000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A1057D56-62B6-4C24-BEB4-FE4D0BEF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526" y="5181202"/>
              <a:ext cx="720000" cy="720000"/>
            </a:xfrm>
            <a:prstGeom prst="rect">
              <a:avLst/>
            </a:prstGeom>
          </p:spPr>
        </p:pic>
        <p:pic>
          <p:nvPicPr>
            <p:cNvPr id="85" name="그림 84" descr="텍스트, 표지판, 실외이(가) 표시된 사진&#10;&#10;자동 생성된 설명">
              <a:extLst>
                <a:ext uri="{FF2B5EF4-FFF2-40B4-BE49-F238E27FC236}">
                  <a16:creationId xmlns:a16="http://schemas.microsoft.com/office/drawing/2014/main" id="{CE5592F6-1DA3-432A-8EBE-548397FD8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3995" y="5182004"/>
              <a:ext cx="720000" cy="720000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BC64378F-083A-4A2B-9C09-06223A8B9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16474" y="5181202"/>
              <a:ext cx="720000" cy="720000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7019918-8534-4B80-A4EA-6982C5A91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6000" y="5799144"/>
              <a:ext cx="720000" cy="720000"/>
            </a:xfrm>
            <a:prstGeom prst="rect">
              <a:avLst/>
            </a:prstGeom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9AEA33F-BEAF-41FB-B461-C255B57DB219}"/>
                </a:ext>
              </a:extLst>
            </p:cNvPr>
            <p:cNvSpPr/>
            <p:nvPr/>
          </p:nvSpPr>
          <p:spPr>
            <a:xfrm>
              <a:off x="4425278" y="1283150"/>
              <a:ext cx="1212975" cy="360000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3EC95DC4-249F-4565-B9D0-1F5F8B02EB60}"/>
                </a:ext>
              </a:extLst>
            </p:cNvPr>
            <p:cNvSpPr/>
            <p:nvPr/>
          </p:nvSpPr>
          <p:spPr>
            <a:xfrm rot="10800000">
              <a:off x="5375341" y="1373150"/>
              <a:ext cx="180000" cy="180000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7FD7F5B1-32EB-471C-ADAD-59C72A53DB7B}"/>
                </a:ext>
              </a:extLst>
            </p:cNvPr>
            <p:cNvSpPr/>
            <p:nvPr/>
          </p:nvSpPr>
          <p:spPr>
            <a:xfrm>
              <a:off x="6197668" y="1384842"/>
              <a:ext cx="5185771" cy="149832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A69DC35E-F08B-4E61-AA06-CE6C353256C0}"/>
                </a:ext>
              </a:extLst>
            </p:cNvPr>
            <p:cNvSpPr/>
            <p:nvPr/>
          </p:nvSpPr>
          <p:spPr>
            <a:xfrm>
              <a:off x="6376475" y="1475790"/>
              <a:ext cx="1080000" cy="270000"/>
            </a:xfrm>
            <a:prstGeom prst="round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50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부위 </a:t>
              </a: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EDE13C3-3F08-4337-B091-2A7C647725F5}"/>
                </a:ext>
              </a:extLst>
            </p:cNvPr>
            <p:cNvSpPr/>
            <p:nvPr/>
          </p:nvSpPr>
          <p:spPr>
            <a:xfrm>
              <a:off x="6547151" y="1810143"/>
              <a:ext cx="720000" cy="7200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C6529CF-B67A-4138-BC09-DBB400EAE7CF}"/>
                </a:ext>
              </a:extLst>
            </p:cNvPr>
            <p:cNvSpPr/>
            <p:nvPr/>
          </p:nvSpPr>
          <p:spPr>
            <a:xfrm>
              <a:off x="7488852" y="1810143"/>
              <a:ext cx="720000" cy="7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AEDCEBA-8B26-4BFA-81EE-FF6A3199C3BB}"/>
                </a:ext>
              </a:extLst>
            </p:cNvPr>
            <p:cNvSpPr/>
            <p:nvPr/>
          </p:nvSpPr>
          <p:spPr>
            <a:xfrm>
              <a:off x="8430553" y="1810143"/>
              <a:ext cx="720000" cy="7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A08DDFB-81BA-4991-B44C-EDAC68EA83DD}"/>
                </a:ext>
              </a:extLst>
            </p:cNvPr>
            <p:cNvSpPr/>
            <p:nvPr/>
          </p:nvSpPr>
          <p:spPr>
            <a:xfrm>
              <a:off x="9372254" y="1810143"/>
              <a:ext cx="720000" cy="7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BDE7560-AA02-4ED8-AD5C-C95CB69512E4}"/>
                </a:ext>
              </a:extLst>
            </p:cNvPr>
            <p:cNvSpPr/>
            <p:nvPr/>
          </p:nvSpPr>
          <p:spPr>
            <a:xfrm>
              <a:off x="10320012" y="1810143"/>
              <a:ext cx="720000" cy="7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DE03CF4D-E3C5-49BD-9B75-890712684A66}"/>
                </a:ext>
              </a:extLst>
            </p:cNvPr>
            <p:cNvSpPr/>
            <p:nvPr/>
          </p:nvSpPr>
          <p:spPr>
            <a:xfrm>
              <a:off x="9372254" y="2604598"/>
              <a:ext cx="720000" cy="18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정확도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AF3834F-4929-4563-9150-A95DB5D178B5}"/>
                </a:ext>
              </a:extLst>
            </p:cNvPr>
            <p:cNvSpPr/>
            <p:nvPr/>
          </p:nvSpPr>
          <p:spPr>
            <a:xfrm>
              <a:off x="10323395" y="2604598"/>
              <a:ext cx="720000" cy="18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정확도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6B25105F-2A32-4D25-9C63-D324FAB61666}"/>
                </a:ext>
              </a:extLst>
            </p:cNvPr>
            <p:cNvSpPr/>
            <p:nvPr/>
          </p:nvSpPr>
          <p:spPr>
            <a:xfrm>
              <a:off x="7488852" y="2604598"/>
              <a:ext cx="720000" cy="18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정확도</a:t>
              </a: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AD9FA6B0-8DBD-41A6-8CCE-7B8F782259FA}"/>
                </a:ext>
              </a:extLst>
            </p:cNvPr>
            <p:cNvSpPr/>
            <p:nvPr/>
          </p:nvSpPr>
          <p:spPr>
            <a:xfrm>
              <a:off x="8439993" y="2604598"/>
              <a:ext cx="720000" cy="18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정확도</a:t>
              </a: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F722CCA2-35D8-4425-85AA-7FAD410484FB}"/>
                </a:ext>
              </a:extLst>
            </p:cNvPr>
            <p:cNvSpPr/>
            <p:nvPr/>
          </p:nvSpPr>
          <p:spPr>
            <a:xfrm>
              <a:off x="6556475" y="2604598"/>
              <a:ext cx="720000" cy="18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정확도</a:t>
              </a: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9B8329AD-157A-463A-8894-347DE062F9FC}"/>
                </a:ext>
              </a:extLst>
            </p:cNvPr>
            <p:cNvSpPr/>
            <p:nvPr/>
          </p:nvSpPr>
          <p:spPr>
            <a:xfrm>
              <a:off x="6197668" y="3133667"/>
              <a:ext cx="5185771" cy="149832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AD9EC707-5C99-42D7-81B4-8CF552F6CF75}"/>
                </a:ext>
              </a:extLst>
            </p:cNvPr>
            <p:cNvSpPr/>
            <p:nvPr/>
          </p:nvSpPr>
          <p:spPr>
            <a:xfrm>
              <a:off x="6376475" y="3224615"/>
              <a:ext cx="1080000" cy="270000"/>
            </a:xfrm>
            <a:prstGeom prst="round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50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부위 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15068FD-90B3-49DB-8B0E-C6682EFEA664}"/>
                </a:ext>
              </a:extLst>
            </p:cNvPr>
            <p:cNvSpPr/>
            <p:nvPr/>
          </p:nvSpPr>
          <p:spPr>
            <a:xfrm>
              <a:off x="6547151" y="3558968"/>
              <a:ext cx="720000" cy="7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219DAD3-F988-4783-8526-B6A1F8587474}"/>
                </a:ext>
              </a:extLst>
            </p:cNvPr>
            <p:cNvSpPr/>
            <p:nvPr/>
          </p:nvSpPr>
          <p:spPr>
            <a:xfrm>
              <a:off x="7488852" y="3558968"/>
              <a:ext cx="720000" cy="7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E828E75-8687-499E-8CD0-3EB38B36A16E}"/>
                </a:ext>
              </a:extLst>
            </p:cNvPr>
            <p:cNvSpPr/>
            <p:nvPr/>
          </p:nvSpPr>
          <p:spPr>
            <a:xfrm>
              <a:off x="8430553" y="3558968"/>
              <a:ext cx="720000" cy="7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CABC719-58E5-49E5-A609-C60717BAA6E3}"/>
                </a:ext>
              </a:extLst>
            </p:cNvPr>
            <p:cNvSpPr/>
            <p:nvPr/>
          </p:nvSpPr>
          <p:spPr>
            <a:xfrm>
              <a:off x="9372254" y="3558968"/>
              <a:ext cx="720000" cy="7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6974591-9407-4DEC-920F-6B3377FA319A}"/>
                </a:ext>
              </a:extLst>
            </p:cNvPr>
            <p:cNvSpPr/>
            <p:nvPr/>
          </p:nvSpPr>
          <p:spPr>
            <a:xfrm>
              <a:off x="10320012" y="3558968"/>
              <a:ext cx="720000" cy="7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E93F342B-BC87-4A7C-B3C4-C5254A2E1933}"/>
                </a:ext>
              </a:extLst>
            </p:cNvPr>
            <p:cNvSpPr/>
            <p:nvPr/>
          </p:nvSpPr>
          <p:spPr>
            <a:xfrm>
              <a:off x="9372254" y="4353423"/>
              <a:ext cx="720000" cy="18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정확도</a:t>
              </a: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B0522AD-EECD-4017-B74C-FD7515EDE3E2}"/>
                </a:ext>
              </a:extLst>
            </p:cNvPr>
            <p:cNvSpPr/>
            <p:nvPr/>
          </p:nvSpPr>
          <p:spPr>
            <a:xfrm>
              <a:off x="10323395" y="4353423"/>
              <a:ext cx="720000" cy="18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정확도</a:t>
              </a: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F21E5943-8A72-40A9-A1F8-22E36BD4D15F}"/>
                </a:ext>
              </a:extLst>
            </p:cNvPr>
            <p:cNvSpPr/>
            <p:nvPr/>
          </p:nvSpPr>
          <p:spPr>
            <a:xfrm>
              <a:off x="7488852" y="4353423"/>
              <a:ext cx="720000" cy="18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정확도</a:t>
              </a: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10EBC5E7-BE0A-4F0B-BEEE-13EC9ED8D43D}"/>
                </a:ext>
              </a:extLst>
            </p:cNvPr>
            <p:cNvSpPr/>
            <p:nvPr/>
          </p:nvSpPr>
          <p:spPr>
            <a:xfrm>
              <a:off x="8439993" y="4353423"/>
              <a:ext cx="720000" cy="18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정확도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38B3EC7E-0F8C-4789-8062-FD88E57CB982}"/>
                </a:ext>
              </a:extLst>
            </p:cNvPr>
            <p:cNvSpPr/>
            <p:nvPr/>
          </p:nvSpPr>
          <p:spPr>
            <a:xfrm>
              <a:off x="6556475" y="4353423"/>
              <a:ext cx="720000" cy="18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정확도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130B494B-0902-4A7E-99D2-27ABF24CE777}"/>
                </a:ext>
              </a:extLst>
            </p:cNvPr>
            <p:cNvSpPr/>
            <p:nvPr/>
          </p:nvSpPr>
          <p:spPr>
            <a:xfrm>
              <a:off x="6197668" y="4882492"/>
              <a:ext cx="5185771" cy="149832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F6C45B43-E954-4C16-832F-EB247A99EF14}"/>
                </a:ext>
              </a:extLst>
            </p:cNvPr>
            <p:cNvSpPr/>
            <p:nvPr/>
          </p:nvSpPr>
          <p:spPr>
            <a:xfrm>
              <a:off x="6376475" y="4973440"/>
              <a:ext cx="1080000" cy="270000"/>
            </a:xfrm>
            <a:prstGeom prst="round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50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부위 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D70A954-AF7A-4138-A807-43C6D4FB3715}"/>
                </a:ext>
              </a:extLst>
            </p:cNvPr>
            <p:cNvSpPr/>
            <p:nvPr/>
          </p:nvSpPr>
          <p:spPr>
            <a:xfrm>
              <a:off x="6547151" y="5307793"/>
              <a:ext cx="720000" cy="7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2FC973D-A587-4457-87C0-2F11F33D4B97}"/>
                </a:ext>
              </a:extLst>
            </p:cNvPr>
            <p:cNvSpPr/>
            <p:nvPr/>
          </p:nvSpPr>
          <p:spPr>
            <a:xfrm>
              <a:off x="7488852" y="5307793"/>
              <a:ext cx="720000" cy="7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1BE8CCD-6E38-419D-909C-5D963D31E06D}"/>
                </a:ext>
              </a:extLst>
            </p:cNvPr>
            <p:cNvSpPr/>
            <p:nvPr/>
          </p:nvSpPr>
          <p:spPr>
            <a:xfrm>
              <a:off x="8430553" y="5307793"/>
              <a:ext cx="720000" cy="7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AB62372-19CB-4E67-AEC7-E8CABF95FC39}"/>
                </a:ext>
              </a:extLst>
            </p:cNvPr>
            <p:cNvSpPr/>
            <p:nvPr/>
          </p:nvSpPr>
          <p:spPr>
            <a:xfrm>
              <a:off x="9372254" y="5307793"/>
              <a:ext cx="720000" cy="7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91CBF2A-935C-4B0F-899F-048CC5BC6822}"/>
                </a:ext>
              </a:extLst>
            </p:cNvPr>
            <p:cNvSpPr/>
            <p:nvPr/>
          </p:nvSpPr>
          <p:spPr>
            <a:xfrm>
              <a:off x="10320012" y="5307793"/>
              <a:ext cx="720000" cy="7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ECDD165-D184-47A4-89E6-9008D3340618}"/>
                </a:ext>
              </a:extLst>
            </p:cNvPr>
            <p:cNvSpPr/>
            <p:nvPr/>
          </p:nvSpPr>
          <p:spPr>
            <a:xfrm>
              <a:off x="9372254" y="6102248"/>
              <a:ext cx="720000" cy="18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정확도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3868A02A-8BC6-4BE3-8052-941365637B34}"/>
                </a:ext>
              </a:extLst>
            </p:cNvPr>
            <p:cNvSpPr/>
            <p:nvPr/>
          </p:nvSpPr>
          <p:spPr>
            <a:xfrm>
              <a:off x="10323395" y="6102248"/>
              <a:ext cx="720000" cy="18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정확도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3368E4E5-005B-421B-A091-EC994409FF15}"/>
                </a:ext>
              </a:extLst>
            </p:cNvPr>
            <p:cNvSpPr/>
            <p:nvPr/>
          </p:nvSpPr>
          <p:spPr>
            <a:xfrm>
              <a:off x="7488852" y="6102248"/>
              <a:ext cx="720000" cy="18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정확도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BD9A9588-24DD-4FC9-B0A3-1D3C0E9B7B10}"/>
                </a:ext>
              </a:extLst>
            </p:cNvPr>
            <p:cNvSpPr/>
            <p:nvPr/>
          </p:nvSpPr>
          <p:spPr>
            <a:xfrm>
              <a:off x="8439993" y="6102248"/>
              <a:ext cx="720000" cy="18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정확도</a:t>
              </a: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75BBCA1A-2E66-4757-B36C-6B4FC29D7A12}"/>
                </a:ext>
              </a:extLst>
            </p:cNvPr>
            <p:cNvSpPr/>
            <p:nvPr/>
          </p:nvSpPr>
          <p:spPr>
            <a:xfrm>
              <a:off x="6556475" y="6102248"/>
              <a:ext cx="720000" cy="18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정확도</a:t>
              </a: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AAD4FA29-1416-4FB3-AA48-6B6638CAF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216" y="2450216"/>
              <a:ext cx="1957568" cy="1957568"/>
            </a:xfrm>
            <a:prstGeom prst="rect">
              <a:avLst/>
            </a:prstGeom>
          </p:spPr>
        </p:pic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F4C786A4-0E59-40C8-BF9E-9B45B3268124}"/>
                </a:ext>
              </a:extLst>
            </p:cNvPr>
            <p:cNvSpPr/>
            <p:nvPr/>
          </p:nvSpPr>
          <p:spPr>
            <a:xfrm>
              <a:off x="1516474" y="1314851"/>
              <a:ext cx="1080000" cy="270000"/>
            </a:xfrm>
            <a:prstGeom prst="round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50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86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CA092-524A-4288-897E-7363DC570712}"/>
              </a:ext>
            </a:extLst>
          </p:cNvPr>
          <p:cNvSpPr/>
          <p:nvPr/>
        </p:nvSpPr>
        <p:spPr>
          <a:xfrm>
            <a:off x="5445239" y="360000"/>
            <a:ext cx="1273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설계 내용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D88CA1-BE56-4624-8F62-B6E7F873D048}"/>
              </a:ext>
            </a:extLst>
          </p:cNvPr>
          <p:cNvSpPr txBox="1"/>
          <p:nvPr/>
        </p:nvSpPr>
        <p:spPr>
          <a:xfrm>
            <a:off x="4379504" y="129726"/>
            <a:ext cx="93487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64DECF"/>
                </a:solidFill>
                <a:latin typeface="Britannic Bold" panose="020B0903060703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dirty="0">
              <a:solidFill>
                <a:srgbClr val="64DECF"/>
              </a:solidFill>
              <a:latin typeface="Britannic Bold" panose="020B0903060703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A21F63-1E67-435C-BCDC-BEC064188DD5}"/>
              </a:ext>
            </a:extLst>
          </p:cNvPr>
          <p:cNvSpPr/>
          <p:nvPr/>
        </p:nvSpPr>
        <p:spPr>
          <a:xfrm>
            <a:off x="4652553" y="1377542"/>
            <a:ext cx="2880000" cy="432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Light" panose="00000300000000000000" pitchFamily="2" charset="-127"/>
              </a:rPr>
              <a:t>UI Design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8090857-DEBD-4F0D-A89B-EED4748098FC}"/>
              </a:ext>
            </a:extLst>
          </p:cNvPr>
          <p:cNvGrpSpPr>
            <a:grpSpLocks noChangeAspect="1"/>
          </p:cNvGrpSpPr>
          <p:nvPr/>
        </p:nvGrpSpPr>
        <p:grpSpPr>
          <a:xfrm>
            <a:off x="2048400" y="2062800"/>
            <a:ext cx="8064000" cy="4435200"/>
            <a:chOff x="696000" y="652201"/>
            <a:chExt cx="10800000" cy="5940000"/>
          </a:xfrm>
        </p:grpSpPr>
        <p:sp>
          <p:nvSpPr>
            <p:cNvPr id="75" name="사각형: 둥근 위쪽 모서리 74">
              <a:extLst>
                <a:ext uri="{FF2B5EF4-FFF2-40B4-BE49-F238E27FC236}">
                  <a16:creationId xmlns:a16="http://schemas.microsoft.com/office/drawing/2014/main" id="{D545A01D-4329-4B93-9B01-1D3F067337B1}"/>
                </a:ext>
              </a:extLst>
            </p:cNvPr>
            <p:cNvSpPr/>
            <p:nvPr/>
          </p:nvSpPr>
          <p:spPr>
            <a:xfrm>
              <a:off x="696000" y="652201"/>
              <a:ext cx="10800000" cy="540000"/>
            </a:xfrm>
            <a:prstGeom prst="round2SameRect">
              <a:avLst/>
            </a:prstGeom>
            <a:solidFill>
              <a:srgbClr val="4B4B4B"/>
            </a:solidFill>
            <a:ln w="25400"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4347749-BEF5-426C-B3ED-67DA875542B0}"/>
                </a:ext>
              </a:extLst>
            </p:cNvPr>
            <p:cNvSpPr/>
            <p:nvPr/>
          </p:nvSpPr>
          <p:spPr>
            <a:xfrm>
              <a:off x="696000" y="1192201"/>
              <a:ext cx="10800000" cy="5400000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0EBE7156-12F2-492F-AA79-6F1834A90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0878" y="742201"/>
              <a:ext cx="360000" cy="360000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E7643C95-6DE8-4293-A383-DF70DDFE2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8317" y="742201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73D0A580-128C-4E62-AE1D-57057E8B5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3439" y="742201"/>
              <a:ext cx="360000" cy="360000"/>
            </a:xfrm>
            <a:prstGeom prst="rect">
              <a:avLst/>
            </a:prstGeom>
          </p:spPr>
        </p:pic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37A92B30-1FD8-4777-9EFA-9465533AE5C7}"/>
                </a:ext>
              </a:extLst>
            </p:cNvPr>
            <p:cNvSpPr/>
            <p:nvPr/>
          </p:nvSpPr>
          <p:spPr>
            <a:xfrm>
              <a:off x="4469363" y="1918814"/>
              <a:ext cx="6739266" cy="34429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824DE88C-62A6-4306-9276-91B6B9A6A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149" y="5825490"/>
              <a:ext cx="360000" cy="360000"/>
            </a:xfrm>
            <a:prstGeom prst="rect">
              <a:avLst/>
            </a:prstGeom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7A2739E-0A51-43E6-99FC-B6C23FC7832D}"/>
                </a:ext>
              </a:extLst>
            </p:cNvPr>
            <p:cNvSpPr/>
            <p:nvPr/>
          </p:nvSpPr>
          <p:spPr>
            <a:xfrm>
              <a:off x="9995654" y="5825490"/>
              <a:ext cx="1212975" cy="360000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0DB1D6CF-3420-41BC-84E8-90FFB4D89588}"/>
                </a:ext>
              </a:extLst>
            </p:cNvPr>
            <p:cNvSpPr/>
            <p:nvPr/>
          </p:nvSpPr>
          <p:spPr>
            <a:xfrm rot="10800000">
              <a:off x="10945717" y="5915490"/>
              <a:ext cx="180000" cy="180000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래픽 83" descr="이미지 단색으로 채워진">
              <a:extLst>
                <a:ext uri="{FF2B5EF4-FFF2-40B4-BE49-F238E27FC236}">
                  <a16:creationId xmlns:a16="http://schemas.microsoft.com/office/drawing/2014/main" id="{9A87FC59-98EC-419C-9786-113ABFA0B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38996" y="2740312"/>
              <a:ext cx="1800000" cy="1800000"/>
            </a:xfrm>
            <a:prstGeom prst="rect">
              <a:avLst/>
            </a:prstGeom>
          </p:spPr>
        </p:pic>
        <p:pic>
          <p:nvPicPr>
            <p:cNvPr id="85" name="그래픽 84" descr="지우개 단색으로 채워진">
              <a:extLst>
                <a:ext uri="{FF2B5EF4-FFF2-40B4-BE49-F238E27FC236}">
                  <a16:creationId xmlns:a16="http://schemas.microsoft.com/office/drawing/2014/main" id="{DFE1B974-9FC9-40B5-B045-AE1577485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87609" y="5617005"/>
              <a:ext cx="720000" cy="720000"/>
            </a:xfrm>
            <a:prstGeom prst="rect">
              <a:avLst/>
            </a:prstGeom>
          </p:spPr>
        </p:pic>
        <p:pic>
          <p:nvPicPr>
            <p:cNvPr id="86" name="그래픽 85" descr="연필 단색으로 채워진">
              <a:extLst>
                <a:ext uri="{FF2B5EF4-FFF2-40B4-BE49-F238E27FC236}">
                  <a16:creationId xmlns:a16="http://schemas.microsoft.com/office/drawing/2014/main" id="{E041FB06-141E-4CBE-AC99-F1CAC7F17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18966" y="5617005"/>
              <a:ext cx="720000" cy="720000"/>
            </a:xfrm>
            <a:prstGeom prst="rect">
              <a:avLst/>
            </a:prstGeom>
          </p:spPr>
        </p:pic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50746F7-0693-42FF-8B9C-C7200B2BF8AE}"/>
                </a:ext>
              </a:extLst>
            </p:cNvPr>
            <p:cNvSpPr/>
            <p:nvPr/>
          </p:nvSpPr>
          <p:spPr>
            <a:xfrm>
              <a:off x="7503287" y="5600708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0C4ECDD-B3A6-4F5B-9684-0351B2B7E4B8}"/>
                </a:ext>
              </a:extLst>
            </p:cNvPr>
            <p:cNvSpPr/>
            <p:nvPr/>
          </p:nvSpPr>
          <p:spPr>
            <a:xfrm>
              <a:off x="1229743" y="1918814"/>
              <a:ext cx="2705878" cy="3441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0B8C4D44-EDAC-4DA5-9119-BF48FE8B8F52}"/>
                </a:ext>
              </a:extLst>
            </p:cNvPr>
            <p:cNvSpPr/>
            <p:nvPr/>
          </p:nvSpPr>
          <p:spPr>
            <a:xfrm>
              <a:off x="1229743" y="1339507"/>
              <a:ext cx="1800000" cy="432000"/>
            </a:xfrm>
            <a:prstGeom prst="round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50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위 부위</a:t>
              </a:r>
            </a:p>
          </p:txBody>
        </p:sp>
        <p:pic>
          <p:nvPicPr>
            <p:cNvPr id="90" name="그래픽 89" descr="위 단색으로 채워진">
              <a:extLst>
                <a:ext uri="{FF2B5EF4-FFF2-40B4-BE49-F238E27FC236}">
                  <a16:creationId xmlns:a16="http://schemas.microsoft.com/office/drawing/2014/main" id="{56CBF2F4-1B19-4E2C-A287-9B648A260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82682" y="2740312"/>
              <a:ext cx="1800000" cy="1800000"/>
            </a:xfrm>
            <a:prstGeom prst="rect">
              <a:avLst/>
            </a:prstGeom>
          </p:spPr>
        </p:pic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F22E4CB-831A-4219-85D6-FE3AD2067E14}"/>
                </a:ext>
              </a:extLst>
            </p:cNvPr>
            <p:cNvSpPr/>
            <p:nvPr/>
          </p:nvSpPr>
          <p:spPr>
            <a:xfrm>
              <a:off x="2489743" y="3159000"/>
              <a:ext cx="540000" cy="540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566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457E2324-5976-4F87-88FA-B0C93B2EF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7"/>
          <a:stretch/>
        </p:blipFill>
        <p:spPr>
          <a:xfrm>
            <a:off x="1461183" y="2243873"/>
            <a:ext cx="2534653" cy="2411324"/>
          </a:xfrm>
          <a:prstGeom prst="rect">
            <a:avLst/>
          </a:prstGeom>
        </p:spPr>
      </p:pic>
      <p:pic>
        <p:nvPicPr>
          <p:cNvPr id="7" name="그림 6" descr="텍스트, 실내, 사람, 컴퓨터이(가) 표시된 사진&#10;&#10;자동 생성된 설명">
            <a:extLst>
              <a:ext uri="{FF2B5EF4-FFF2-40B4-BE49-F238E27FC236}">
                <a16:creationId xmlns:a16="http://schemas.microsoft.com/office/drawing/2014/main" id="{DAA6EFFE-33E5-43EE-9B76-4994523DA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988" y="2202803"/>
            <a:ext cx="3116242" cy="245239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D97A37-80A0-4E4F-BCE6-D0F139C80420}"/>
              </a:ext>
            </a:extLst>
          </p:cNvPr>
          <p:cNvSpPr txBox="1"/>
          <p:nvPr/>
        </p:nvSpPr>
        <p:spPr>
          <a:xfrm>
            <a:off x="1379621" y="5113840"/>
            <a:ext cx="2616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최소 주 </a:t>
            </a:r>
            <a:r>
              <a:rPr lang="en-US" altLang="ko-KR" sz="1600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600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회 멘토 </a:t>
            </a:r>
            <a:r>
              <a:rPr lang="en-US" altLang="ko-KR" sz="1600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• </a:t>
            </a:r>
            <a:r>
              <a:rPr lang="ko-KR" altLang="en-US" sz="1600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팀원 회의</a:t>
            </a:r>
            <a:endParaRPr lang="en-US" altLang="ko-KR" sz="1600" dirty="0">
              <a:solidFill>
                <a:srgbClr val="276B7B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공부내용</a:t>
            </a:r>
            <a:r>
              <a:rPr lang="en-US" altLang="ko-KR" sz="1600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및 진행상황 공유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0" name="그림 29" descr="테이블이(가) 표시된 사진&#10;&#10;자동 생성된 설명">
            <a:extLst>
              <a:ext uri="{FF2B5EF4-FFF2-40B4-BE49-F238E27FC236}">
                <a16:creationId xmlns:a16="http://schemas.microsoft.com/office/drawing/2014/main" id="{AA346C00-D569-473F-ADBB-D17F47844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3" y="2243873"/>
            <a:ext cx="3296878" cy="241132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5C5BE40-74D0-4278-8E84-35BD36AB955A}"/>
              </a:ext>
            </a:extLst>
          </p:cNvPr>
          <p:cNvSpPr txBox="1"/>
          <p:nvPr/>
        </p:nvSpPr>
        <p:spPr>
          <a:xfrm>
            <a:off x="4787892" y="5118174"/>
            <a:ext cx="287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Yolov3 custom data training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B52112-F22D-45FF-B925-746AC379DEE6}"/>
              </a:ext>
            </a:extLst>
          </p:cNvPr>
          <p:cNvSpPr txBox="1"/>
          <p:nvPr/>
        </p:nvSpPr>
        <p:spPr>
          <a:xfrm>
            <a:off x="8549001" y="5118173"/>
            <a:ext cx="2616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C# </a:t>
            </a:r>
            <a:r>
              <a:rPr lang="ko-KR" altLang="en-US" sz="1600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기초문법 강의</a:t>
            </a:r>
            <a:endParaRPr lang="en-US" altLang="ko-KR" sz="1600" dirty="0">
              <a:solidFill>
                <a:srgbClr val="276B7B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멘토님 강의</a:t>
            </a:r>
            <a:r>
              <a:rPr lang="en-US" altLang="ko-KR" sz="1600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)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2D2F08-D0DC-4AE6-BF0F-589A4FC2EEC3}"/>
              </a:ext>
            </a:extLst>
          </p:cNvPr>
          <p:cNvSpPr/>
          <p:nvPr/>
        </p:nvSpPr>
        <p:spPr>
          <a:xfrm>
            <a:off x="5445239" y="360000"/>
            <a:ext cx="1273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진행 상황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07D9F-6BDB-4927-975D-EACDB3DA4E9F}"/>
              </a:ext>
            </a:extLst>
          </p:cNvPr>
          <p:cNvSpPr txBox="1"/>
          <p:nvPr/>
        </p:nvSpPr>
        <p:spPr>
          <a:xfrm>
            <a:off x="4378702" y="129726"/>
            <a:ext cx="93647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64DECF"/>
                </a:solidFill>
                <a:latin typeface="Britannic Bold" panose="020B0903060703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dirty="0">
              <a:solidFill>
                <a:srgbClr val="64DECF"/>
              </a:solidFill>
              <a:latin typeface="Britannic Bold" panose="020B0903060703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AF8FE8-1061-4F32-8704-AE9C22B3894B}"/>
              </a:ext>
            </a:extLst>
          </p:cNvPr>
          <p:cNvSpPr/>
          <p:nvPr/>
        </p:nvSpPr>
        <p:spPr>
          <a:xfrm>
            <a:off x="4652553" y="1377542"/>
            <a:ext cx="2880000" cy="432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Light" panose="00000300000000000000" pitchFamily="2" charset="-127"/>
              </a:rPr>
              <a:t>Study</a:t>
            </a:r>
            <a:endParaRPr lang="ko-KR" altLang="en-US" sz="18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56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B52112-F22D-45FF-B925-746AC379DEE6}"/>
              </a:ext>
            </a:extLst>
          </p:cNvPr>
          <p:cNvSpPr txBox="1"/>
          <p:nvPr/>
        </p:nvSpPr>
        <p:spPr>
          <a:xfrm>
            <a:off x="4198689" y="5084944"/>
            <a:ext cx="3787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Class 2</a:t>
            </a:r>
            <a:r>
              <a:rPr lang="ko-KR" altLang="en-US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개</a:t>
            </a:r>
            <a:r>
              <a:rPr lang="en-US" altLang="ko-KR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labelling</a:t>
            </a:r>
            <a:r>
              <a:rPr lang="ko-KR" altLang="en-US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image</a:t>
            </a:r>
            <a:r>
              <a:rPr lang="ko-KR" altLang="en-US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20</a:t>
            </a:r>
            <a:r>
              <a:rPr lang="ko-KR" altLang="en-US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장</a:t>
            </a:r>
            <a:endParaRPr lang="en-US" altLang="ko-KR" dirty="0">
              <a:solidFill>
                <a:srgbClr val="276B7B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en-US" altLang="ko-KR" dirty="0">
              <a:solidFill>
                <a:srgbClr val="276B7B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C#</a:t>
            </a:r>
            <a:r>
              <a:rPr lang="ko-KR" altLang="en-US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의 </a:t>
            </a:r>
            <a:r>
              <a:rPr lang="en-US" altLang="ko-KR" dirty="0" err="1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winform</a:t>
            </a:r>
            <a:r>
              <a:rPr lang="ko-KR" altLang="en-US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을 이용해 </a:t>
            </a:r>
            <a:r>
              <a:rPr lang="en-US" altLang="ko-KR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data </a:t>
            </a:r>
            <a:r>
              <a:rPr lang="ko-KR" altLang="en-US" dirty="0">
                <a:solidFill>
                  <a:srgbClr val="276B7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출력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C66150-3959-42C6-A012-570369674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70" y="2367243"/>
            <a:ext cx="3101391" cy="21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381213-DB12-4FA7-BC9E-15AE5A815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40" y="2367243"/>
            <a:ext cx="3591056" cy="2160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9B727B-65C1-4126-A2D1-3B0CAE72C94E}"/>
              </a:ext>
            </a:extLst>
          </p:cNvPr>
          <p:cNvSpPr/>
          <p:nvPr/>
        </p:nvSpPr>
        <p:spPr>
          <a:xfrm>
            <a:off x="5445239" y="360000"/>
            <a:ext cx="1273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Bold" panose="00000800000000000000" pitchFamily="2" charset="-127"/>
              </a:rPr>
              <a:t>진행 상황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AFA47-A4BE-4F9B-A20F-7603A0E8CC55}"/>
              </a:ext>
            </a:extLst>
          </p:cNvPr>
          <p:cNvSpPr txBox="1"/>
          <p:nvPr/>
        </p:nvSpPr>
        <p:spPr>
          <a:xfrm>
            <a:off x="4378702" y="129726"/>
            <a:ext cx="93647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64DECF"/>
                </a:solidFill>
                <a:latin typeface="Britannic Bold" panose="020B0903060703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dirty="0">
              <a:solidFill>
                <a:srgbClr val="64DECF"/>
              </a:solidFill>
              <a:latin typeface="Britannic Bold" panose="020B0903060703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69AA6C-CDCD-40D8-98CE-5A418B4C63F9}"/>
              </a:ext>
            </a:extLst>
          </p:cNvPr>
          <p:cNvSpPr/>
          <p:nvPr/>
        </p:nvSpPr>
        <p:spPr>
          <a:xfrm>
            <a:off x="4652553" y="1377542"/>
            <a:ext cx="2880000" cy="432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Light" panose="00000300000000000000" pitchFamily="2" charset="-127"/>
              </a:rPr>
              <a:t>Mini</a:t>
            </a:r>
            <a:r>
              <a:rPr lang="ko-KR" altLang="en-US" sz="1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KoPubWorld돋움체 Light" panose="00000300000000000000" pitchFamily="2" charset="-127"/>
              </a:rPr>
              <a:t>Project</a:t>
            </a:r>
            <a:endParaRPr lang="ko-KR" altLang="en-US" sz="18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62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390</Words>
  <Application>Microsoft Office PowerPoint</Application>
  <PresentationFormat>와이드스크린</PresentationFormat>
  <Paragraphs>158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맑은 고딕</vt:lpstr>
      <vt:lpstr>KoPubWorld돋움체 Light</vt:lpstr>
      <vt:lpstr>Arial</vt:lpstr>
      <vt:lpstr>Britannic Bold</vt:lpstr>
      <vt:lpstr>휴먼둥근헤드라인</vt:lpstr>
      <vt:lpstr>여기어때 잘난체</vt:lpstr>
      <vt:lpstr>KoPubWorld돋움체 Bold</vt:lpstr>
      <vt:lpstr>Tmon몬소리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황지욱</cp:lastModifiedBy>
  <cp:revision>19</cp:revision>
  <dcterms:created xsi:type="dcterms:W3CDTF">2020-01-03T14:16:53Z</dcterms:created>
  <dcterms:modified xsi:type="dcterms:W3CDTF">2022-04-04T11:58:56Z</dcterms:modified>
</cp:coreProperties>
</file>