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66" r:id="rId2"/>
    <p:sldId id="515" r:id="rId3"/>
    <p:sldId id="516" r:id="rId4"/>
    <p:sldId id="531" r:id="rId5"/>
    <p:sldId id="520" r:id="rId6"/>
    <p:sldId id="522" r:id="rId7"/>
    <p:sldId id="529" r:id="rId8"/>
    <p:sldId id="521" r:id="rId9"/>
    <p:sldId id="526" r:id="rId10"/>
    <p:sldId id="530" r:id="rId11"/>
    <p:sldId id="532" r:id="rId12"/>
    <p:sldId id="527" r:id="rId13"/>
    <p:sldId id="45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FA"/>
    <a:srgbClr val="5B9BD5"/>
    <a:srgbClr val="826983"/>
    <a:srgbClr val="8FA0A7"/>
    <a:srgbClr val="F1597D"/>
    <a:srgbClr val="020296"/>
    <a:srgbClr val="0A00DA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70" y="13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4975-61E1-4663-AE1E-EA2AA35284B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1D21-1826-4374-A368-B2C406B0B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5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7751" y="4942710"/>
            <a:ext cx="3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altLang="ko-KR" sz="18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Architecture Lab.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6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03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88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3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723" r:id="rId14"/>
    <p:sldLayoutId id="2147483724" r:id="rId15"/>
    <p:sldLayoutId id="2147483725" r:id="rId16"/>
    <p:sldLayoutId id="214748372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sd/hsd21_lab1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 11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4000" y="3324943"/>
            <a:ext cx="9144000" cy="13167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spc="-150" dirty="0">
                <a:ea typeface="Arial Unicode MS" panose="020B0604020202020204" pitchFamily="50" charset="-127"/>
              </a:rPr>
              <a:t>Lab 11: DMA (Direct Memory Access)</a:t>
            </a:r>
          </a:p>
        </p:txBody>
      </p:sp>
    </p:spTree>
    <p:extLst>
      <p:ext uri="{BB962C8B-B14F-4D97-AF65-F5344CB8AC3E}">
        <p14:creationId xmlns:p14="http://schemas.microsoft.com/office/powerpoint/2010/main" val="305054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– Application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sample c-code to execute DMA operation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0058" y="4679015"/>
            <a:ext cx="6817659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DRAM ADDR SPACE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377" y="4029393"/>
            <a:ext cx="3838176" cy="1917807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8553" y="4029392"/>
            <a:ext cx="3838176" cy="1917807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70070" y="4679013"/>
            <a:ext cx="2845694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BRAM ADDR SPACE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9894" y="5577867"/>
            <a:ext cx="2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DRAM running Kernel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28875" y="5567579"/>
            <a:ext cx="274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Non-Cacheable</a:t>
            </a:r>
            <a:r>
              <a:rPr lang="en-US" altLang="ko-KR" dirty="0"/>
              <a:t> DRAM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26341" y="4558553"/>
            <a:ext cx="268941" cy="8875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9117" y="4560634"/>
            <a:ext cx="268941" cy="88750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79116" y="4558553"/>
            <a:ext cx="268941" cy="8875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4" idx="0"/>
          </p:cNvCxnSpPr>
          <p:nvPr/>
        </p:nvCxnSpPr>
        <p:spPr>
          <a:xfrm flipV="1">
            <a:off x="2460812" y="4253679"/>
            <a:ext cx="0" cy="304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</p:cNvCxnSpPr>
          <p:nvPr/>
        </p:nvCxnSpPr>
        <p:spPr>
          <a:xfrm flipV="1">
            <a:off x="4713588" y="4216399"/>
            <a:ext cx="0" cy="344235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441257" y="4216255"/>
            <a:ext cx="2305368" cy="10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713588" y="5446059"/>
            <a:ext cx="0" cy="6880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713837" y="6116253"/>
            <a:ext cx="4099749" cy="178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8815474" y="5446059"/>
            <a:ext cx="0" cy="6880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10329" y="4210313"/>
            <a:ext cx="148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 MCPY</a:t>
            </a:r>
            <a:endParaRPr lang="ko-KR" altLang="en-US" sz="2400" b="1"/>
          </a:p>
        </p:txBody>
      </p:sp>
      <p:sp>
        <p:nvSpPr>
          <p:cNvPr id="61" name="TextBox 60"/>
          <p:cNvSpPr txBox="1"/>
          <p:nvPr/>
        </p:nvSpPr>
        <p:spPr>
          <a:xfrm>
            <a:off x="6404728" y="6125157"/>
            <a:ext cx="134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2. DMA</a:t>
            </a:r>
            <a:endParaRPr lang="ko-KR" altLang="en-US" sz="2400" b="1"/>
          </a:p>
        </p:txBody>
      </p:sp>
      <p:sp>
        <p:nvSpPr>
          <p:cNvPr id="62" name="TextBox 61"/>
          <p:cNvSpPr txBox="1"/>
          <p:nvPr/>
        </p:nvSpPr>
        <p:spPr>
          <a:xfrm>
            <a:off x="3602592" y="1913367"/>
            <a:ext cx="669970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// 2. DMA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[2], NULL);</a:t>
            </a:r>
          </a:p>
          <a:p>
            <a:r>
              <a:rPr lang="en-US" altLang="ko-KR" dirty="0"/>
              <a:t>*(fpga_dma+6) = 0x10000000; </a:t>
            </a:r>
            <a:r>
              <a:rPr lang="en-US" altLang="ko-KR" dirty="0">
                <a:solidFill>
                  <a:srgbClr val="FF0000"/>
                </a:solidFill>
              </a:rPr>
              <a:t>// SA</a:t>
            </a:r>
          </a:p>
          <a:p>
            <a:r>
              <a:rPr lang="en-US" altLang="ko-KR" dirty="0"/>
              <a:t>*(fpga_dma+8) = 0xC0000000; </a:t>
            </a:r>
            <a:r>
              <a:rPr lang="en-US" altLang="ko-KR" dirty="0">
                <a:solidFill>
                  <a:srgbClr val="FF0000"/>
                </a:solidFill>
              </a:rPr>
              <a:t>// DA</a:t>
            </a:r>
          </a:p>
          <a:p>
            <a:r>
              <a:rPr lang="en-US" altLang="ko-KR" dirty="0"/>
              <a:t>*(fpga_dma+10) = SIZE * (SIZE + 1) * </a:t>
            </a:r>
            <a:r>
              <a:rPr lang="en-US" altLang="ko-KR" dirty="0" err="1"/>
              <a:t>sizeof</a:t>
            </a:r>
            <a:r>
              <a:rPr lang="en-US" altLang="ko-KR" dirty="0"/>
              <a:t>(float); </a:t>
            </a:r>
            <a:r>
              <a:rPr lang="en-US" altLang="ko-KR" dirty="0">
                <a:solidFill>
                  <a:srgbClr val="FF0000"/>
                </a:solidFill>
              </a:rPr>
              <a:t>// BTT</a:t>
            </a:r>
          </a:p>
          <a:p>
            <a:r>
              <a:rPr lang="en-US" altLang="ko-KR" dirty="0"/>
              <a:t>while ((*(fpga_dma+1) &amp; 0x00000002) == 0); </a:t>
            </a:r>
            <a:r>
              <a:rPr lang="en-US" altLang="ko-KR" dirty="0">
                <a:solidFill>
                  <a:srgbClr val="FF0000"/>
                </a:solidFill>
              </a:rPr>
              <a:t>// CDMASR.IDLE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[3], NULL);</a:t>
            </a:r>
          </a:p>
        </p:txBody>
      </p:sp>
    </p:spTree>
    <p:extLst>
      <p:ext uri="{BB962C8B-B14F-4D97-AF65-F5344CB8AC3E}">
        <p14:creationId xmlns:p14="http://schemas.microsoft.com/office/powerpoint/2010/main" val="246278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Practice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0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Follow tutorial &amp; understand the DMA functionality</a:t>
            </a:r>
          </a:p>
          <a:p>
            <a:pPr lvl="1"/>
            <a:r>
              <a:rPr lang="en-US" altLang="ko-KR" dirty="0"/>
              <a:t>Run a given block design in your FPGA</a:t>
            </a:r>
          </a:p>
          <a:p>
            <a:pPr lvl="2"/>
            <a:r>
              <a:rPr lang="en-US" altLang="ko-KR" dirty="0"/>
              <a:t>Run and understand DMA function </a:t>
            </a:r>
          </a:p>
          <a:p>
            <a:pPr lvl="1"/>
            <a:r>
              <a:rPr lang="en-US" altLang="ko-KR" dirty="0"/>
              <a:t>Refer to the CDMA product guide and analyze the main code</a:t>
            </a:r>
          </a:p>
          <a:p>
            <a:pPr lvl="1"/>
            <a:r>
              <a:rPr lang="en-US" altLang="ko-KR" dirty="0"/>
              <a:t>In our term project optimization, you will modify the block design </a:t>
            </a:r>
          </a:p>
          <a:p>
            <a:pPr lvl="2"/>
            <a:r>
              <a:rPr lang="en-US" altLang="ko-KR" dirty="0"/>
              <a:t>Term project = PS + BRAM + Connectivity + Custom IP (MM multiplier)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+ CDMA</a:t>
            </a:r>
          </a:p>
          <a:p>
            <a:r>
              <a:rPr lang="en-US" altLang="ko-KR" dirty="0"/>
              <a:t>Compare data transfer using CDMA versus transferring data through CPU</a:t>
            </a:r>
          </a:p>
          <a:p>
            <a:pPr lvl="1"/>
            <a:r>
              <a:rPr lang="en-US" altLang="ko-KR" dirty="0"/>
              <a:t>You should modify </a:t>
            </a:r>
            <a:r>
              <a:rPr lang="en-US" altLang="ko-KR" dirty="0" err="1"/>
              <a:t>main.c</a:t>
            </a:r>
            <a:r>
              <a:rPr lang="en-US" altLang="ko-KR" dirty="0"/>
              <a:t> for transferring data through CPU.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7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72E9740-B518-9541-8CFE-F366BC2A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6" y="1417638"/>
            <a:ext cx="11303977" cy="54403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Requirements</a:t>
            </a:r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Attach a screenshot of </a:t>
            </a:r>
            <a:r>
              <a:rPr lang="en-US" altLang="ko-KR" dirty="0" err="1"/>
              <a:t>main.c</a:t>
            </a:r>
            <a:r>
              <a:rPr lang="en-US" altLang="ko-KR" dirty="0"/>
              <a:t> result with [</a:t>
            </a:r>
            <a:r>
              <a:rPr lang="en-US" altLang="ko-KR" dirty="0" err="1"/>
              <a:t>student_number</a:t>
            </a:r>
            <a:r>
              <a:rPr lang="en-US" altLang="ko-KR" dirty="0"/>
              <a:t>, name]</a:t>
            </a:r>
          </a:p>
          <a:p>
            <a:pPr lvl="1"/>
            <a:r>
              <a:rPr lang="en-US" altLang="ko-KR" dirty="0"/>
              <a:t>Report</a:t>
            </a:r>
          </a:p>
          <a:p>
            <a:pPr lvl="2"/>
            <a:r>
              <a:rPr lang="en-US" altLang="ko-KR" dirty="0"/>
              <a:t>Write down all the points mentioned on the previous page</a:t>
            </a:r>
          </a:p>
          <a:p>
            <a:pPr lvl="2"/>
            <a:r>
              <a:rPr lang="en-US" altLang="ko-KR" dirty="0"/>
              <a:t>In your own words</a:t>
            </a:r>
          </a:p>
          <a:p>
            <a:pPr lvl="2"/>
            <a:r>
              <a:rPr lang="en-US" altLang="ko-KR" dirty="0"/>
              <a:t>Either in Korean or in English</a:t>
            </a:r>
          </a:p>
          <a:p>
            <a:pPr lvl="2"/>
            <a:r>
              <a:rPr lang="en-US" altLang="ko-KR" dirty="0"/>
              <a:t># of pages does not matter</a:t>
            </a:r>
          </a:p>
          <a:p>
            <a:pPr lvl="2"/>
            <a:r>
              <a:rPr lang="en-US" altLang="ko-KR" b="1" dirty="0"/>
              <a:t>PDF only!!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Result + Report to one .zip file</a:t>
            </a:r>
            <a:endParaRPr lang="en-US" altLang="ko-KR" dirty="0"/>
          </a:p>
          <a:p>
            <a:r>
              <a:rPr lang="en-US" altLang="ko-KR" dirty="0"/>
              <a:t>Upload (.zip) file on ETL</a:t>
            </a:r>
          </a:p>
          <a:p>
            <a:pPr lvl="1"/>
            <a:r>
              <a:rPr lang="en-US" altLang="ko-KR" dirty="0"/>
              <a:t>Submit one (.zip) file</a:t>
            </a:r>
          </a:p>
          <a:p>
            <a:pPr lvl="2"/>
            <a:r>
              <a:rPr lang="en-US" altLang="ko-KR" dirty="0"/>
              <a:t>zip file name : [Lab11]name.zip (ex : [Lab11]</a:t>
            </a:r>
            <a:r>
              <a:rPr lang="ko-KR" altLang="en-US" dirty="0"/>
              <a:t>홍길동</a:t>
            </a:r>
            <a:r>
              <a:rPr lang="en-US" altLang="ko-KR" dirty="0"/>
              <a:t>.zip)</a:t>
            </a:r>
          </a:p>
          <a:p>
            <a:pPr lvl="1"/>
            <a:r>
              <a:rPr lang="en-US" altLang="ko-KR" dirty="0"/>
              <a:t>Due: 6/2(WED) 23:59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No Late Submission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28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11: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</a:p>
          <a:p>
            <a:pPr lvl="1"/>
            <a:r>
              <a:rPr lang="en-US" altLang="ko-KR" dirty="0"/>
              <a:t>Performance measurement tips) time, </a:t>
            </a:r>
            <a:r>
              <a:rPr lang="en-US" altLang="ko-KR" dirty="0" err="1"/>
              <a:t>gettimeofday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Performance Tuning</a:t>
            </a:r>
          </a:p>
          <a:p>
            <a:pPr lvl="1"/>
            <a:r>
              <a:rPr lang="en-US" altLang="ko-KR" dirty="0" err="1"/>
              <a:t>memcpy</a:t>
            </a:r>
            <a:r>
              <a:rPr lang="en-US" altLang="ko-KR" dirty="0"/>
              <a:t>, DMA</a:t>
            </a:r>
          </a:p>
          <a:p>
            <a:r>
              <a:rPr lang="en-US" altLang="ko-KR" dirty="0"/>
              <a:t>Report</a:t>
            </a:r>
          </a:p>
          <a:p>
            <a:pPr lvl="1"/>
            <a:r>
              <a:rPr lang="en-US" altLang="ko-KR" dirty="0"/>
              <a:t>DUE: 6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8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ko-KR" dirty="0"/>
              <a:t>[</a:t>
            </a:r>
            <a:r>
              <a:rPr lang="ko-KR" altLang="en-US" dirty="0"/>
              <a:t>Linux Debugging and Performance Tuning: Tips and Techniques</a:t>
            </a:r>
            <a:r>
              <a:rPr lang="en-US" altLang="ko-KR" dirty="0"/>
              <a:t>, 2005]</a:t>
            </a:r>
          </a:p>
          <a:p>
            <a:pPr lvl="1"/>
            <a:r>
              <a:rPr lang="en-US" altLang="ko-KR" dirty="0"/>
              <a:t>Profiling tools</a:t>
            </a:r>
          </a:p>
          <a:p>
            <a:pPr lvl="2"/>
            <a:r>
              <a:rPr lang="en-US" altLang="ko-KR" dirty="0"/>
              <a:t>stopwatch, date, </a:t>
            </a:r>
            <a:r>
              <a:rPr lang="en-US" altLang="ko-KR" dirty="0">
                <a:solidFill>
                  <a:srgbClr val="FF0000"/>
                </a:solidFill>
              </a:rPr>
              <a:t>time</a:t>
            </a:r>
            <a:r>
              <a:rPr lang="en-US" altLang="ko-KR" dirty="0"/>
              <a:t>, clock, </a:t>
            </a:r>
            <a:r>
              <a:rPr lang="en-US" altLang="ko-KR" dirty="0" err="1">
                <a:solidFill>
                  <a:srgbClr val="FF0000"/>
                </a:solidFill>
              </a:rPr>
              <a:t>gettimeofday</a:t>
            </a:r>
            <a:r>
              <a:rPr lang="en-US" altLang="ko-KR" dirty="0"/>
              <a:t>, </a:t>
            </a:r>
            <a:r>
              <a:rPr lang="en-US" altLang="ko-KR" dirty="0" err="1"/>
              <a:t>gprof</a:t>
            </a:r>
            <a:r>
              <a:rPr lang="en-US" altLang="ko-KR" dirty="0"/>
              <a:t>, </a:t>
            </a:r>
            <a:r>
              <a:rPr lang="en-US" altLang="ko-KR" dirty="0" err="1"/>
              <a:t>kprof</a:t>
            </a:r>
            <a:r>
              <a:rPr lang="en-US" altLang="ko-KR" dirty="0"/>
              <a:t>, …</a:t>
            </a:r>
          </a:p>
          <a:p>
            <a:pPr lvl="2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61538" y="1767811"/>
            <a:ext cx="61601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zed@debian-zynq</a:t>
            </a:r>
            <a:r>
              <a:rPr lang="en-US" altLang="ko-KR" dirty="0"/>
              <a:t>:~/lab9$ </a:t>
            </a:r>
            <a:r>
              <a:rPr lang="en-US" altLang="ko-KR" dirty="0">
                <a:solidFill>
                  <a:srgbClr val="FF0000"/>
                </a:solidFill>
              </a:rPr>
              <a:t>time</a:t>
            </a:r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a.out</a:t>
            </a:r>
            <a:endParaRPr lang="en-US" altLang="ko-KR" dirty="0"/>
          </a:p>
          <a:p>
            <a:r>
              <a:rPr lang="en-US" altLang="ko-KR" dirty="0"/>
              <a:t>real	0m0.054s  // elapsed real time</a:t>
            </a:r>
          </a:p>
          <a:p>
            <a:r>
              <a:rPr lang="en-US" altLang="ko-KR" dirty="0"/>
              <a:t>user	0m0.040s  // total CPU time in user mode</a:t>
            </a:r>
          </a:p>
          <a:p>
            <a:r>
              <a:rPr lang="en-US" altLang="ko-KR" dirty="0"/>
              <a:t>sys	0m0.000s  // total CPU time in kernel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538" y="3238140"/>
            <a:ext cx="616013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#include &lt;sys/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timeval</a:t>
            </a:r>
            <a:r>
              <a:rPr lang="en-US" altLang="ko-KR" dirty="0"/>
              <a:t> start, finish;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gettimeofday</a:t>
            </a:r>
            <a:r>
              <a:rPr lang="en-US" altLang="ko-KR" dirty="0">
                <a:solidFill>
                  <a:srgbClr val="FF0000"/>
                </a:solidFill>
              </a:rPr>
              <a:t> (&amp;start, NULL);</a:t>
            </a:r>
          </a:p>
          <a:p>
            <a:r>
              <a:rPr lang="en-US" altLang="ko-KR" dirty="0"/>
              <a:t>  /* … */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gettimeofday</a:t>
            </a:r>
            <a:r>
              <a:rPr lang="en-US" altLang="ko-KR" dirty="0">
                <a:solidFill>
                  <a:srgbClr val="FF0000"/>
                </a:solidFill>
              </a:rPr>
              <a:t> (&amp;finish, NULL);</a:t>
            </a:r>
          </a:p>
          <a:p>
            <a:r>
              <a:rPr lang="en-US" altLang="ko-KR" dirty="0"/>
              <a:t>  //</a:t>
            </a:r>
            <a:r>
              <a:rPr lang="en-US" altLang="ko-KR" dirty="0" err="1"/>
              <a:t>msec</a:t>
            </a:r>
            <a:r>
              <a:rPr lang="en-US" altLang="ko-KR" dirty="0"/>
              <a:t> = </a:t>
            </a:r>
            <a:r>
              <a:rPr lang="en-US" altLang="ko-KR" dirty="0" err="1"/>
              <a:t>finish.tv_sec</a:t>
            </a:r>
            <a:r>
              <a:rPr lang="en-US" altLang="ko-KR" dirty="0"/>
              <a:t> * 1000 + </a:t>
            </a:r>
            <a:r>
              <a:rPr lang="en-US" altLang="ko-KR" dirty="0" err="1"/>
              <a:t>finish.tv_usec</a:t>
            </a:r>
            <a:r>
              <a:rPr lang="en-US" altLang="ko-KR" dirty="0"/>
              <a:t> / 1000;</a:t>
            </a:r>
          </a:p>
          <a:p>
            <a:r>
              <a:rPr lang="en-US" altLang="ko-KR" dirty="0"/>
              <a:t>  //</a:t>
            </a:r>
            <a:r>
              <a:rPr lang="en-US" altLang="ko-KR" dirty="0" err="1"/>
              <a:t>msec</a:t>
            </a:r>
            <a:r>
              <a:rPr lang="en-US" altLang="ko-KR" dirty="0"/>
              <a:t> -= </a:t>
            </a:r>
            <a:r>
              <a:rPr lang="en-US" altLang="ko-KR" dirty="0" err="1"/>
              <a:t>start.tv_sec</a:t>
            </a:r>
            <a:r>
              <a:rPr lang="en-US" altLang="ko-KR" dirty="0"/>
              <a:t> * 1000 + </a:t>
            </a:r>
            <a:r>
              <a:rPr lang="en-US" altLang="ko-KR" dirty="0" err="1"/>
              <a:t>start.tv_usec</a:t>
            </a:r>
            <a:r>
              <a:rPr lang="en-US" altLang="ko-KR" dirty="0"/>
              <a:t> / 1000;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Tuning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2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9343482" cy="766800"/>
          </a:xfrm>
        </p:spPr>
        <p:txBody>
          <a:bodyPr>
            <a:normAutofit/>
          </a:bodyPr>
          <a:lstStyle/>
          <a:p>
            <a:r>
              <a:rPr lang="en-US" altLang="ko-KR" dirty="0"/>
              <a:t>Performance Tuning 1. MEMCPY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memcpy</a:t>
            </a:r>
            <a:r>
              <a:rPr lang="en-US" altLang="ko-KR" dirty="0"/>
              <a:t>: copy block of memory</a:t>
            </a:r>
          </a:p>
          <a:p>
            <a:pPr lvl="1"/>
            <a:r>
              <a:rPr lang="en-US" altLang="ko-KR" dirty="0"/>
              <a:t>void * </a:t>
            </a:r>
            <a:r>
              <a:rPr lang="en-US" altLang="ko-KR" dirty="0" err="1"/>
              <a:t>memcpy</a:t>
            </a:r>
            <a:r>
              <a:rPr lang="en-US" altLang="ko-KR" dirty="0"/>
              <a:t> ( void * destination, </a:t>
            </a:r>
            <a:r>
              <a:rPr lang="en-US" altLang="ko-KR" dirty="0" err="1"/>
              <a:t>const</a:t>
            </a:r>
            <a:r>
              <a:rPr lang="en-US" altLang="ko-KR" dirty="0"/>
              <a:t> void * source,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);</a:t>
            </a:r>
          </a:p>
          <a:p>
            <a:pPr lvl="2"/>
            <a:r>
              <a:rPr lang="en-US" altLang="ko-KR" dirty="0"/>
              <a:t>destination: pointer to the destination array</a:t>
            </a:r>
          </a:p>
          <a:p>
            <a:pPr lvl="2"/>
            <a:r>
              <a:rPr lang="en-US" altLang="ko-KR" dirty="0"/>
              <a:t>source: pointer to the source of data to be copied</a:t>
            </a:r>
          </a:p>
          <a:p>
            <a:pPr lvl="2"/>
            <a:r>
              <a:rPr lang="en-US" altLang="ko-KR" dirty="0" err="1"/>
              <a:t>num</a:t>
            </a:r>
            <a:r>
              <a:rPr lang="en-US" altLang="ko-KR" dirty="0"/>
              <a:t>: number of bytes to copy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681" y="3560751"/>
            <a:ext cx="540571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[2], NULL);</a:t>
            </a:r>
          </a:p>
          <a:p>
            <a:r>
              <a:rPr lang="en-US" altLang="ko-KR" dirty="0"/>
              <a:t>// memory load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SIZE * (SIZE + 1);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*(</a:t>
            </a:r>
            <a:r>
              <a:rPr lang="en-US" altLang="ko-KR" dirty="0" err="1"/>
              <a:t>fpga_bram</a:t>
            </a:r>
            <a:r>
              <a:rPr lang="en-US" altLang="ko-KR" dirty="0"/>
              <a:t> + </a:t>
            </a:r>
            <a:r>
              <a:rPr lang="en-US" altLang="ko-KR" dirty="0" err="1"/>
              <a:t>i</a:t>
            </a:r>
            <a:r>
              <a:rPr lang="en-US" altLang="ko-KR" dirty="0"/>
              <a:t>) = flat[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[3], NULL);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681" y="5692402"/>
            <a:ext cx="54057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-&gt; 852us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7963" y="4391747"/>
            <a:ext cx="54057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[2], NULL);</a:t>
            </a:r>
          </a:p>
          <a:p>
            <a:r>
              <a:rPr lang="en-US" altLang="ko-KR" dirty="0"/>
              <a:t>// memory load</a:t>
            </a:r>
          </a:p>
          <a:p>
            <a:r>
              <a:rPr lang="en-US" altLang="ko-KR" dirty="0" err="1"/>
              <a:t>memcpy</a:t>
            </a:r>
            <a:r>
              <a:rPr lang="en-US" altLang="ko-KR" dirty="0"/>
              <a:t>( </a:t>
            </a:r>
            <a:r>
              <a:rPr lang="en-US" altLang="ko-KR" dirty="0" err="1"/>
              <a:t>fpga_bram</a:t>
            </a:r>
            <a:r>
              <a:rPr lang="en-US" altLang="ko-KR" dirty="0"/>
              <a:t>, flat, 16640 );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[3], NULL);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7963" y="5692402"/>
            <a:ext cx="54057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-&gt; ?</a:t>
            </a:r>
          </a:p>
        </p:txBody>
      </p:sp>
    </p:spTree>
    <p:extLst>
      <p:ext uri="{BB962C8B-B14F-4D97-AF65-F5344CB8AC3E}">
        <p14:creationId xmlns:p14="http://schemas.microsoft.com/office/powerpoint/2010/main" val="353336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DMA – Block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Tutorial on Direct Memory Access</a:t>
            </a:r>
          </a:p>
          <a:p>
            <a:r>
              <a:rPr lang="en-US" altLang="ko-KR" dirty="0"/>
              <a:t>Create a </a:t>
            </a:r>
            <a:r>
              <a:rPr lang="en-US" altLang="ko-KR" dirty="0" err="1"/>
              <a:t>Vivado</a:t>
            </a:r>
            <a:r>
              <a:rPr lang="en-US" altLang="ko-KR" dirty="0"/>
              <a:t> project and run </a:t>
            </a:r>
            <a:r>
              <a:rPr lang="en-US" altLang="ko-KR" dirty="0" err="1"/>
              <a:t>block_design_dma.tcl</a:t>
            </a:r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HDL</a:t>
            </a:r>
            <a:r>
              <a:rPr lang="ko-KR" altLang="en-US" dirty="0"/>
              <a:t> </a:t>
            </a:r>
            <a:r>
              <a:rPr lang="en-US" altLang="ko-KR" dirty="0"/>
              <a:t>Wrapper / Generate Bitstream file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578499"/>
            <a:ext cx="11913795" cy="32062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0551" y="4155437"/>
            <a:ext cx="1366197" cy="10556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7036" y="349924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F0"/>
                </a:solidFill>
              </a:rPr>
              <a:t>Central DMA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16767" y="5312232"/>
            <a:ext cx="1082603" cy="765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51725" y="60325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F0"/>
                </a:solidFill>
              </a:rPr>
              <a:t>BRAM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38639" y="4186951"/>
            <a:ext cx="1082603" cy="5774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990557" y="35717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F0"/>
                </a:solidFill>
              </a:rPr>
              <a:t>DRAM</a:t>
            </a:r>
            <a:endParaRPr lang="ko-KR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7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10101000" cy="766800"/>
          </a:xfrm>
        </p:spPr>
        <p:txBody>
          <a:bodyPr>
            <a:normAutofit/>
          </a:bodyPr>
          <a:lstStyle/>
          <a:p>
            <a:r>
              <a:rPr lang="en-US" altLang="ko-KR" dirty="0"/>
              <a:t>DMA – Programmer’s Perspective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BRAM is @ 0x4000_0000 (by PS) and 0xC000_0000 (by CDMA)</a:t>
            </a:r>
          </a:p>
          <a:p>
            <a:pPr lvl="1"/>
            <a:r>
              <a:rPr lang="en-US" altLang="ko-KR" dirty="0"/>
              <a:t>CDMA operation (PG034)</a:t>
            </a:r>
          </a:p>
          <a:p>
            <a:pPr lvl="2"/>
            <a:r>
              <a:rPr lang="en-US" altLang="ko-KR" dirty="0"/>
              <a:t>Assign source address (SA)</a:t>
            </a:r>
          </a:p>
          <a:p>
            <a:pPr lvl="2"/>
            <a:r>
              <a:rPr lang="en-US" altLang="ko-KR" dirty="0"/>
              <a:t>Assign Destination address (DA)</a:t>
            </a:r>
          </a:p>
          <a:p>
            <a:pPr lvl="2"/>
            <a:r>
              <a:rPr lang="en-US" altLang="ko-KR" dirty="0"/>
              <a:t>Assign bytes to transfer (BTT)</a:t>
            </a:r>
          </a:p>
          <a:p>
            <a:pPr lvl="2"/>
            <a:r>
              <a:rPr lang="en-US" altLang="ko-KR" dirty="0"/>
              <a:t>Poll if the operations is done (CDMASR.IDLE)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25" y="3978700"/>
            <a:ext cx="8372475" cy="179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19102" y="4690652"/>
            <a:ext cx="2681597" cy="1833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42902" y="5452652"/>
            <a:ext cx="2681597" cy="1833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5"/>
          <p:cNvSpPr txBox="1"/>
          <p:nvPr/>
        </p:nvSpPr>
        <p:spPr>
          <a:xfrm>
            <a:off x="8718904" y="432818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F0"/>
                </a:solidFill>
              </a:rPr>
              <a:t>BRAM ADDR by PS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472203" y="5651409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F0"/>
                </a:solidFill>
              </a:rPr>
              <a:t>BRAM ADDR by CDMA</a:t>
            </a:r>
            <a:endParaRPr lang="ko-KR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– New Bootloader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the boot loader to enable non-cacheable DRAM</a:t>
            </a:r>
          </a:p>
          <a:p>
            <a:pPr lvl="1"/>
            <a:r>
              <a:rPr lang="en-US" altLang="ko-KR" dirty="0"/>
              <a:t>Switch u-</a:t>
            </a:r>
            <a:r>
              <a:rPr lang="en-US" altLang="ko-KR" dirty="0" err="1"/>
              <a:t>boot.img</a:t>
            </a:r>
            <a:r>
              <a:rPr lang="en-US" altLang="ko-KR" dirty="0"/>
              <a:t> with u-boot.img.nc</a:t>
            </a:r>
          </a:p>
          <a:p>
            <a:pPr lvl="1"/>
            <a:r>
              <a:rPr lang="en-US" altLang="ko-KR" dirty="0"/>
              <a:t>mv u-boot.img.nc u-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Ref)</a:t>
            </a:r>
            <a:r>
              <a:rPr lang="ko-KR" altLang="en-US" dirty="0"/>
              <a:t> </a:t>
            </a:r>
            <a:r>
              <a:rPr lang="en-US" altLang="ko-KR" dirty="0"/>
              <a:t>cat /proc/</a:t>
            </a:r>
            <a:r>
              <a:rPr lang="en-US" altLang="ko-KR" dirty="0" err="1"/>
              <a:t>meminfo</a:t>
            </a:r>
            <a:r>
              <a:rPr lang="en-US" altLang="ko-KR" dirty="0"/>
              <a:t>	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00058" y="4679015"/>
            <a:ext cx="6817659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DRAM ADDR SPACE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0377" y="4029393"/>
            <a:ext cx="3838176" cy="1917807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58553" y="4029392"/>
            <a:ext cx="3838176" cy="1917807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70070" y="4679013"/>
            <a:ext cx="2845694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BRAM ADDR SPACE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894" y="5577867"/>
            <a:ext cx="2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DRAM running Kernel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28875" y="5567579"/>
            <a:ext cx="274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Non-Cacheable</a:t>
            </a:r>
            <a:r>
              <a:rPr lang="en-US" altLang="ko-KR" dirty="0"/>
              <a:t> DRAM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9166" y="4039683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0x1000_0000</a:t>
            </a:r>
            <a:endParaRPr lang="ko-KR" altLang="en-US"/>
          </a:p>
        </p:txBody>
      </p:sp>
      <p:cxnSp>
        <p:nvCxnSpPr>
          <p:cNvPr id="16" name="직선 화살표 연결선 15"/>
          <p:cNvCxnSpPr>
            <a:stCxn id="6" idx="1"/>
          </p:cNvCxnSpPr>
          <p:nvPr/>
        </p:nvCxnSpPr>
        <p:spPr>
          <a:xfrm flipH="1">
            <a:off x="4584917" y="4224349"/>
            <a:ext cx="194249" cy="45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54440" y="3968197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0x4000_0000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8692529" y="4224349"/>
            <a:ext cx="194249" cy="454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– Application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sample c-code to execute DMA operation</a:t>
            </a:r>
          </a:p>
          <a:p>
            <a:pPr lvl="1"/>
            <a:r>
              <a:rPr lang="en-US" altLang="ko-KR" dirty="0"/>
              <a:t>BOARD$ git clone </a:t>
            </a:r>
            <a:r>
              <a:rPr lang="en-US" altLang="ko-KR" dirty="0">
                <a:hlinkClick r:id="rId2"/>
              </a:rPr>
              <a:t>https://github.com/tahsd/hsd21_lab11.git</a:t>
            </a:r>
            <a:endParaRPr lang="en-US" altLang="ko-KR" dirty="0"/>
          </a:p>
          <a:p>
            <a:pPr lvl="1"/>
            <a:r>
              <a:rPr lang="en-US" altLang="ko-KR" dirty="0"/>
              <a:t>BOARD$ make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0058" y="4679015"/>
            <a:ext cx="6817659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DRAM ADDR SPACE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377" y="4029393"/>
            <a:ext cx="3838176" cy="1917807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8553" y="4029392"/>
            <a:ext cx="3838176" cy="1917807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70070" y="4679013"/>
            <a:ext cx="2845694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BRAM ADDR SPACE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9894" y="5577867"/>
            <a:ext cx="2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DRAM running Kernel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28875" y="5567579"/>
            <a:ext cx="274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Non-Cacheable</a:t>
            </a:r>
            <a:r>
              <a:rPr lang="en-US" altLang="ko-KR" dirty="0"/>
              <a:t> DRAM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26341" y="4558553"/>
            <a:ext cx="268941" cy="8875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9117" y="4560634"/>
            <a:ext cx="268941" cy="88750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79116" y="4558553"/>
            <a:ext cx="268941" cy="8875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4" idx="0"/>
          </p:cNvCxnSpPr>
          <p:nvPr/>
        </p:nvCxnSpPr>
        <p:spPr>
          <a:xfrm flipV="1">
            <a:off x="2460812" y="4253679"/>
            <a:ext cx="0" cy="304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</p:cNvCxnSpPr>
          <p:nvPr/>
        </p:nvCxnSpPr>
        <p:spPr>
          <a:xfrm flipV="1">
            <a:off x="4713588" y="4216399"/>
            <a:ext cx="0" cy="344235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441257" y="4216255"/>
            <a:ext cx="2305368" cy="10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713588" y="5446059"/>
            <a:ext cx="0" cy="6880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713837" y="6116253"/>
            <a:ext cx="4099749" cy="178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8815474" y="5446059"/>
            <a:ext cx="0" cy="6880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9290" y="2590877"/>
            <a:ext cx="64443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// 1. MCPY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[2], NULL);</a:t>
            </a:r>
          </a:p>
          <a:p>
            <a:r>
              <a:rPr lang="en-US" altLang="ko-KR" dirty="0" err="1"/>
              <a:t>memcpy</a:t>
            </a:r>
            <a:r>
              <a:rPr lang="en-US" altLang="ko-KR" dirty="0"/>
              <a:t>( </a:t>
            </a:r>
            <a:r>
              <a:rPr lang="en-US" altLang="ko-KR" dirty="0" err="1"/>
              <a:t>ps_dram</a:t>
            </a:r>
            <a:r>
              <a:rPr lang="en-US" altLang="ko-KR" dirty="0"/>
              <a:t>, flat, SIZE * (SIZE + 1) * </a:t>
            </a:r>
            <a:r>
              <a:rPr lang="en-US" altLang="ko-KR" dirty="0" err="1"/>
              <a:t>sizeof</a:t>
            </a:r>
            <a:r>
              <a:rPr lang="en-US" altLang="ko-KR" dirty="0"/>
              <a:t>(float) );</a:t>
            </a:r>
          </a:p>
          <a:p>
            <a:r>
              <a:rPr lang="en-US" altLang="ko-KR" dirty="0" err="1"/>
              <a:t>gettimeofday</a:t>
            </a:r>
            <a:r>
              <a:rPr lang="en-US" altLang="ko-KR" dirty="0"/>
              <a:t> (&amp;</a:t>
            </a:r>
            <a:r>
              <a:rPr lang="en-US" altLang="ko-KR" dirty="0" err="1"/>
              <a:t>st</a:t>
            </a:r>
            <a:r>
              <a:rPr lang="en-US" altLang="ko-KR" dirty="0"/>
              <a:t>[3], NULL);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10329" y="4210313"/>
            <a:ext cx="148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 MCPY</a:t>
            </a:r>
            <a:endParaRPr lang="ko-KR" altLang="en-US" sz="2400" b="1"/>
          </a:p>
        </p:txBody>
      </p:sp>
      <p:sp>
        <p:nvSpPr>
          <p:cNvPr id="61" name="TextBox 60"/>
          <p:cNvSpPr txBox="1"/>
          <p:nvPr/>
        </p:nvSpPr>
        <p:spPr>
          <a:xfrm>
            <a:off x="6404728" y="6125157"/>
            <a:ext cx="134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2. DMA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952731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38E2E0D-734F-4930-8B15-ACB92809B9F4}" vid="{00F0D65F-4041-4E67-B318-B1540A0831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28686</TotalTime>
  <Words>868</Words>
  <Application>Microsoft Office PowerPoint</Application>
  <PresentationFormat>와이드스크린</PresentationFormat>
  <Paragraphs>133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테마1</vt:lpstr>
      <vt:lpstr>Lab 11</vt:lpstr>
      <vt:lpstr>Lab 11: Overview</vt:lpstr>
      <vt:lpstr>Analysis</vt:lpstr>
      <vt:lpstr>Performance Tuning</vt:lpstr>
      <vt:lpstr>Performance Tuning 1. MEMCPY</vt:lpstr>
      <vt:lpstr>2. DMA – Block Design</vt:lpstr>
      <vt:lpstr>DMA – Programmer’s Perspective</vt:lpstr>
      <vt:lpstr>DMA – New Bootloader</vt:lpstr>
      <vt:lpstr>DMA – Application</vt:lpstr>
      <vt:lpstr>DMA – Application</vt:lpstr>
      <vt:lpstr>Main Practice</vt:lpstr>
      <vt:lpstr>Practice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wodud7721@gmail.com</cp:lastModifiedBy>
  <cp:revision>1071</cp:revision>
  <dcterms:created xsi:type="dcterms:W3CDTF">2014-11-18T04:46:38Z</dcterms:created>
  <dcterms:modified xsi:type="dcterms:W3CDTF">2021-05-19T13:34:18Z</dcterms:modified>
</cp:coreProperties>
</file>