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0" r:id="rId1"/>
    <p:sldMasterId id="2147483681" r:id="rId2"/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4407"/>
    <p:restoredTop sz="94712"/>
  </p:normalViewPr>
  <p:slideViewPr>
    <p:cSldViewPr>
      <p:cViewPr varScale="1">
        <p:scale>
          <a:sx n="107" d="100"/>
          <a:sy n="107" d="100"/>
        </p:scale>
        <p:origin x="898" y="-221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9128620-7D4B-407D-8DD0-A7E35FA86777}" type="datetime1">
              <a:rPr lang="ko-KR" altLang="en-US"/>
              <a:pPr lvl="0">
                <a:defRPr lang="ko-KR" altLang="en-US"/>
              </a:pPr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D785C19-F02A-468D-89A2-C551CF800A9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서울시 집값 상승경향 설명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집값은 계속 상승하지만 연봉</a:t>
            </a:r>
            <a:r>
              <a:rPr lang="en-US" altLang="ko-KR"/>
              <a:t>, </a:t>
            </a:r>
            <a:r>
              <a:rPr lang="ko-KR" altLang="en-US"/>
              <a:t>월급은 동결되는 현상 설명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임금 상승률 실질적인 수치 제시 및 설명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예상되는 결과를 발표에서 말로만 언급해줄지 피피티 페이지를 한 페이지 따로 할애할지 의견 부탁드립니다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D785C19-F02A-468D-89A2-C551CF800A90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수치 먼저 제시 후 그래프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D785C19-F02A-468D-89A2-C551CF800A90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처음 그래프에서 보이는 경향 간단히 설명 후에 시각화한 데이터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D785C19-F02A-468D-89A2-C551CF800A90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실질 임금 상승률에 비해 건물가격 상승률이 더 높음</a:t>
            </a:r>
            <a:r>
              <a:rPr lang="en-US" altLang="ko-KR"/>
              <a:t>. </a:t>
            </a:r>
            <a:r>
              <a:rPr lang="ko-KR" altLang="en-US"/>
              <a:t>구별 데이터 보면서 그나마 살만한 곳은 </a:t>
            </a:r>
            <a:r>
              <a:rPr lang="en-US" altLang="ko-KR"/>
              <a:t>~~~</a:t>
            </a:r>
            <a:r>
              <a:rPr lang="ko-KR" altLang="en-US"/>
              <a:t> 설명</a:t>
            </a:r>
            <a:r>
              <a:rPr lang="en-US" altLang="ko-KR"/>
              <a:t>. </a:t>
            </a:r>
            <a:r>
              <a:rPr lang="ko-KR" altLang="en-US"/>
              <a:t>또한 주거 목적으로 수요가 높은 아파트와 주택 등의 가격 상승률이 높음을 들어 현실적으로 근로소득만으로는 내집마련이 어려움을 언급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D785C19-F02A-468D-89A2-C551CF800A90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D785C19-F02A-468D-89A2-C551CF800A90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D785C19-F02A-468D-89A2-C551CF800A90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2.jpe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8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slideLayout" Target="../slideLayouts/slideLayout16.xml"  /><Relationship Id="rId15" Type="http://schemas.openxmlformats.org/officeDocument/2006/relationships/slideLayout" Target="../slideLayouts/slideLayout17.xml"  /><Relationship Id="rId16" Type="http://schemas.openxmlformats.org/officeDocument/2006/relationships/theme" Target="../theme/theme2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2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jpeg"  /><Relationship Id="rId9" Type="http://schemas.openxmlformats.org/officeDocument/2006/relationships/image" Target="../media/image18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2.png"  /><Relationship Id="rId4" Type="http://schemas.openxmlformats.org/officeDocument/2006/relationships/image" Target="../media/image2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3080" y="987574"/>
            <a:ext cx="8280920" cy="93610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400"/>
              <a:t>근로 소득으로 서울시에서 내 집 마련</a:t>
            </a:r>
            <a:r>
              <a:rPr lang="en-US" altLang="ko-KR" sz="2400"/>
              <a:t>, </a:t>
            </a:r>
            <a:endParaRPr lang="en-US" altLang="ko-KR" sz="2400"/>
          </a:p>
          <a:p>
            <a:pPr lvl="0">
              <a:defRPr lang="ko-KR" altLang="en-US"/>
            </a:pPr>
            <a:r>
              <a:rPr lang="ko-KR" altLang="en-US" sz="2400"/>
              <a:t>과연 가능할까</a:t>
            </a:r>
            <a:r>
              <a:rPr lang="en-US" altLang="ko-KR" sz="2400"/>
              <a:t>?</a:t>
            </a:r>
            <a:endParaRPr lang="en-US" altLang="ko-KR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63824" y="3939902"/>
            <a:ext cx="4320480" cy="432048"/>
          </a:xfrm>
        </p:spPr>
        <p:txBody>
          <a:bodyPr/>
          <a:lstStyle/>
          <a:p>
            <a:pPr>
              <a:spcBef>
                <a:spcPct val="0"/>
              </a:spcBef>
              <a:defRPr lang="ko-KR"/>
            </a:pPr>
            <a:r>
              <a:rPr lang="en-US" altLang="ko-KR" sz="1300" b="0" i="0">
                <a:solidFill>
                  <a:srgbClr val="333333"/>
                </a:solidFill>
                <a:latin typeface="+mn-ea"/>
              </a:rPr>
              <a:t>2020-29727 </a:t>
            </a:r>
            <a:r>
              <a:rPr lang="ko-KR" altLang="en-US" sz="1300" b="0" i="0">
                <a:solidFill>
                  <a:srgbClr val="333333"/>
                </a:solidFill>
                <a:latin typeface="+mn-ea"/>
              </a:rPr>
              <a:t>문승현</a:t>
            </a:r>
            <a:br>
              <a:rPr lang="ko-KR" altLang="en-US" sz="1300">
                <a:latin typeface="+mn-ea"/>
              </a:rPr>
            </a:br>
            <a:r>
              <a:rPr lang="en-US" altLang="ko-KR" sz="1300" b="0" i="0">
                <a:solidFill>
                  <a:srgbClr val="333333"/>
                </a:solidFill>
                <a:latin typeface="+mn-ea"/>
              </a:rPr>
              <a:t>2020-10226 </a:t>
            </a:r>
            <a:r>
              <a:rPr lang="ko-KR" altLang="en-US" sz="1300" b="0" i="0">
                <a:solidFill>
                  <a:srgbClr val="333333"/>
                </a:solidFill>
                <a:latin typeface="+mn-ea"/>
              </a:rPr>
              <a:t>염수민</a:t>
            </a:r>
            <a:br>
              <a:rPr lang="ko-KR" altLang="en-US" sz="1300">
                <a:latin typeface="+mn-ea"/>
              </a:rPr>
            </a:br>
            <a:r>
              <a:rPr lang="en-US" altLang="ko-KR" sz="1300" b="0" i="0">
                <a:solidFill>
                  <a:srgbClr val="333333"/>
                </a:solidFill>
                <a:latin typeface="+mn-ea"/>
              </a:rPr>
              <a:t>2017-12800 </a:t>
            </a:r>
            <a:r>
              <a:rPr lang="ko-KR" altLang="en-US" sz="1300" b="0" i="0">
                <a:solidFill>
                  <a:srgbClr val="333333"/>
                </a:solidFill>
                <a:latin typeface="+mn-ea"/>
              </a:rPr>
              <a:t>민현지</a:t>
            </a:r>
            <a:br>
              <a:rPr lang="ko-KR" altLang="en-US" sz="1300">
                <a:latin typeface="+mn-ea"/>
              </a:rPr>
            </a:br>
            <a:r>
              <a:rPr lang="en-US" altLang="ko-KR" sz="1300" b="0" i="0">
                <a:solidFill>
                  <a:srgbClr val="333333"/>
                </a:solidFill>
                <a:latin typeface="+mn-ea"/>
              </a:rPr>
              <a:t>2017-17345 </a:t>
            </a:r>
            <a:r>
              <a:rPr lang="ko-KR" altLang="en-US" sz="1300" b="0" i="0">
                <a:solidFill>
                  <a:srgbClr val="333333"/>
                </a:solidFill>
                <a:latin typeface="+mn-ea"/>
              </a:rPr>
              <a:t>염승준</a:t>
            </a:r>
            <a:br>
              <a:rPr lang="ko-KR" altLang="en-US" sz="1300">
                <a:latin typeface="+mn-ea"/>
              </a:rPr>
            </a:br>
            <a:r>
              <a:rPr lang="en-US" altLang="ko-KR" sz="1300" b="0" i="0">
                <a:solidFill>
                  <a:srgbClr val="333333"/>
                </a:solidFill>
                <a:latin typeface="+mn-ea"/>
              </a:rPr>
              <a:t>2015-18034 </a:t>
            </a:r>
            <a:r>
              <a:rPr lang="ko-KR" altLang="en-US" sz="1300" b="0" i="0">
                <a:solidFill>
                  <a:srgbClr val="333333"/>
                </a:solidFill>
                <a:latin typeface="+mn-ea"/>
              </a:rPr>
              <a:t>박광훈</a:t>
            </a:r>
            <a:endParaRPr lang="en-US" altLang="ko-KR" sz="1300">
              <a:latin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C4EDE14-711F-408A-ACEE-CEBF8CF3AC34}"/>
              </a:ext>
            </a:extLst>
          </p:cNvPr>
          <p:cNvSpPr txBox="1"/>
          <p:nvPr/>
        </p:nvSpPr>
        <p:spPr>
          <a:xfrm>
            <a:off x="251520" y="1234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소감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690F9-8F77-4738-9BF1-59F23ADB992B}"/>
              </a:ext>
            </a:extLst>
          </p:cNvPr>
          <p:cNvSpPr txBox="1"/>
          <p:nvPr/>
        </p:nvSpPr>
        <p:spPr>
          <a:xfrm>
            <a:off x="179512" y="555526"/>
            <a:ext cx="8316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문승현</a:t>
            </a:r>
            <a:r>
              <a:rPr lang="en-US" altLang="ko-KR" dirty="0"/>
              <a:t>: </a:t>
            </a:r>
            <a:r>
              <a:rPr lang="ko-KR" altLang="en-US" sz="1200" dirty="0"/>
              <a:t>최근 개인적으로 관심있던 영역에 대해서 데이터를 수집하고 분석 및 </a:t>
            </a:r>
            <a:r>
              <a:rPr lang="ko-KR" altLang="en-US" sz="1200" dirty="0" err="1"/>
              <a:t>시각화하는</a:t>
            </a:r>
            <a:r>
              <a:rPr lang="ko-KR" altLang="en-US" sz="1200" dirty="0"/>
              <a:t> 과정이 재미있고 유익했다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또한 기존에 짐작 혹은 추측에 불과했던 가정들을 데이터를 통해 직접 확인할 수 있었던 점이 의미가 있었고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데이터 기반의 의사결정이라는 것이 무엇인지 조금은 이해할 수 있는 시간이었다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DA85-169A-4C29-AE94-A164F8FE7FEC}"/>
              </a:ext>
            </a:extLst>
          </p:cNvPr>
          <p:cNvSpPr txBox="1"/>
          <p:nvPr/>
        </p:nvSpPr>
        <p:spPr>
          <a:xfrm>
            <a:off x="179512" y="1294190"/>
            <a:ext cx="8776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염수민</a:t>
            </a:r>
            <a:r>
              <a:rPr lang="en-US" altLang="ko-KR" dirty="0"/>
              <a:t>: </a:t>
            </a:r>
            <a:r>
              <a:rPr lang="ko-KR" altLang="en-US" sz="1200" dirty="0"/>
              <a:t>평소 자료조사를 할 때 항상 원하는 주제와 관련되어 있는 데이터가 </a:t>
            </a:r>
            <a:r>
              <a:rPr lang="ko-KR" altLang="en-US" sz="1200" dirty="0" err="1"/>
              <a:t>시각화되어</a:t>
            </a:r>
            <a:r>
              <a:rPr lang="ko-KR" altLang="en-US" sz="1200" dirty="0"/>
              <a:t> 있는 형태를 찾아서 활용했다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하지만 이번 기말과제를 통해 이미 </a:t>
            </a:r>
            <a:r>
              <a:rPr lang="ko-KR" altLang="en-US" sz="1200" dirty="0" err="1"/>
              <a:t>시각화된</a:t>
            </a:r>
            <a:r>
              <a:rPr lang="ko-KR" altLang="en-US" sz="1200" dirty="0"/>
              <a:t> 데이터가 아니라 직접 </a:t>
            </a:r>
            <a:r>
              <a:rPr lang="en-US" altLang="ko-KR" sz="1200" dirty="0"/>
              <a:t>1</a:t>
            </a:r>
            <a:r>
              <a:rPr lang="ko-KR" altLang="en-US" sz="1200" dirty="0"/>
              <a:t>차 자료를 가공해서 원하는 형태로 </a:t>
            </a:r>
            <a:r>
              <a:rPr lang="ko-KR" altLang="en-US" sz="1200" dirty="0" err="1"/>
              <a:t>시각화하여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활용하는 경험을 했고</a:t>
            </a:r>
            <a:r>
              <a:rPr lang="en-US" altLang="ko-KR" sz="1200" dirty="0"/>
              <a:t>, </a:t>
            </a:r>
            <a:r>
              <a:rPr lang="ko-KR" altLang="en-US" sz="1200" dirty="0"/>
              <a:t>원하는 데이터가 없으면 직접 만들어서 쓸 수 있다는 것을 알게 되어 유익한 시간이었다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16884-8968-49AF-B993-B6DB68BF2870}"/>
              </a:ext>
            </a:extLst>
          </p:cNvPr>
          <p:cNvSpPr txBox="1"/>
          <p:nvPr/>
        </p:nvSpPr>
        <p:spPr>
          <a:xfrm>
            <a:off x="187726" y="2049110"/>
            <a:ext cx="8613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민현지</a:t>
            </a:r>
            <a:r>
              <a:rPr lang="en-US" altLang="ko-KR" dirty="0"/>
              <a:t>: </a:t>
            </a:r>
            <a:r>
              <a:rPr lang="ko-KR" altLang="en-US" sz="1200" dirty="0"/>
              <a:t>결과 측면에서 보면 당연히 강남</a:t>
            </a:r>
            <a:r>
              <a:rPr lang="en-US" altLang="ko-KR" sz="1200" dirty="0"/>
              <a:t>3</a:t>
            </a:r>
            <a:r>
              <a:rPr lang="ko-KR" altLang="en-US" sz="1200" dirty="0"/>
              <a:t>구가 가장 상승률이 높을 것이라고 생각했는데 그렇지 않아서 의외였다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원자료에선 볼 수 없었던 것을 </a:t>
            </a:r>
            <a:r>
              <a:rPr lang="en-US" altLang="ko-KR" sz="1200" dirty="0" err="1"/>
              <a:t>dataframe</a:t>
            </a:r>
            <a:r>
              <a:rPr lang="ko-KR" altLang="en-US" sz="1200" dirty="0"/>
              <a:t>으로 정리하고 </a:t>
            </a:r>
            <a:r>
              <a:rPr lang="ko-KR" altLang="en-US" sz="1200" dirty="0" err="1"/>
              <a:t>시각화하니</a:t>
            </a:r>
            <a:r>
              <a:rPr lang="ko-KR" altLang="en-US" sz="1200" dirty="0"/>
              <a:t> 볼 수 있었으며 시각화의 중요성을 체험했다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많은 시각화 기법을 단시간에 학습하다 보니 정보가 </a:t>
            </a:r>
            <a:r>
              <a:rPr lang="ko-KR" altLang="en-US" sz="1200" dirty="0" err="1"/>
              <a:t>산재되어있었는데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직접 해보니 정리가 잘 되었다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복잡한 </a:t>
            </a:r>
            <a:r>
              <a:rPr lang="ko-KR" altLang="en-US" sz="1200" dirty="0" err="1"/>
              <a:t>과정없이</a:t>
            </a:r>
            <a:r>
              <a:rPr lang="ko-KR" altLang="en-US" sz="1200" dirty="0"/>
              <a:t> 깔끔하게 데이터를 </a:t>
            </a:r>
            <a:r>
              <a:rPr lang="ko-KR" altLang="en-US" sz="1200" dirty="0" err="1"/>
              <a:t>시각화할</a:t>
            </a:r>
            <a:r>
              <a:rPr lang="ko-KR" altLang="en-US" sz="1200" dirty="0"/>
              <a:t> 수 있어 좋았으며</a:t>
            </a:r>
            <a:r>
              <a:rPr lang="en-US" altLang="ko-KR" sz="1200" dirty="0"/>
              <a:t>, </a:t>
            </a:r>
            <a:r>
              <a:rPr lang="ko-KR" altLang="en-US" sz="1200" dirty="0"/>
              <a:t>다음 단계를 수강하지 못해 아쉽다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FFB40-2558-442A-BB15-DA968107E3D2}"/>
              </a:ext>
            </a:extLst>
          </p:cNvPr>
          <p:cNvSpPr txBox="1"/>
          <p:nvPr/>
        </p:nvSpPr>
        <p:spPr>
          <a:xfrm>
            <a:off x="179512" y="2931790"/>
            <a:ext cx="8941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박광훈</a:t>
            </a:r>
            <a:r>
              <a:rPr lang="en-US" altLang="ko-KR" dirty="0"/>
              <a:t>: </a:t>
            </a:r>
            <a:r>
              <a:rPr lang="ko-KR" altLang="en-US" sz="1200" dirty="0"/>
              <a:t>팀원들과 의제선정부터 자료분석까지 컴퓨팅을 이용하여 진행한 과정이 </a:t>
            </a:r>
            <a:r>
              <a:rPr lang="ko-KR" altLang="en-US" sz="1200" dirty="0" err="1"/>
              <a:t>의미있었다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특히 서울시 공공데이터를 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활용한 연도별 부동산 실거래가 </a:t>
            </a:r>
            <a:r>
              <a:rPr lang="en-US" altLang="ko-KR" sz="1200" dirty="0"/>
              <a:t>csv</a:t>
            </a:r>
            <a:r>
              <a:rPr lang="ko-KR" altLang="en-US" sz="1200" dirty="0"/>
              <a:t>파일과 평균임금상승률을 활용하여 사회적으로 </a:t>
            </a:r>
            <a:r>
              <a:rPr lang="ko-KR" altLang="en-US" sz="1200" dirty="0" err="1"/>
              <a:t>의미있는</a:t>
            </a:r>
            <a:r>
              <a:rPr lang="ko-KR" altLang="en-US" sz="1200" dirty="0"/>
              <a:t> 시사점을 제시할 수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그 과정에서 방대한 </a:t>
            </a:r>
            <a:r>
              <a:rPr lang="en-US" altLang="ko-KR" sz="1200" dirty="0"/>
              <a:t>1</a:t>
            </a:r>
            <a:r>
              <a:rPr lang="ko-KR" altLang="en-US" sz="1200" dirty="0"/>
              <a:t>차 자료들을 </a:t>
            </a:r>
            <a:r>
              <a:rPr lang="en-US" altLang="ko-KR" sz="1200" dirty="0"/>
              <a:t>python</a:t>
            </a:r>
            <a:r>
              <a:rPr lang="ko-KR" altLang="en-US" sz="1200" dirty="0"/>
              <a:t>의 다양한 </a:t>
            </a:r>
            <a:r>
              <a:rPr lang="en-US" altLang="ko-KR" sz="1200" dirty="0"/>
              <a:t>module</a:t>
            </a:r>
            <a:r>
              <a:rPr lang="ko-KR" altLang="en-US" sz="1200" dirty="0"/>
              <a:t>과 </a:t>
            </a:r>
            <a:r>
              <a:rPr lang="en-US" altLang="ko-KR" sz="1200" dirty="0"/>
              <a:t>library</a:t>
            </a:r>
            <a:r>
              <a:rPr lang="ko-KR" altLang="en-US" sz="1200" dirty="0"/>
              <a:t>들을 활용해 </a:t>
            </a:r>
            <a:r>
              <a:rPr lang="en-US" altLang="ko-KR" sz="1200" dirty="0"/>
              <a:t>2</a:t>
            </a:r>
            <a:r>
              <a:rPr lang="ko-KR" altLang="en-US" sz="1200" dirty="0"/>
              <a:t>차 자료들로 재생산해내는 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과정이 핵심적이었다고 할 수 있겠다</a:t>
            </a:r>
            <a:r>
              <a:rPr lang="en-US" altLang="ko-KR" sz="1200" dirty="0"/>
              <a:t>. </a:t>
            </a:r>
            <a:r>
              <a:rPr lang="ko-KR" altLang="en-US" sz="1200" dirty="0"/>
              <a:t>팀원들의 업무 분담과 적극적 참여에 감사의 말씀을 드린다</a:t>
            </a:r>
            <a:r>
              <a:rPr lang="en-US" altLang="ko-KR" sz="1200" dirty="0"/>
              <a:t>.  </a:t>
            </a:r>
          </a:p>
          <a:p>
            <a:r>
              <a:rPr lang="en-US" altLang="ko-KR" sz="1200" dirty="0"/>
              <a:t>               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0BD58-9DC8-4180-8413-7FE76A3DDC38}"/>
              </a:ext>
            </a:extLst>
          </p:cNvPr>
          <p:cNvSpPr txBox="1"/>
          <p:nvPr/>
        </p:nvSpPr>
        <p:spPr>
          <a:xfrm>
            <a:off x="160934" y="3946579"/>
            <a:ext cx="89830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염승준</a:t>
            </a:r>
            <a:r>
              <a:rPr lang="en-US" altLang="ko-KR" dirty="0"/>
              <a:t>: </a:t>
            </a:r>
            <a:r>
              <a:rPr lang="ko-KR" altLang="en-US" sz="1200" dirty="0"/>
              <a:t>평소 궁금했거나 알고 싶던 사항들에 대하여 문제를 정의하고 상관관계를 분석한다는 것은 흥미로웠다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사회적 문제에 관심이 많았기에 준비를 하는 과정이 유익하고 즐거웠다</a:t>
            </a:r>
            <a:r>
              <a:rPr lang="en-US" altLang="ko-KR" sz="1200" dirty="0"/>
              <a:t>. </a:t>
            </a:r>
            <a:r>
              <a:rPr lang="ko-KR" altLang="en-US" sz="1200" dirty="0"/>
              <a:t> 임금 상승률과 부동산 금액 상승률을 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비교하며 둘 간의 격차가 생각보다 커서 쉽지 않은 문제이구나 생각이 들었다</a:t>
            </a:r>
            <a:r>
              <a:rPr lang="en-US" altLang="ko-KR" sz="1200" dirty="0"/>
              <a:t>. </a:t>
            </a:r>
            <a:r>
              <a:rPr lang="ko-KR" altLang="en-US" sz="1200" dirty="0"/>
              <a:t>좋은 팀원들과 기말 프로젝트를 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할 수 있어 감사했고</a:t>
            </a:r>
            <a:r>
              <a:rPr lang="en-US" altLang="ko-KR" sz="1200" dirty="0"/>
              <a:t>, </a:t>
            </a:r>
            <a:r>
              <a:rPr lang="ko-KR" altLang="en-US" sz="1200" dirty="0"/>
              <a:t>코딩에 대해 아무것도 몰랐던 나를 이제는 코딩은 이런 거야 설명할 수 있게 만들어 주신 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교수님께 감사의 인사를 드리고 싶다</a:t>
            </a:r>
            <a:r>
              <a:rPr lang="en-US" altLang="ko-KR" sz="1200" dirty="0"/>
              <a:t>. 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1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accent1"/>
                </a:solidFill>
                <a:cs typeface="Arial" pitchFamily="34" charset="0"/>
              </a:rPr>
              <a:t>목차</a:t>
            </a:r>
            <a:endParaRPr 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5656" y="148841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55011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58884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48841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55011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568564"/>
            <a:ext cx="4781487" cy="502228"/>
            <a:chOff x="2175371" y="1762964"/>
            <a:chExt cx="5040560" cy="600443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accent4"/>
                  </a:solidFill>
                  <a:cs typeface="Arial" pitchFamily="34" charset="0"/>
                </a:rPr>
                <a:t>문제 제기</a:t>
              </a:r>
              <a:endParaRPr lang="en-US" altLang="ko-KR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accent4"/>
                  </a:solidFill>
                  <a:cs typeface="Arial" pitchFamily="34" charset="0"/>
                </a:rPr>
                <a:t>서울시에서 근로 소득으로 집을 사는 것이 가능할까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?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211710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273407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31214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211710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273407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10"/>
          <p:cNvSpPr txBox="1"/>
          <p:nvPr/>
        </p:nvSpPr>
        <p:spPr bwMode="auto">
          <a:xfrm>
            <a:off x="2944670" y="2407989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>
                <a:solidFill>
                  <a:schemeClr val="accent3"/>
                </a:solidFill>
                <a:cs typeface="Arial" pitchFamily="34" charset="0"/>
              </a:rPr>
              <a:t>평균 부동산 금액</a:t>
            </a:r>
            <a:endParaRPr lang="en-US" altLang="ko-KR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475656" y="2931790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2993487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03222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2931790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2993487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10"/>
          <p:cNvSpPr txBox="1"/>
          <p:nvPr/>
        </p:nvSpPr>
        <p:spPr bwMode="auto">
          <a:xfrm>
            <a:off x="2944670" y="3128069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>
                <a:solidFill>
                  <a:schemeClr val="accent2"/>
                </a:solidFill>
                <a:cs typeface="Arial" pitchFamily="34" charset="0"/>
              </a:rPr>
              <a:t>자치구별 평균 부동산 금액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75656" y="3651870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3713567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375230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3651870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3713567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10"/>
          <p:cNvSpPr txBox="1"/>
          <p:nvPr/>
        </p:nvSpPr>
        <p:spPr bwMode="auto">
          <a:xfrm>
            <a:off x="2944670" y="3848149"/>
            <a:ext cx="478148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>
                <a:solidFill>
                  <a:schemeClr val="accent1"/>
                </a:solidFill>
                <a:cs typeface="Arial" pitchFamily="34" charset="0"/>
              </a:rPr>
              <a:t>건물주용도별 평균 부동산 금액</a:t>
            </a:r>
            <a:endParaRPr lang="en-US" altLang="ko-KR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4DE9FE0B-94EE-4893-9EBA-9C2A46B85546}"/>
              </a:ext>
            </a:extLst>
          </p:cNvPr>
          <p:cNvSpPr/>
          <p:nvPr/>
        </p:nvSpPr>
        <p:spPr>
          <a:xfrm>
            <a:off x="1475656" y="4371950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255615E3-15C6-4621-9F70-7E2CFF1E95E5}"/>
              </a:ext>
            </a:extLst>
          </p:cNvPr>
          <p:cNvSpPr/>
          <p:nvPr/>
        </p:nvSpPr>
        <p:spPr>
          <a:xfrm>
            <a:off x="1549419" y="4433647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83CB44-DD96-4B05-8ACB-C1217B582D1D}"/>
              </a:ext>
            </a:extLst>
          </p:cNvPr>
          <p:cNvSpPr txBox="1"/>
          <p:nvPr/>
        </p:nvSpPr>
        <p:spPr>
          <a:xfrm>
            <a:off x="1563695" y="447238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88DAC02-2457-470D-B3EF-4D3AAFFC7167}"/>
              </a:ext>
            </a:extLst>
          </p:cNvPr>
          <p:cNvSpPr/>
          <p:nvPr/>
        </p:nvSpPr>
        <p:spPr>
          <a:xfrm>
            <a:off x="2734143" y="4371950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ed Rectangle 16">
            <a:extLst>
              <a:ext uri="{FF2B5EF4-FFF2-40B4-BE49-F238E27FC236}">
                <a16:creationId xmlns:a16="http://schemas.microsoft.com/office/drawing/2014/main" id="{699AB979-F420-446A-8972-27F30684C362}"/>
              </a:ext>
            </a:extLst>
          </p:cNvPr>
          <p:cNvSpPr/>
          <p:nvPr/>
        </p:nvSpPr>
        <p:spPr>
          <a:xfrm>
            <a:off x="2816153" y="4433647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7">
            <a:extLst>
              <a:ext uri="{FF2B5EF4-FFF2-40B4-BE49-F238E27FC236}">
                <a16:creationId xmlns:a16="http://schemas.microsoft.com/office/drawing/2014/main" id="{5065C3B4-A754-481E-A52B-2E6A0E367487}"/>
              </a:ext>
            </a:extLst>
          </p:cNvPr>
          <p:cNvGrpSpPr/>
          <p:nvPr/>
        </p:nvGrpSpPr>
        <p:grpSpPr>
          <a:xfrm>
            <a:off x="2944670" y="4568231"/>
            <a:ext cx="4781487" cy="386098"/>
            <a:chOff x="2175371" y="1901805"/>
            <a:chExt cx="5040560" cy="461602"/>
          </a:xfrm>
        </p:grpSpPr>
        <p:sp>
          <p:nvSpPr>
            <p:cNvPr id="65" name="TextBox 10">
              <a:extLst>
                <a:ext uri="{FF2B5EF4-FFF2-40B4-BE49-F238E27FC236}">
                  <a16:creationId xmlns:a16="http://schemas.microsoft.com/office/drawing/2014/main" id="{A7695246-2439-40CA-A379-55BE06DD0F2D}"/>
                </a:ext>
              </a:extLst>
            </p:cNvPr>
            <p:cNvSpPr txBox="1"/>
            <p:nvPr/>
          </p:nvSpPr>
          <p:spPr bwMode="auto">
            <a:xfrm>
              <a:off x="2175371" y="1901805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accent4"/>
                  </a:solidFill>
                  <a:cs typeface="Arial" pitchFamily="34" charset="0"/>
                </a:rPr>
                <a:t>결론</a:t>
              </a:r>
              <a:endParaRPr lang="en-US" altLang="ko-KR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6" name="TextBox 12">
              <a:extLst>
                <a:ext uri="{FF2B5EF4-FFF2-40B4-BE49-F238E27FC236}">
                  <a16:creationId xmlns:a16="http://schemas.microsoft.com/office/drawing/2014/main" id="{CC0ED150-AA4C-4D8D-86D5-9787EB96A68D}"/>
                </a:ext>
              </a:extLst>
            </p:cNvPr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7981B8E-71B5-42B8-9729-51F6741E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49266"/>
            <a:ext cx="4567219" cy="117952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C448B0A-99B5-4FAF-B20C-0329E392F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59582"/>
            <a:ext cx="4827497" cy="12467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3CDF6AF-0D9E-4380-837A-F602D5C81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1986199"/>
            <a:ext cx="4534612" cy="117110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4674484-4D8B-4F6E-BF98-4456C41E0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2715766"/>
            <a:ext cx="4324330" cy="111679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ED470A4-6E15-4496-9D7E-E8FD46A65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5816" y="3656452"/>
            <a:ext cx="4534612" cy="1171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4DD60D-B510-4A21-A506-9B0CC3927A27}"/>
              </a:ext>
            </a:extLst>
          </p:cNvPr>
          <p:cNvSpPr txBox="1"/>
          <p:nvPr/>
        </p:nvSpPr>
        <p:spPr>
          <a:xfrm>
            <a:off x="323528" y="41151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서울에서 </a:t>
            </a:r>
            <a:r>
              <a:rPr lang="ko-KR" altLang="en-US" b="1" dirty="0" err="1"/>
              <a:t>내집마련</a:t>
            </a:r>
            <a:r>
              <a:rPr lang="en-US" altLang="ko-KR" b="1" dirty="0"/>
              <a:t>, </a:t>
            </a:r>
            <a:r>
              <a:rPr lang="ko-KR" altLang="en-US" b="1" dirty="0"/>
              <a:t>과연 가능할까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026" name="Picture 2" descr=" 전반적인 경제상황 최악 ... 기업 10곳 중 4곳 ‘임금 동결’">
            <a:extLst>
              <a:ext uri="{FF2B5EF4-FFF2-40B4-BE49-F238E27FC236}">
                <a16:creationId xmlns:a16="http://schemas.microsoft.com/office/drawing/2014/main" id="{5D971B72-48BC-46CB-B4A0-5F39BB46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49" y="842295"/>
            <a:ext cx="3714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중기 직장인 절반 '올해 연봉 동결'.. 인상률 3년간 최저">
            <a:extLst>
              <a:ext uri="{FF2B5EF4-FFF2-40B4-BE49-F238E27FC236}">
                <a16:creationId xmlns:a16="http://schemas.microsoft.com/office/drawing/2014/main" id="{3AD067B3-5857-4EE2-9512-11E007414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02" y="760979"/>
            <a:ext cx="3589663" cy="35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1E4404C-AF38-45D0-9F5B-9DA995C1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40843"/>
              </p:ext>
            </p:extLst>
          </p:nvPr>
        </p:nvGraphicFramePr>
        <p:xfrm>
          <a:off x="892981" y="955610"/>
          <a:ext cx="7351427" cy="3200332"/>
        </p:xfrm>
        <a:graphic>
          <a:graphicData uri="http://schemas.openxmlformats.org/drawingml/2006/table">
            <a:tbl>
              <a:tblPr/>
              <a:tblGrid>
                <a:gridCol w="724098">
                  <a:extLst>
                    <a:ext uri="{9D8B030D-6E8A-4147-A177-3AD203B41FA5}">
                      <a16:colId xmlns:a16="http://schemas.microsoft.com/office/drawing/2014/main" val="70495830"/>
                    </a:ext>
                  </a:extLst>
                </a:gridCol>
                <a:gridCol w="1119282">
                  <a:extLst>
                    <a:ext uri="{9D8B030D-6E8A-4147-A177-3AD203B41FA5}">
                      <a16:colId xmlns:a16="http://schemas.microsoft.com/office/drawing/2014/main" val="2710255636"/>
                    </a:ext>
                  </a:extLst>
                </a:gridCol>
                <a:gridCol w="1225701">
                  <a:extLst>
                    <a:ext uri="{9D8B030D-6E8A-4147-A177-3AD203B41FA5}">
                      <a16:colId xmlns:a16="http://schemas.microsoft.com/office/drawing/2014/main" val="2499526743"/>
                    </a:ext>
                  </a:extLst>
                </a:gridCol>
                <a:gridCol w="857993">
                  <a:extLst>
                    <a:ext uri="{9D8B030D-6E8A-4147-A177-3AD203B41FA5}">
                      <a16:colId xmlns:a16="http://schemas.microsoft.com/office/drawing/2014/main" val="1518657543"/>
                    </a:ext>
                  </a:extLst>
                </a:gridCol>
                <a:gridCol w="1141451">
                  <a:extLst>
                    <a:ext uri="{9D8B030D-6E8A-4147-A177-3AD203B41FA5}">
                      <a16:colId xmlns:a16="http://schemas.microsoft.com/office/drawing/2014/main" val="2899360768"/>
                    </a:ext>
                  </a:extLst>
                </a:gridCol>
                <a:gridCol w="1141451">
                  <a:extLst>
                    <a:ext uri="{9D8B030D-6E8A-4147-A177-3AD203B41FA5}">
                      <a16:colId xmlns:a16="http://schemas.microsoft.com/office/drawing/2014/main" val="2594550608"/>
                    </a:ext>
                  </a:extLst>
                </a:gridCol>
                <a:gridCol w="1141451">
                  <a:extLst>
                    <a:ext uri="{9D8B030D-6E8A-4147-A177-3AD203B41FA5}">
                      <a16:colId xmlns:a16="http://schemas.microsoft.com/office/drawing/2014/main" val="184215684"/>
                    </a:ext>
                  </a:extLst>
                </a:gridCol>
              </a:tblGrid>
              <a:tr h="640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연도</a:t>
                      </a:r>
                      <a:endParaRPr lang="ko-Kore-KR" altLang="en-US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총 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정액</a:t>
                      </a:r>
                      <a:r>
                        <a:rPr lang="en-US" altLang="ko-KR" sz="1800" b="1" dirty="0">
                          <a:effectLst/>
                        </a:rPr>
                        <a:t>+</a:t>
                      </a:r>
                      <a:r>
                        <a:rPr lang="ko-KR" altLang="en-US" sz="1800" b="1" dirty="0">
                          <a:effectLst/>
                        </a:rPr>
                        <a:t>초과급여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 err="1">
                          <a:effectLst/>
                        </a:rPr>
                        <a:t>정액급여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>
                          <a:effectLst/>
                        </a:rPr>
                        <a:t>초과급여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>
                          <a:effectLst/>
                        </a:rPr>
                        <a:t>특별급여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>
                          <a:effectLst/>
                        </a:rPr>
                        <a:t>실질임금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2122"/>
                  </a:ext>
                </a:extLst>
              </a:tr>
              <a:tr h="640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b="1" dirty="0">
                          <a:effectLst/>
                        </a:rPr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3.4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3.2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3.0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7.9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5.0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2.1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374069"/>
                  </a:ext>
                </a:extLst>
              </a:tr>
              <a:tr h="640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b="1">
                          <a:effectLst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2.8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2.4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2.2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10.6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5.9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0.7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2816"/>
                  </a:ext>
                </a:extLst>
              </a:tr>
              <a:tr h="640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b="1">
                          <a:effectLst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3.1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3.4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3.1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13.3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1.0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1.6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27865"/>
                  </a:ext>
                </a:extLst>
              </a:tr>
              <a:tr h="640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b="1" dirty="0">
                          <a:effectLst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4.0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3.9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3.3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20.2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4.1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800" dirty="0">
                          <a:effectLst/>
                        </a:rPr>
                        <a:t>3.3</a:t>
                      </a:r>
                      <a:r>
                        <a:rPr lang="ko-KR" altLang="en-US" sz="1800" dirty="0"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%</a:t>
                      </a:r>
                      <a:endParaRPr lang="en-US" altLang="ko-Kore-KR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81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7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51556" y="1627083"/>
          <a:ext cx="3648436" cy="2482215"/>
        </p:xfrm>
        <a:graphic>
          <a:graphicData uri="http://schemas.openxmlformats.org/drawingml/2006/table">
            <a:tbl>
              <a:tblGrid>
                <a:gridCol w="1824218"/>
                <a:gridCol w="1824218"/>
              </a:tblGrid>
              <a:tr h="599620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연도</a:t>
                      </a:r>
                      <a:endParaRPr lang="ko-KR" altLang="en-US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ko-Kore-KR" altLang="en-US" b="1"/>
                        <a:t>평균</a:t>
                      </a:r>
                      <a:r>
                        <a:rPr lang="ko-KR" altLang="en-US" b="1"/>
                        <a:t> 부동산 금액</a:t>
                      </a:r>
                      <a:endParaRPr lang="ko-Kore-KR" altLang="en-US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42640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 b="1"/>
                        <a:t>2016</a:t>
                      </a:r>
                      <a:endParaRPr lang="en-US" altLang="ko-Kore-KR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/>
                        <a:t>457,960,511</a:t>
                      </a:r>
                      <a:endParaRPr lang="en-US" altLang="ko-Kore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5f5f5"/>
                    </a:solidFill>
                  </a:tcPr>
                </a:tc>
              </a:tr>
              <a:tr h="342640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 b="1"/>
                        <a:t>2017</a:t>
                      </a:r>
                      <a:endParaRPr lang="en-US" altLang="ko-Kore-KR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/>
                        <a:t>508,929,164</a:t>
                      </a:r>
                      <a:endParaRPr lang="en-US" altLang="ko-Kore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42640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 b="1"/>
                        <a:t>2018</a:t>
                      </a:r>
                      <a:endParaRPr lang="en-US" altLang="ko-Kore-KR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/>
                        <a:t>549,348,740</a:t>
                      </a:r>
                      <a:endParaRPr lang="en-US" altLang="ko-Kore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5f5f5"/>
                    </a:solidFill>
                  </a:tcPr>
                </a:tc>
              </a:tr>
              <a:tr h="342640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 b="1"/>
                        <a:t>2019</a:t>
                      </a:r>
                      <a:endParaRPr lang="en-US" altLang="ko-Kore-KR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/>
                        <a:t>622,549,442</a:t>
                      </a:r>
                      <a:endParaRPr lang="en-US" altLang="ko-Kore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42640"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 b="1"/>
                        <a:t>2020</a:t>
                      </a:r>
                      <a:endParaRPr lang="en-US" altLang="ko-Kore-KR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 lang="ko-KR" altLang="en-US"/>
                      </a:pPr>
                      <a:r>
                        <a:rPr lang="en-US" altLang="ko-Kore-KR"/>
                        <a:t>576,351,459</a:t>
                      </a:r>
                      <a:endParaRPr lang="en-US" altLang="ko-Kore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제목 1"/>
          <p:cNvSpPr txBox="1"/>
          <p:nvPr/>
        </p:nvSpPr>
        <p:spPr>
          <a:xfrm>
            <a:off x="4860032" y="2139702"/>
            <a:ext cx="2854752" cy="743256"/>
          </a:xfrm>
          <a:prstGeom prst="rect">
            <a:avLst/>
          </a:prstGeom>
        </p:spPr>
        <p:txBody>
          <a:bodyPr vert="horz" lIns="91440" tIns="45720" rIns="91440" bIns="45720" anchor="ctr">
            <a:normAutofit fontScale="50000" lnSpcReduction="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80000"/>
              </a:lnSpc>
              <a:defRPr lang="ko-KR" altLang="en-US"/>
            </a:pPr>
            <a:r>
              <a:rPr lang="en-US" altLang="ko-KR" sz="4800" b="1">
                <a:latin typeface="+mj-ea"/>
              </a:rPr>
              <a:t>2016</a:t>
            </a:r>
            <a:r>
              <a:rPr lang="ko-KR" altLang="en-US" sz="4800" b="1">
                <a:latin typeface="+mj-ea"/>
              </a:rPr>
              <a:t> </a:t>
            </a:r>
            <a:r>
              <a:rPr lang="en-US" altLang="ko-KR" sz="4800" b="1">
                <a:latin typeface="+mj-ea"/>
              </a:rPr>
              <a:t>–</a:t>
            </a:r>
            <a:r>
              <a:rPr lang="ko-KR" altLang="en-US" sz="4800" b="1">
                <a:latin typeface="+mj-ea"/>
              </a:rPr>
              <a:t> </a:t>
            </a:r>
            <a:r>
              <a:rPr lang="en-US" altLang="ko-KR" sz="4800" b="1">
                <a:latin typeface="+mj-ea"/>
              </a:rPr>
              <a:t>2019</a:t>
            </a:r>
            <a:r>
              <a:rPr lang="ko-KR" altLang="en-US" sz="4800" b="1">
                <a:latin typeface="+mj-ea"/>
              </a:rPr>
              <a:t> </a:t>
            </a:r>
            <a:endParaRPr lang="ko-KR" altLang="en-US" sz="4800" b="1">
              <a:latin typeface="+mj-ea"/>
            </a:endParaRPr>
          </a:p>
          <a:p>
            <a:pPr lvl="0">
              <a:lnSpc>
                <a:spcPct val="80000"/>
              </a:lnSpc>
              <a:defRPr lang="ko-KR" altLang="en-US"/>
            </a:pPr>
            <a:r>
              <a:rPr lang="en-US" altLang="ko-KR" sz="4800" b="1">
                <a:latin typeface="+mj-ea"/>
              </a:rPr>
              <a:t>36%</a:t>
            </a:r>
            <a:r>
              <a:rPr lang="ko-KR" altLang="en-US" sz="4800" b="1">
                <a:latin typeface="+mj-ea"/>
              </a:rPr>
              <a:t>상승</a:t>
            </a:r>
            <a:endParaRPr lang="ko-Kore-KR" altLang="en-US" sz="4800" b="1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483518"/>
            <a:ext cx="3385899" cy="448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/>
              <a:t>서울시 평균 부동산 금액</a:t>
            </a:r>
            <a:endParaRPr lang="ko-KR" altLang="en-US" sz="2400" b="1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1926" y="1507207"/>
            <a:ext cx="8382000" cy="3152775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B16FB93-1865-4E64-9E3A-1E911323D4FE}"/>
              </a:ext>
            </a:extLst>
          </p:cNvPr>
          <p:cNvSpPr txBox="1"/>
          <p:nvPr/>
        </p:nvSpPr>
        <p:spPr>
          <a:xfrm>
            <a:off x="395536" y="267494"/>
            <a:ext cx="4128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자치구별 평균 부동산 금액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상승률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5B5C52-01D5-4E7B-8635-54B15E599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19175"/>
            <a:ext cx="84296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BC5154-3160-496C-BEC4-B35E0C2C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" y="1321112"/>
            <a:ext cx="672074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0111334-1924-40CD-8106-8355D80D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76" y="15292"/>
            <a:ext cx="21732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C4EDE14-711F-408A-ACEE-CEBF8CF3AC34}"/>
              </a:ext>
            </a:extLst>
          </p:cNvPr>
          <p:cNvSpPr txBox="1"/>
          <p:nvPr/>
        </p:nvSpPr>
        <p:spPr>
          <a:xfrm>
            <a:off x="395536" y="267494"/>
            <a:ext cx="464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건물주용도별 평균 부동산 금액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상승률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DB4FE6-1D34-4CA3-A233-D4EDE1CF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128713"/>
            <a:ext cx="73628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B1F2812-2D06-4A7A-A5A7-C5F68705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75606"/>
            <a:ext cx="3096344" cy="31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C4EDE14-711F-408A-ACEE-CEBF8CF3AC34}"/>
              </a:ext>
            </a:extLst>
          </p:cNvPr>
          <p:cNvSpPr txBox="1"/>
          <p:nvPr/>
        </p:nvSpPr>
        <p:spPr>
          <a:xfrm>
            <a:off x="395536" y="267494"/>
            <a:ext cx="5295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건물주용도별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구별 평균 부동산 금액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상승률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C611B3-1372-43A8-9C7D-5F4185E73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03598"/>
            <a:ext cx="76581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8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C4EDE14-711F-408A-ACEE-CEBF8CF3AC34}"/>
              </a:ext>
            </a:extLst>
          </p:cNvPr>
          <p:cNvSpPr txBox="1"/>
          <p:nvPr/>
        </p:nvSpPr>
        <p:spPr>
          <a:xfrm>
            <a:off x="395536" y="2674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결론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C23EAB-A6CE-4807-99FB-3F49E610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40087"/>
              </p:ext>
            </p:extLst>
          </p:nvPr>
        </p:nvGraphicFramePr>
        <p:xfrm>
          <a:off x="252029" y="1347614"/>
          <a:ext cx="5688631" cy="2304254"/>
        </p:xfrm>
        <a:graphic>
          <a:graphicData uri="http://schemas.openxmlformats.org/drawingml/2006/table">
            <a:tbl>
              <a:tblPr/>
              <a:tblGrid>
                <a:gridCol w="560317">
                  <a:extLst>
                    <a:ext uri="{9D8B030D-6E8A-4147-A177-3AD203B41FA5}">
                      <a16:colId xmlns:a16="http://schemas.microsoft.com/office/drawing/2014/main" val="70495830"/>
                    </a:ext>
                  </a:extLst>
                </a:gridCol>
                <a:gridCol w="866113">
                  <a:extLst>
                    <a:ext uri="{9D8B030D-6E8A-4147-A177-3AD203B41FA5}">
                      <a16:colId xmlns:a16="http://schemas.microsoft.com/office/drawing/2014/main" val="2710255636"/>
                    </a:ext>
                  </a:extLst>
                </a:gridCol>
                <a:gridCol w="948462">
                  <a:extLst>
                    <a:ext uri="{9D8B030D-6E8A-4147-A177-3AD203B41FA5}">
                      <a16:colId xmlns:a16="http://schemas.microsoft.com/office/drawing/2014/main" val="2499526743"/>
                    </a:ext>
                  </a:extLst>
                </a:gridCol>
                <a:gridCol w="663926">
                  <a:extLst>
                    <a:ext uri="{9D8B030D-6E8A-4147-A177-3AD203B41FA5}">
                      <a16:colId xmlns:a16="http://schemas.microsoft.com/office/drawing/2014/main" val="1518657543"/>
                    </a:ext>
                  </a:extLst>
                </a:gridCol>
                <a:gridCol w="883271">
                  <a:extLst>
                    <a:ext uri="{9D8B030D-6E8A-4147-A177-3AD203B41FA5}">
                      <a16:colId xmlns:a16="http://schemas.microsoft.com/office/drawing/2014/main" val="2899360768"/>
                    </a:ext>
                  </a:extLst>
                </a:gridCol>
                <a:gridCol w="883271">
                  <a:extLst>
                    <a:ext uri="{9D8B030D-6E8A-4147-A177-3AD203B41FA5}">
                      <a16:colId xmlns:a16="http://schemas.microsoft.com/office/drawing/2014/main" val="2594550608"/>
                    </a:ext>
                  </a:extLst>
                </a:gridCol>
                <a:gridCol w="883271">
                  <a:extLst>
                    <a:ext uri="{9D8B030D-6E8A-4147-A177-3AD203B41FA5}">
                      <a16:colId xmlns:a16="http://schemas.microsoft.com/office/drawing/2014/main" val="184215684"/>
                    </a:ext>
                  </a:extLst>
                </a:gridCol>
              </a:tblGrid>
              <a:tr h="5036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연도</a:t>
                      </a:r>
                      <a:endParaRPr lang="ko-Kore-KR" altLang="en-US" sz="12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총 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정액</a:t>
                      </a:r>
                      <a:r>
                        <a:rPr lang="en-US" altLang="ko-KR" sz="1200" b="1" dirty="0">
                          <a:effectLst/>
                        </a:rPr>
                        <a:t>+</a:t>
                      </a:r>
                      <a:r>
                        <a:rPr lang="ko-KR" altLang="en-US" sz="1200" b="1" dirty="0">
                          <a:effectLst/>
                        </a:rPr>
                        <a:t>초과급여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정액급여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>
                          <a:effectLst/>
                        </a:rPr>
                        <a:t>초과급여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>
                          <a:effectLst/>
                        </a:rPr>
                        <a:t>특별급여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>
                          <a:effectLst/>
                        </a:rPr>
                        <a:t>실질임금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32122"/>
                  </a:ext>
                </a:extLst>
              </a:tr>
              <a:tr h="4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dirty="0">
                          <a:effectLst/>
                        </a:rPr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3.4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3.2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3.0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7.9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5.0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2.1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374069"/>
                  </a:ext>
                </a:extLst>
              </a:tr>
              <a:tr h="4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>
                          <a:effectLst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2.8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2.4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2.2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10.6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5.9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0.7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2816"/>
                  </a:ext>
                </a:extLst>
              </a:tr>
              <a:tr h="4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>
                          <a:effectLst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3.1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3.4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3.1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13.3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1.0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1.6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27865"/>
                  </a:ext>
                </a:extLst>
              </a:tr>
              <a:tr h="450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dirty="0">
                          <a:effectLst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4.0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3.9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3.3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20.2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4.1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dirty="0">
                          <a:effectLst/>
                        </a:rPr>
                        <a:t>3.3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%</a:t>
                      </a:r>
                      <a:endParaRPr lang="en-US" altLang="ko-Kore-KR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81386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E2815D04-0552-41C0-8F3F-F92F0290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76" y="15292"/>
            <a:ext cx="21732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21D6BF4-D459-4B6C-8FF7-DA3DF5BE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56" y="1203598"/>
            <a:ext cx="3096344" cy="31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0">
            <a:off x="3305116" y="844296"/>
            <a:ext cx="2592288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en-US" altLang="ko-KR" sz="1200">
                <a:solidFill>
                  <a:schemeClr val="accent1"/>
                </a:solidFill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총책임 </a:t>
              </a:r>
              <a:endParaRPr lang="ko-KR" altLang="en-US" sz="1200" b="1">
                <a:latin typeface="+mn-ea"/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데이터 수집</a:t>
              </a:r>
              <a:endParaRPr lang="ko-KR" altLang="en-US" sz="1200" b="1">
                <a:latin typeface="+mn-ea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96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b="1" i="0">
                  <a:solidFill>
                    <a:srgbClr val="333333"/>
                  </a:solidFill>
                  <a:latin typeface="+mn-ea"/>
                </a:rPr>
                <a:t>2015-18034 </a:t>
              </a:r>
              <a:r>
                <a:rPr lang="ko-KR" altLang="en-US" sz="1400" b="1" i="0">
                  <a:solidFill>
                    <a:srgbClr val="333333"/>
                  </a:solidFill>
                  <a:latin typeface="+mn-ea"/>
                </a:rPr>
                <a:t>박광훈</a:t>
              </a:r>
              <a:endParaRPr lang="ko-KR" altLang="en-US" b="1">
                <a:solidFill>
                  <a:schemeClr val="accent1"/>
                </a:solidFill>
                <a:cs typeface="Arial"/>
              </a:endParaRPr>
            </a:p>
          </p:txBody>
        </p:sp>
      </p:grpSp>
      <p:sp>
        <p:nvSpPr>
          <p:cNvPr id="4" name="그림 개체 틀 3"/>
          <p:cNvSpPr>
            <a:spLocks noGrp="1" noTextEdit="1"/>
          </p:cNvSpPr>
          <p:nvPr>
            <p:ph type="pic" idx="15"/>
          </p:nvPr>
        </p:nvSpPr>
        <p:spPr/>
      </p:sp>
      <p:sp>
        <p:nvSpPr>
          <p:cNvPr id="6" name="그림 개체 틀 5"/>
          <p:cNvSpPr>
            <a:spLocks noGrp="1" noTextEdit="1"/>
          </p:cNvSpPr>
          <p:nvPr>
            <p:ph type="pic" idx="16"/>
          </p:nvPr>
        </p:nvSpPr>
        <p:spPr/>
      </p:sp>
      <p:sp>
        <p:nvSpPr>
          <p:cNvPr id="18" name="그림 개체 틀 17"/>
          <p:cNvSpPr>
            <a:spLocks noGrp="1" noTextEdit="1"/>
          </p:cNvSpPr>
          <p:nvPr>
            <p:ph type="pic" idx="12"/>
          </p:nvPr>
        </p:nvSpPr>
        <p:spPr/>
      </p:sp>
      <p:sp>
        <p:nvSpPr>
          <p:cNvPr id="2" name="직사각형 1"/>
          <p:cNvSpPr/>
          <p:nvPr/>
        </p:nvSpPr>
        <p:spPr>
          <a:xfrm>
            <a:off x="544246" y="398588"/>
            <a:ext cx="2689873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>
                <a:solidFill>
                  <a:schemeClr val="tx1"/>
                </a:solidFill>
              </a:rPr>
              <a:t>팀원 소개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36059" y="395500"/>
            <a:ext cx="2689872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38213" y="2563405"/>
            <a:ext cx="2679532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2040" y="1530618"/>
            <a:ext cx="432854" cy="371888"/>
          </a:xfrm>
          <a:prstGeom prst="rect">
            <a:avLst/>
          </a:prstGeom>
        </p:spPr>
      </p:pic>
      <p:grpSp>
        <p:nvGrpSpPr>
          <p:cNvPr id="20" name="Group 7"/>
          <p:cNvGrpSpPr/>
          <p:nvPr/>
        </p:nvGrpSpPr>
        <p:grpSpPr>
          <a:xfrm rot="0">
            <a:off x="6032963" y="843558"/>
            <a:ext cx="2592288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en-US" altLang="ko-KR" sz="1200">
                <a:solidFill>
                  <a:schemeClr val="accent1"/>
                </a:solidFill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데이터 분석</a:t>
              </a:r>
              <a:endParaRPr lang="ko-KR" altLang="en-US" sz="1200" b="1">
                <a:latin typeface="+mn-ea"/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데이터 시각화</a:t>
              </a:r>
              <a:endParaRPr lang="ko-KR" altLang="en-US" sz="1200" b="1">
                <a:latin typeface="+mn-ea"/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보고서 작성</a:t>
              </a:r>
              <a:endParaRPr lang="ko-KR" altLang="en-US" sz="1200" b="1">
                <a:latin typeface="+mn-ea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97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b="1" i="0">
                  <a:solidFill>
                    <a:srgbClr val="333333"/>
                  </a:solidFill>
                  <a:latin typeface="+mn-ea"/>
                </a:rPr>
                <a:t>2020-29727 </a:t>
              </a:r>
              <a:r>
                <a:rPr lang="ko-KR" altLang="en-US" sz="1400" b="1" i="0">
                  <a:solidFill>
                    <a:srgbClr val="333333"/>
                  </a:solidFill>
                  <a:latin typeface="+mn-ea"/>
                </a:rPr>
                <a:t>문승현</a:t>
              </a:r>
              <a:endParaRPr lang="ko-KR" altLang="en-US" sz="2400" b="1">
                <a:solidFill>
                  <a:schemeClr val="accent1"/>
                </a:solidFill>
                <a:cs typeface="Arial"/>
              </a:endParaRPr>
            </a:p>
          </p:txBody>
        </p:sp>
      </p:grpSp>
      <p:grpSp>
        <p:nvGrpSpPr>
          <p:cNvPr id="26" name="Group 7"/>
          <p:cNvGrpSpPr/>
          <p:nvPr/>
        </p:nvGrpSpPr>
        <p:grpSpPr>
          <a:xfrm rot="0">
            <a:off x="583883" y="2931790"/>
            <a:ext cx="2592288" cy="1048024"/>
            <a:chOff x="803640" y="3362835"/>
            <a:chExt cx="2059657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21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en-US" altLang="ko-KR" sz="1200">
                <a:solidFill>
                  <a:schemeClr val="accent1"/>
                </a:solidFill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데이터 분석</a:t>
              </a:r>
              <a:endParaRPr lang="ko-KR" altLang="en-US" sz="1200" b="1">
                <a:latin typeface="+mn-ea"/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데이터 시각화</a:t>
              </a:r>
              <a:endParaRPr lang="ko-KR" altLang="en-US" sz="1200" b="1">
                <a:latin typeface="+mn-ea"/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보고서 작성</a:t>
              </a:r>
              <a:endParaRPr lang="ko-KR" altLang="en-US" sz="1200" b="1">
                <a:latin typeface="+mn-ea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95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b="1" i="0">
                  <a:solidFill>
                    <a:srgbClr val="333333"/>
                  </a:solidFill>
                  <a:latin typeface="+mn-ea"/>
                </a:rPr>
                <a:t>2017-12800 </a:t>
              </a:r>
              <a:r>
                <a:rPr lang="ko-KR" altLang="en-US" sz="1400" b="1" i="0">
                  <a:solidFill>
                    <a:srgbClr val="333333"/>
                  </a:solidFill>
                  <a:latin typeface="+mn-ea"/>
                </a:rPr>
                <a:t>민현지</a:t>
              </a:r>
              <a:endParaRPr lang="ko-KR" altLang="en-US" sz="3200" b="1">
                <a:solidFill>
                  <a:schemeClr val="accent1"/>
                </a:solidFill>
                <a:cs typeface="Arial"/>
              </a:endParaRPr>
            </a:p>
          </p:txBody>
        </p:sp>
      </p:grpSp>
      <p:grpSp>
        <p:nvGrpSpPr>
          <p:cNvPr id="29" name="Group 7"/>
          <p:cNvGrpSpPr/>
          <p:nvPr/>
        </p:nvGrpSpPr>
        <p:grpSpPr>
          <a:xfrm rot="0">
            <a:off x="3296162" y="2931790"/>
            <a:ext cx="259228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en-US" altLang="ko-KR" sz="1200">
                <a:solidFill>
                  <a:schemeClr val="accent1"/>
                </a:solidFill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데이터 정리</a:t>
              </a:r>
              <a:endParaRPr lang="ko-KR" altLang="en-US" sz="1200" b="1">
                <a:latin typeface="+mn-ea"/>
                <a:cs typeface="Arial"/>
              </a:endParaRP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ea"/>
                  <a:cs typeface="Arial"/>
                </a:rPr>
                <a:t>Ppt</a:t>
              </a:r>
              <a:r>
                <a:rPr lang="ko-KR" altLang="en-US" sz="1200" b="1">
                  <a:latin typeface="+mn-ea"/>
                  <a:cs typeface="Arial"/>
                </a:rPr>
                <a:t>제작</a:t>
              </a:r>
              <a:endParaRPr lang="ko-KR" altLang="en-US" sz="1200" b="1">
                <a:latin typeface="+mn-ea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95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b="1" i="0">
                  <a:solidFill>
                    <a:srgbClr val="333333"/>
                  </a:solidFill>
                  <a:latin typeface="+mn-ea"/>
                </a:rPr>
                <a:t>2020-10226 </a:t>
              </a:r>
              <a:r>
                <a:rPr lang="ko-KR" altLang="en-US" sz="1400" b="1" i="0">
                  <a:solidFill>
                    <a:srgbClr val="333333"/>
                  </a:solidFill>
                  <a:latin typeface="+mn-ea"/>
                </a:rPr>
                <a:t>염수민</a:t>
              </a:r>
              <a:endParaRPr lang="ko-KR" altLang="en-US" sz="4000" b="1">
                <a:solidFill>
                  <a:schemeClr val="accent1"/>
                </a:solidFill>
                <a:cs typeface="Arial"/>
              </a:endParaRPr>
            </a:p>
          </p:txBody>
        </p:sp>
      </p:grpSp>
      <p:grpSp>
        <p:nvGrpSpPr>
          <p:cNvPr id="33" name="Group 7"/>
          <p:cNvGrpSpPr/>
          <p:nvPr/>
        </p:nvGrpSpPr>
        <p:grpSpPr>
          <a:xfrm rot="0">
            <a:off x="6032963" y="2931790"/>
            <a:ext cx="2592288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en-US" altLang="ko-KR" sz="1200">
                <a:solidFill>
                  <a:schemeClr val="accent1"/>
                </a:solidFill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동영상 제작</a:t>
              </a:r>
              <a:endParaRPr lang="ko-KR" altLang="en-US" sz="1200" b="1">
                <a:latin typeface="+mn-ea"/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200" b="1">
                  <a:latin typeface="+mn-ea"/>
                  <a:cs typeface="Arial"/>
                </a:rPr>
                <a:t>발표</a:t>
              </a:r>
              <a:endParaRPr lang="ko-KR" altLang="en-US" sz="1200" b="1">
                <a:latin typeface="+mn-ea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95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 b="1" i="0">
                  <a:solidFill>
                    <a:srgbClr val="333333"/>
                  </a:solidFill>
                  <a:latin typeface="+mn-ea"/>
                </a:rPr>
                <a:t>2017-17345 </a:t>
              </a:r>
              <a:r>
                <a:rPr lang="ko-KR" altLang="en-US" sz="1400" b="1" i="0">
                  <a:solidFill>
                    <a:srgbClr val="333333"/>
                  </a:solidFill>
                  <a:latin typeface="+mn-ea"/>
                </a:rPr>
                <a:t>염승준</a:t>
              </a:r>
              <a:endParaRPr lang="ko-KR" altLang="en-US" sz="4800" b="1">
                <a:solidFill>
                  <a:schemeClr val="accent1"/>
                </a:solidFill>
                <a:cs typeface="Arial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89261" y="1984668"/>
            <a:ext cx="414564" cy="396274"/>
          </a:xfrm>
          <a:prstGeom prst="rect">
            <a:avLst/>
          </a:prstGeom>
        </p:spPr>
      </p:pic>
      <p:sp>
        <p:nvSpPr>
          <p:cNvPr id="36" name="Rectangle 16"/>
          <p:cNvSpPr/>
          <p:nvPr/>
        </p:nvSpPr>
        <p:spPr>
          <a:xfrm>
            <a:off x="7884368" y="1984668"/>
            <a:ext cx="432135" cy="284005"/>
          </a:xfrm>
          <a:custGeom>
            <a:avLst/>
            <a:gd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Rectangle 16"/>
          <p:cNvSpPr/>
          <p:nvPr/>
        </p:nvSpPr>
        <p:spPr>
          <a:xfrm>
            <a:off x="2411760" y="4155926"/>
            <a:ext cx="432135" cy="284005"/>
          </a:xfrm>
          <a:custGeom>
            <a:avLst/>
            <a:gd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371094" y="4117468"/>
            <a:ext cx="425042" cy="326490"/>
          </a:xfrm>
          <a:custGeom>
            <a:avLst/>
            <a:gd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Rounded Rectangle 51"/>
          <p:cNvSpPr/>
          <p:nvPr/>
        </p:nvSpPr>
        <p:spPr>
          <a:xfrm rot="16200000" flipH="1">
            <a:off x="4849317" y="3798256"/>
            <a:ext cx="367987" cy="346556"/>
          </a:xfrm>
          <a:custGeom>
            <a:avLst/>
            <a:gd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Donut 22"/>
          <p:cNvSpPr>
            <a:spLocks noChangeAspect="1"/>
          </p:cNvSpPr>
          <p:nvPr/>
        </p:nvSpPr>
        <p:spPr>
          <a:xfrm>
            <a:off x="7415324" y="1667901"/>
            <a:ext cx="360000" cy="184392"/>
          </a:xfrm>
          <a:custGeom>
            <a:avLst/>
            <a:gd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Freeform 108"/>
          <p:cNvSpPr/>
          <p:nvPr/>
        </p:nvSpPr>
        <p:spPr>
          <a:xfrm>
            <a:off x="2652793" y="1942675"/>
            <a:ext cx="341005" cy="376812"/>
          </a:xfrm>
          <a:custGeom>
            <a:avLst/>
            <a:gd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Round Same Side Corner Rectangle 8"/>
          <p:cNvSpPr/>
          <p:nvPr/>
        </p:nvSpPr>
        <p:spPr>
          <a:xfrm>
            <a:off x="1702531" y="882817"/>
            <a:ext cx="354992" cy="355536"/>
          </a:xfrm>
          <a:custGeom>
            <a:avLst/>
            <a:gd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Oval 35"/>
          <p:cNvSpPr/>
          <p:nvPr/>
        </p:nvSpPr>
        <p:spPr>
          <a:xfrm>
            <a:off x="1006817" y="1760097"/>
            <a:ext cx="289606" cy="365156"/>
          </a:xfrm>
          <a:custGeom>
            <a:avLst/>
            <a:gd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Chord 15"/>
          <p:cNvSpPr/>
          <p:nvPr/>
        </p:nvSpPr>
        <p:spPr>
          <a:xfrm>
            <a:off x="7510269" y="3643405"/>
            <a:ext cx="199125" cy="434146"/>
          </a:xfrm>
          <a:custGeom>
            <a:avLst/>
            <a:gd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Rectangle 36"/>
          <p:cNvSpPr/>
          <p:nvPr/>
        </p:nvSpPr>
        <p:spPr>
          <a:xfrm>
            <a:off x="7976849" y="4155926"/>
            <a:ext cx="411575" cy="344044"/>
          </a:xfrm>
          <a:custGeom>
            <a:avLst/>
            <a:gd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Donut 22"/>
          <p:cNvSpPr>
            <a:spLocks noChangeAspect="1"/>
          </p:cNvSpPr>
          <p:nvPr/>
        </p:nvSpPr>
        <p:spPr>
          <a:xfrm>
            <a:off x="1950054" y="3971534"/>
            <a:ext cx="360000" cy="184392"/>
          </a:xfrm>
          <a:custGeom>
            <a:avLst/>
            <a:gd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666</ep:Words>
  <ep:PresentationFormat>화면 슬라이드 쇼(16:9)</ep:PresentationFormat>
  <ep:Paragraphs>164</ep:Paragraphs>
  <ep:Slides>10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ep:HeadingPairs>
  <ep:TitlesOfParts>
    <vt:vector size="13" baseType="lpstr">
      <vt:lpstr>Cover and End Slide Master</vt:lpstr>
      <vt:lpstr>Contents Slide Master</vt:lpstr>
      <vt:lpstr>Section Break Slide Master</vt:lpstr>
      <vt:lpstr>슬라이드 1</vt:lpstr>
      <vt:lpstr>PowerPoint 프레젠테이션</vt:lpstr>
      <vt:lpstr>PowerPoint 프레젠테이션</vt:lpstr>
      <vt:lpstr>슬라이드 4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2016-12-05T23:26:54.000</dcterms:created>
  <dc:creator>googleslidesppt.com;allppt.com</dc:creator>
  <cp:lastModifiedBy>염승준</cp:lastModifiedBy>
  <dcterms:modified xsi:type="dcterms:W3CDTF">2020-12-13T06:17:42.414</dcterms:modified>
  <cp:revision>116</cp:revision>
  <dc:title>PowerPoint Presentation</dc:title>
</cp:coreProperties>
</file>