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68943-D369-4AB2-AC8D-D483FE0C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CE69A2-B12E-480F-9B4F-4C4B156F1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29CC5-E663-4087-9B38-03889029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DEDB0-1BBE-4181-85E8-3508B290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D19D0-12A3-4E47-BC2D-F590FB5B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1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3EB0-A9A3-4A73-97FD-8A3A9E32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1DA9F-FB2D-45E0-AF26-76FA84E1B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BEBA8-71AF-4474-A811-01B64DE8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2CF11-E578-45AA-82EB-166D533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D4E04-AAB4-47C6-BE9B-E53148B3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4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FA673-66A0-49FA-9B55-869D9749E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B2B88-84EE-45CE-B9E6-E5E478B22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06B616-E373-410C-B82A-A3CCBA07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EC188C-1A01-4BF1-A286-6DB9FBB4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85CD2-F946-40C3-96EF-C783EA5C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B6FDA-43A2-4CF9-B111-DF0D824D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D4530-376E-4FB3-B56A-312EAE17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6545D-8313-4FE8-B01B-C1E1091C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6292-CF3E-4120-9307-8BFEAEB6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FFB9D-94F1-4181-9F0C-41F9BABF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8DEFA-445F-4D49-BDCF-E84CD10D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1CEEF-F900-4BAA-AB6D-2C397B80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4D13E-95D8-4D54-AA64-85567500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33ACE-DE62-40E7-A3C4-3F043BB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0A223-E9BB-4C4B-B8A8-FC577069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F83A6-E02F-4001-9E50-3073615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04DE-B64B-4589-A65B-C5BD820D8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9E4F5-3570-4A85-9401-B637344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4584A-9642-4DE9-AFC3-88024F57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9BD36-4635-4E1C-B1A6-D94AC9D2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69A44-2A82-4C6E-BA9D-F43DDC80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5ECF2-3B67-4C14-891E-7B0922F7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E926F-DC41-40D5-9223-B2245FBF7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D421D-CD26-475F-B1F9-91FE31D81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6C5331-081B-4DAC-99DC-08891AF28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7A0870-7164-4241-8B44-E3DE0CD63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EBC48-C5E5-457B-8C42-7980673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7549A-4F75-43AC-91A7-689BC249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9512D8-196D-4626-9CEC-F5C80A2E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0E13-1C31-4FEC-A68F-5A9108A5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095C7-D476-448C-AABA-D8F89DCC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B4736A-EBA5-4C7F-B057-845D2731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3A559A-BCDE-470D-8C15-609E67C2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3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A56D08-80E0-484B-A106-3121F6F0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503A8-AD51-4F08-911A-9A819994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BB620-D267-4819-8CFA-10D959C1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76718-738C-4E04-B900-DD31A761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5AD38-B555-4D80-B401-B1827B168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05899-B515-47B5-95E7-85D2AF85A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260E5-0622-443C-932A-21313619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F9205-8F53-4C21-962B-6FB03BD1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5F912-E308-48BF-9F3D-EF75909D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5178-E85F-4FC4-961F-4DB8075D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FEBD2E-4E63-494B-BE33-A67D3F8B7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59116-E2F6-4D03-ADAF-F39175DE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45FAE-4326-4301-BDD4-5DE77F6F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150E5-40A9-45C6-B8CE-4AD78A77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88208-F071-46CA-9BA5-5D6619CF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594571-F514-48C7-8907-3332C6F6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5BA21-ED98-4C8A-B44C-A57C09DB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82F1E-947B-4EBC-B01E-9AA851521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DDE3-9EF4-4728-921E-1071017BE93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DD3BC-3159-474D-AF89-8A4972D04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B81EB-CC7E-426E-9DDB-2AE52A3C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823A-FBB3-4F06-B3BF-FFDC7B8FA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16">
            <a:extLst>
              <a:ext uri="{FF2B5EF4-FFF2-40B4-BE49-F238E27FC236}">
                <a16:creationId xmlns:a16="http://schemas.microsoft.com/office/drawing/2014/main" id="{6FF027F5-9CD0-4DAA-A504-5A9D9E0D5028}"/>
              </a:ext>
            </a:extLst>
          </p:cNvPr>
          <p:cNvSpPr/>
          <p:nvPr/>
        </p:nvSpPr>
        <p:spPr>
          <a:xfrm flipV="1">
            <a:off x="0" y="-9132"/>
            <a:ext cx="12191998" cy="1028307"/>
          </a:xfrm>
          <a:prstGeom prst="round1Rect">
            <a:avLst>
              <a:gd name="adj" fmla="val 4532"/>
            </a:avLst>
          </a:prstGeom>
          <a:gradFill>
            <a:gsLst>
              <a:gs pos="94000">
                <a:schemeClr val="bg1">
                  <a:lumMod val="85000"/>
                </a:schemeClr>
              </a:gs>
              <a:gs pos="89000">
                <a:schemeClr val="bg1">
                  <a:lumMod val="95000"/>
                </a:schemeClr>
              </a:gs>
            </a:gsLst>
            <a:lin ang="16200000" scaled="0"/>
          </a:gradFill>
          <a:ln w="15875">
            <a:noFill/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사각형: 둥근 모서리 14">
            <a:extLst>
              <a:ext uri="{FF2B5EF4-FFF2-40B4-BE49-F238E27FC236}">
                <a16:creationId xmlns:a16="http://schemas.microsoft.com/office/drawing/2014/main" id="{4A2DC777-283F-43F4-B5A5-FEA3327B20AE}"/>
              </a:ext>
            </a:extLst>
          </p:cNvPr>
          <p:cNvSpPr/>
          <p:nvPr/>
        </p:nvSpPr>
        <p:spPr>
          <a:xfrm>
            <a:off x="10602280" y="259386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</a:p>
          <a:p>
            <a:pPr algn="ct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Del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사각형: 둥근 모서리 14">
            <a:extLst>
              <a:ext uri="{FF2B5EF4-FFF2-40B4-BE49-F238E27FC236}">
                <a16:creationId xmlns:a16="http://schemas.microsoft.com/office/drawing/2014/main" id="{897A9ACD-7898-4480-AD8D-EA9EA0906478}"/>
              </a:ext>
            </a:extLst>
          </p:cNvPr>
          <p:cNvSpPr/>
          <p:nvPr/>
        </p:nvSpPr>
        <p:spPr>
          <a:xfrm>
            <a:off x="11305250" y="40276"/>
            <a:ext cx="612000" cy="723110"/>
          </a:xfrm>
          <a:prstGeom prst="round2SameRect">
            <a:avLst>
              <a:gd name="adj1" fmla="val 0"/>
              <a:gd name="adj2" fmla="val 6225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Enter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BB7F87-440D-410F-9374-C683855F632B}"/>
              </a:ext>
            </a:extLst>
          </p:cNvPr>
          <p:cNvSpPr/>
          <p:nvPr/>
        </p:nvSpPr>
        <p:spPr>
          <a:xfrm>
            <a:off x="1409539" y="1529868"/>
            <a:ext cx="9372919" cy="2165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서울의 행정구역별 학원 수와 아파트 가격 간의 상관관계 분석</a:t>
            </a:r>
            <a:endParaRPr lang="en-US" altLang="ko-KR" sz="11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4">
            <a:extLst>
              <a:ext uri="{FF2B5EF4-FFF2-40B4-BE49-F238E27FC236}">
                <a16:creationId xmlns:a16="http://schemas.microsoft.com/office/drawing/2014/main" id="{3CCC31BD-4E71-41A0-B2C8-9CB49540B15B}"/>
              </a:ext>
            </a:extLst>
          </p:cNvPr>
          <p:cNvSpPr/>
          <p:nvPr/>
        </p:nvSpPr>
        <p:spPr>
          <a:xfrm>
            <a:off x="7252673" y="259386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◀</a:t>
            </a:r>
          </a:p>
        </p:txBody>
      </p:sp>
      <p:sp>
        <p:nvSpPr>
          <p:cNvPr id="9" name="사각형: 둥근 위쪽 모서리 6">
            <a:extLst>
              <a:ext uri="{FF2B5EF4-FFF2-40B4-BE49-F238E27FC236}">
                <a16:creationId xmlns:a16="http://schemas.microsoft.com/office/drawing/2014/main" id="{DE36EE26-B0F7-4B22-BCDF-B04052AFB456}"/>
              </a:ext>
            </a:extLst>
          </p:cNvPr>
          <p:cNvSpPr/>
          <p:nvPr/>
        </p:nvSpPr>
        <p:spPr>
          <a:xfrm>
            <a:off x="7933173" y="259386"/>
            <a:ext cx="612000" cy="252000"/>
          </a:xfrm>
          <a:prstGeom prst="round2SameRect">
            <a:avLst/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▲</a:t>
            </a:r>
          </a:p>
        </p:txBody>
      </p:sp>
      <p:sp>
        <p:nvSpPr>
          <p:cNvPr id="10" name="사각형: 둥근 위쪽 모서리 7">
            <a:extLst>
              <a:ext uri="{FF2B5EF4-FFF2-40B4-BE49-F238E27FC236}">
                <a16:creationId xmlns:a16="http://schemas.microsoft.com/office/drawing/2014/main" id="{DB3198AE-14CF-4E67-B4AB-322DA73A2F64}"/>
              </a:ext>
            </a:extLst>
          </p:cNvPr>
          <p:cNvSpPr/>
          <p:nvPr/>
        </p:nvSpPr>
        <p:spPr>
          <a:xfrm>
            <a:off x="7933173" y="511387"/>
            <a:ext cx="612000" cy="252000"/>
          </a:xfrm>
          <a:prstGeom prst="round2SameRect">
            <a:avLst>
              <a:gd name="adj1" fmla="val 0"/>
              <a:gd name="adj2" fmla="val 13229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▼</a:t>
            </a:r>
          </a:p>
        </p:txBody>
      </p:sp>
      <p:sp>
        <p:nvSpPr>
          <p:cNvPr id="11" name="사각형: 둥근 모서리 8">
            <a:extLst>
              <a:ext uri="{FF2B5EF4-FFF2-40B4-BE49-F238E27FC236}">
                <a16:creationId xmlns:a16="http://schemas.microsoft.com/office/drawing/2014/main" id="{54346963-1CA0-426B-9585-659524E9C22E}"/>
              </a:ext>
            </a:extLst>
          </p:cNvPr>
          <p:cNvSpPr/>
          <p:nvPr/>
        </p:nvSpPr>
        <p:spPr>
          <a:xfrm>
            <a:off x="6279685" y="259386"/>
            <a:ext cx="736876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ctrl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사각형: 둥근 모서리 9">
            <a:extLst>
              <a:ext uri="{FF2B5EF4-FFF2-40B4-BE49-F238E27FC236}">
                <a16:creationId xmlns:a16="http://schemas.microsoft.com/office/drawing/2014/main" id="{F6B20361-06DE-47F8-A92D-6AA4520D52A4}"/>
              </a:ext>
            </a:extLst>
          </p:cNvPr>
          <p:cNvSpPr/>
          <p:nvPr/>
        </p:nvSpPr>
        <p:spPr>
          <a:xfrm>
            <a:off x="984279" y="259386"/>
            <a:ext cx="4376590" cy="504000"/>
          </a:xfrm>
          <a:prstGeom prst="roundRect">
            <a:avLst>
              <a:gd name="adj" fmla="val 502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space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7">
            <a:extLst>
              <a:ext uri="{FF2B5EF4-FFF2-40B4-BE49-F238E27FC236}">
                <a16:creationId xmlns:a16="http://schemas.microsoft.com/office/drawing/2014/main" id="{3A32AB68-5B92-4789-9103-56F5CFFFAE10}"/>
              </a:ext>
            </a:extLst>
          </p:cNvPr>
          <p:cNvSpPr/>
          <p:nvPr/>
        </p:nvSpPr>
        <p:spPr>
          <a:xfrm>
            <a:off x="9422306" y="259386"/>
            <a:ext cx="1080745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0</a:t>
            </a:r>
          </a:p>
          <a:p>
            <a:pPr algn="ctr"/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ins</a:t>
            </a:r>
            <a:endParaRPr lang="ko-KR" altLang="en-US" sz="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1F0D902A-354D-4037-BCD9-FA70F798C07D}"/>
              </a:ext>
            </a:extLst>
          </p:cNvPr>
          <p:cNvSpPr/>
          <p:nvPr/>
        </p:nvSpPr>
        <p:spPr>
          <a:xfrm>
            <a:off x="8607676" y="259386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sp>
        <p:nvSpPr>
          <p:cNvPr id="15" name="사각형: 둥근 모서리 8">
            <a:extLst>
              <a:ext uri="{FF2B5EF4-FFF2-40B4-BE49-F238E27FC236}">
                <a16:creationId xmlns:a16="http://schemas.microsoft.com/office/drawing/2014/main" id="{BA799418-9C98-4160-B940-B5F80E470E3B}"/>
              </a:ext>
            </a:extLst>
          </p:cNvPr>
          <p:cNvSpPr/>
          <p:nvPr/>
        </p:nvSpPr>
        <p:spPr>
          <a:xfrm>
            <a:off x="157535" y="259386"/>
            <a:ext cx="736876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한자</a:t>
            </a:r>
          </a:p>
        </p:txBody>
      </p:sp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CAF382C4-8AC6-4BA9-B5CA-4C83924A8015}"/>
              </a:ext>
            </a:extLst>
          </p:cNvPr>
          <p:cNvSpPr/>
          <p:nvPr/>
        </p:nvSpPr>
        <p:spPr>
          <a:xfrm>
            <a:off x="5451839" y="259386"/>
            <a:ext cx="736876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한</a:t>
            </a:r>
            <a:r>
              <a:rPr lang="en-US" altLang="ko-KR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</a:t>
            </a:r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영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BEBA99-FB82-4C8E-B523-66B0F0D9BF34}"/>
              </a:ext>
            </a:extLst>
          </p:cNvPr>
          <p:cNvSpPr/>
          <p:nvPr/>
        </p:nvSpPr>
        <p:spPr>
          <a:xfrm>
            <a:off x="7940792" y="3951186"/>
            <a:ext cx="3670458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 err="1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팀명</a:t>
            </a:r>
            <a:r>
              <a:rPr lang="en-US" altLang="ko-KR" sz="28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: </a:t>
            </a:r>
            <a:r>
              <a:rPr lang="ko-KR" altLang="en-US" sz="2800" b="1" i="1" kern="0" dirty="0" err="1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성빈각</a:t>
            </a:r>
            <a:endParaRPr lang="en-US" altLang="ko-KR" sz="28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2016-13909 </a:t>
            </a:r>
            <a:r>
              <a:rPr lang="ko-KR" altLang="en-US" sz="20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고한욱 </a:t>
            </a:r>
            <a:endParaRPr lang="en-US" altLang="ko-KR" sz="20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2018-15042 </a:t>
            </a:r>
            <a:r>
              <a:rPr lang="ko-KR" altLang="en-US" sz="20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김재민 </a:t>
            </a:r>
            <a:endParaRPr lang="en-US" altLang="ko-KR" sz="2000" b="1" i="1" kern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2019-15039 </a:t>
            </a:r>
            <a:r>
              <a:rPr lang="ko-KR" altLang="en-US" sz="2000" b="1" i="1" kern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/>
                </a:solidFill>
              </a:rPr>
              <a:t>김혜원</a:t>
            </a:r>
            <a:endParaRPr lang="en-US" altLang="ko-KR" sz="2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7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C74AF07-7962-4F55-927B-61FA2A71C875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5" name="직사각형 21">
              <a:extLst>
                <a:ext uri="{FF2B5EF4-FFF2-40B4-BE49-F238E27FC236}">
                  <a16:creationId xmlns:a16="http://schemas.microsoft.com/office/drawing/2014/main" id="{D8075671-6EFF-484E-A75B-3C7F583A3CD0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FDEB87-2D01-4E0F-9393-D3D142A8742D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역할분담 및 소감</a:t>
              </a:r>
              <a:endParaRPr lang="en-US" altLang="ko-KR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C87781-3592-43BA-AA7B-5AA4E559F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9DAA5-BA86-437B-B061-4377BEC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548844"/>
            <a:ext cx="10515600" cy="502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2016-13909 </a:t>
            </a:r>
            <a:r>
              <a:rPr lang="ko-KR" altLang="en-US" sz="1600" dirty="0"/>
              <a:t>고한욱 </a:t>
            </a:r>
            <a:r>
              <a:rPr lang="en-US" altLang="ko-KR" sz="1600" dirty="0"/>
              <a:t>(PPT </a:t>
            </a:r>
            <a:r>
              <a:rPr lang="ko-KR" altLang="en-US" sz="1600" dirty="0"/>
              <a:t>및 발표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앞으로 통계학적인 지식과 방법론을 학습한 뒤 이 수업에서 배운 코딩을 활용해 단순한 상관관계 분석을 넘어선 심화된 코드도 만들어보고 싶습니다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이번 기말 프로젝트의 주제도 한 시점에서의 학원 수와 아파트 가격을 비교하기보다는 몇 년간의 시계열 자료를 코딩을 통해 한꺼번에 분석하는 방법을 사용한다면 상관관계를 더욱 정확하게 파악할 수 있었을 것 같습니다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400" dirty="0"/>
          </a:p>
          <a:p>
            <a:pPr marL="0" indent="0">
              <a:buNone/>
            </a:pPr>
            <a:r>
              <a:rPr lang="en-US" altLang="ko-KR" sz="1600" dirty="0"/>
              <a:t>2018-15042 </a:t>
            </a:r>
            <a:r>
              <a:rPr lang="ko-KR" altLang="en-US" sz="1600" dirty="0"/>
              <a:t>김재민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평소 프로그래밍이라는 것에 대한 궁금함과 갈증을 느끼다가 이번 수업을 통해서 그 갈증을 조금이나마 해소할 수 있어서 </a:t>
            </a:r>
            <a:r>
              <a:rPr lang="ko-KR" altLang="en-US" sz="1400" dirty="0" err="1"/>
              <a:t>뜻깊은</a:t>
            </a:r>
            <a:r>
              <a:rPr lang="ko-KR" altLang="en-US" sz="1400" dirty="0"/>
              <a:t> 기회였습니다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메시지 띄우기 같은 단순한 기능이 구현되는 프로그램 뿐만 아니라 자동으로 데이터를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또 이를 분석하고 </a:t>
            </a:r>
            <a:r>
              <a:rPr lang="ko-KR" altLang="en-US" sz="1400" dirty="0" err="1"/>
              <a:t>시각화하는</a:t>
            </a:r>
            <a:r>
              <a:rPr lang="ko-KR" altLang="en-US" sz="1400" dirty="0"/>
              <a:t> 도구까지도 배울 수 </a:t>
            </a:r>
            <a:r>
              <a:rPr lang="ko-KR" altLang="en-US" sz="1400" dirty="0" err="1"/>
              <a:t>있었어서</a:t>
            </a:r>
            <a:r>
              <a:rPr lang="ko-KR" altLang="en-US" sz="1400" dirty="0"/>
              <a:t> 요즘 </a:t>
            </a:r>
            <a:r>
              <a:rPr lang="ko-KR" altLang="en-US" sz="1400" dirty="0" err="1"/>
              <a:t>핫한</a:t>
            </a:r>
            <a:r>
              <a:rPr lang="ko-KR" altLang="en-US" sz="1400" dirty="0"/>
              <a:t> 데이터 분석이라는 게 어떤 절차에 따라 이루어지는 것인지에 대한 내용도 개략적이나마 알게 되어서 좋았습니다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 혼자 </a:t>
            </a:r>
            <a:r>
              <a:rPr lang="ko-KR" altLang="en-US" sz="1400" dirty="0" err="1"/>
              <a:t>했었으면</a:t>
            </a:r>
            <a:r>
              <a:rPr lang="ko-KR" altLang="en-US" sz="1400" dirty="0"/>
              <a:t> 힘들 데이터 처리 과정을 팀원들과 분담하며 수행하는 과정에서 조금 더 확실하게 이해하고 응용할 수 </a:t>
            </a:r>
            <a:r>
              <a:rPr lang="ko-KR" altLang="en-US" sz="1400" dirty="0" err="1"/>
              <a:t>있게된</a:t>
            </a:r>
            <a:r>
              <a:rPr lang="ko-KR" altLang="en-US" sz="1400" dirty="0"/>
              <a:t> 것 같습니다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여기까지 오는 데 많은 도움을 주신 팀원분들과 교수님께 감사하다는 말씀 드리고 싶습니다</a:t>
            </a:r>
            <a:r>
              <a:rPr lang="en-US" altLang="ko-KR" sz="1400" dirty="0"/>
              <a:t>!</a:t>
            </a:r>
          </a:p>
          <a:p>
            <a:pPr marL="0" indent="0">
              <a:buNone/>
            </a:pPr>
            <a:endParaRPr lang="ko-KR" altLang="en-US" sz="400" dirty="0"/>
          </a:p>
          <a:p>
            <a:pPr marL="0" indent="0">
              <a:buNone/>
            </a:pPr>
            <a:r>
              <a:rPr lang="en-US" altLang="ko-KR" sz="1600" dirty="0"/>
              <a:t>2019-15039 </a:t>
            </a:r>
            <a:r>
              <a:rPr lang="ko-KR" altLang="en-US" sz="1600" dirty="0"/>
              <a:t>김혜원 </a:t>
            </a:r>
            <a:r>
              <a:rPr lang="en-US" altLang="ko-KR" sz="1600" dirty="0"/>
              <a:t>(</a:t>
            </a:r>
            <a:r>
              <a:rPr lang="ko-KR" altLang="en-US" sz="1600" dirty="0"/>
              <a:t>시각화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400" dirty="0" err="1"/>
              <a:t>파이썬을</a:t>
            </a:r>
            <a:r>
              <a:rPr lang="ko-KR" altLang="en-US" sz="1400" dirty="0"/>
              <a:t> 이 수업을 통해서 처음 접해봐서</a:t>
            </a:r>
            <a:r>
              <a:rPr lang="en-US" altLang="ko-KR" sz="1400" dirty="0"/>
              <a:t>, </a:t>
            </a:r>
            <a:r>
              <a:rPr lang="ko-KR" altLang="en-US" sz="1400" dirty="0"/>
              <a:t>배우는 기회가 돼서 재밌었고</a:t>
            </a:r>
            <a:r>
              <a:rPr lang="en-US" altLang="ko-KR" sz="1400" dirty="0"/>
              <a:t>, </a:t>
            </a:r>
            <a:r>
              <a:rPr lang="ko-KR" altLang="en-US" sz="1400" dirty="0"/>
              <a:t>팀별 기말과제 하면서 수업 마지막 부분에 배웠었던 시각화를 직접 해볼 수 있는 계기가 되어 좋았습니다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 산포도 그리는 과정이 창의성을 발휘해 색깔</a:t>
            </a:r>
            <a:r>
              <a:rPr lang="en-US" altLang="ko-KR" sz="1400" dirty="0"/>
              <a:t>, </a:t>
            </a:r>
            <a:r>
              <a:rPr lang="ko-KR" altLang="en-US" sz="1400" dirty="0"/>
              <a:t>선 스타일 등을 설정해볼 수 있어서 좋았습니다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수업시간에 선생님이 주시는 자료로 해보는 것도 좋았지만 아무래도 팀 협업이 들어가니까 직접 선정한 주제에 맞게 팀원분이 </a:t>
            </a:r>
            <a:r>
              <a:rPr lang="ko-KR" altLang="en-US" sz="1400" dirty="0" err="1"/>
              <a:t>스크래핑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해주신</a:t>
            </a:r>
            <a:r>
              <a:rPr lang="ko-KR" altLang="en-US" sz="1400" dirty="0"/>
              <a:t> 데이터를 시각화 해보는 작업이라 더 재미있었던 것 같아요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814AEF0-9A25-430F-A087-1E726F9F489B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81581237-7010-407A-8DA5-3102DAA4D897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959DC43-BAA1-418E-9B4C-864D2073A918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090F7ED3-2D79-49ED-8E54-896884B6DC03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5CFA670-0730-4C5C-8B9C-53FDEF94D9D4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58383D6-7164-4092-8C01-B66531795E2F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F88B81B-9AB1-40CB-B804-0B59ACF9C701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EF8FEFC-8BA8-4F1B-AD10-17E4EB6A27A0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05488ED-B6F0-4D2E-89E2-AF49596E76B9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400474-BB0E-40BE-8C55-915E251C295D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4F124A1-3972-4F2C-85F4-239183CCC672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2F72242-24C2-43CC-B64D-89991E0B5D31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BF2CA0-41AB-4248-8FE5-C945320B8E9D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09069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C599ED-2DF1-4BB0-AB6B-7CAE7183FB18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5" name="직사각형 21">
              <a:extLst>
                <a:ext uri="{FF2B5EF4-FFF2-40B4-BE49-F238E27FC236}">
                  <a16:creationId xmlns:a16="http://schemas.microsoft.com/office/drawing/2014/main" id="{DBACD359-0819-482C-9D12-72D74E5AD64E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598B71-01DD-44FF-AD6A-E10C110F8FA0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목 차</a:t>
              </a:r>
              <a:endParaRPr lang="en-US" altLang="ko-KR" sz="3600" b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1779F27-CBB0-4AD5-AB37-8E842AA20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F4B664-C702-4530-B264-1918CA4CFE07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0C1642C9-A984-4366-988C-6BBB36B0103A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9CDF01F-333F-4D25-A90C-2AC8E4B2FAFB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8EB2AEFD-B695-49B0-B525-8973C32BC917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69960C0E-9ACD-4427-8C2B-664FCE1D4EF5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DB5393C-C26E-4565-A25B-58BAF6739BF3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918D697-DFBF-422B-A52E-1A28D9F569BB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28484AA-10A3-4AC4-936E-478B3ABDB5D8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E868D64-C3AC-4296-AF79-359FE552408C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CFDDFA6-FE95-49C1-BAE9-2FD2E943BADC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A96FCFF-12ED-4FE2-8709-837300BB4F64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02EE1D3-8DE1-4388-B789-AF5BD255A194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48BA28-A6A4-40BB-B293-F1FB4379BC52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5C5D0-03B4-4E39-B4F1-EB6562DA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b="1" i="1" dirty="0"/>
              <a:t> 주제 선정 및 자료 수집</a:t>
            </a:r>
            <a:endParaRPr lang="en-US" altLang="ko-KR" b="1" i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000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i="1" dirty="0"/>
              <a:t> 코드 </a:t>
            </a:r>
            <a:r>
              <a:rPr lang="en-US" altLang="ko-KR" b="1" i="1" dirty="0"/>
              <a:t>1: </a:t>
            </a:r>
            <a:r>
              <a:rPr lang="en-US" altLang="ko-KR" b="1" i="1" dirty="0" err="1"/>
              <a:t>DataFrame</a:t>
            </a:r>
            <a:endParaRPr lang="en-US" altLang="ko-KR" b="1" i="1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000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i="1" dirty="0"/>
              <a:t> 코드 </a:t>
            </a:r>
            <a:r>
              <a:rPr lang="en-US" altLang="ko-KR" b="1" i="1" dirty="0"/>
              <a:t>2: </a:t>
            </a:r>
            <a:r>
              <a:rPr lang="ko-KR" altLang="en-US" b="1" i="1" dirty="0"/>
              <a:t>시각화</a:t>
            </a:r>
            <a:endParaRPr lang="en-US" altLang="ko-KR" b="1" i="1" dirty="0"/>
          </a:p>
          <a:p>
            <a:pPr marL="0" indent="0">
              <a:buNone/>
            </a:pPr>
            <a:endParaRPr lang="en-US" altLang="ko-KR" sz="1000" b="1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b="1" i="1" dirty="0"/>
              <a:t> 역할분담 및 소감</a:t>
            </a:r>
            <a:endParaRPr lang="en-US" altLang="ko-KR" b="1" i="1" dirty="0"/>
          </a:p>
        </p:txBody>
      </p:sp>
    </p:spTree>
    <p:extLst>
      <p:ext uri="{BB962C8B-B14F-4D97-AF65-F5344CB8AC3E}">
        <p14:creationId xmlns:p14="http://schemas.microsoft.com/office/powerpoint/2010/main" val="114335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C0A26D-C6B9-4036-AEF4-89A419BB158C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11" name="직사각형 21">
              <a:extLst>
                <a:ext uri="{FF2B5EF4-FFF2-40B4-BE49-F238E27FC236}">
                  <a16:creationId xmlns:a16="http://schemas.microsoft.com/office/drawing/2014/main" id="{30A972E8-0CAE-48D1-B990-AAD63160DEA5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BCDC56-7337-48BC-B091-7F40D8EFDE60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주제선정 및 자료수집</a:t>
              </a:r>
              <a:endParaRPr lang="en-US" altLang="ko-KR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E5A17D2-E6FC-4BFE-9719-8C36DF61A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5041F3-D9F9-44B3-B698-1AB499844940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FD3DF93D-2DC6-4618-9811-7DF08A761923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FE294C9-9296-4763-A668-FF6CBD9182C0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FAA33094-0258-4FC4-B420-E5850277E320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8CF0DB15-960A-4C49-A1CC-F1F619040A55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146916F-5534-4D09-A957-387C52476B07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DBEF083-F7F7-4FE0-932E-6CD7AAB10A9D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898847-DC3C-49EE-886F-C607C2F84F8B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EEC1A7E-44D3-4940-B0DE-04A67B6AEF8B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9A2E982-0668-4F91-9893-A69C5C308279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CB93AE7-C6C9-4A22-8C7C-961EEE178170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764350D-7EC5-486E-BE06-D0D1A0E67F1E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F0694DD-2EDA-45AE-92FA-6DE99F3CB4B7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15DF652-F98D-4E45-B8FC-106676BB3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0" y="1591633"/>
            <a:ext cx="6355631" cy="117358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A43C43-C939-4C28-A2A6-A287B5D5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50" y="2765215"/>
            <a:ext cx="6348010" cy="164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7ED8B6-0CEB-43D8-A4A8-A5E9F2C7996E}"/>
              </a:ext>
            </a:extLst>
          </p:cNvPr>
          <p:cNvSpPr txBox="1"/>
          <p:nvPr/>
        </p:nvSpPr>
        <p:spPr>
          <a:xfrm>
            <a:off x="907750" y="4800600"/>
            <a:ext cx="8363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사교육 지표</a:t>
            </a:r>
            <a:r>
              <a:rPr lang="en-US" altLang="ko-KR" dirty="0"/>
              <a:t>: </a:t>
            </a:r>
            <a:r>
              <a:rPr lang="ko-KR" altLang="en-US" dirty="0"/>
              <a:t>사설학원 수</a:t>
            </a:r>
            <a:r>
              <a:rPr lang="en-US" altLang="ko-KR" dirty="0"/>
              <a:t>, </a:t>
            </a:r>
            <a:r>
              <a:rPr lang="ko-KR" altLang="en-US" dirty="0"/>
              <a:t>학생 </a:t>
            </a:r>
            <a:r>
              <a:rPr lang="en-US" altLang="ko-KR" dirty="0"/>
              <a:t>1</a:t>
            </a:r>
            <a:r>
              <a:rPr lang="ko-KR" altLang="en-US" dirty="0"/>
              <a:t>만명 당 사설학원 수</a:t>
            </a:r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서울 열린 데이터광장</a:t>
            </a:r>
            <a:r>
              <a:rPr lang="en-US" altLang="ko-KR" dirty="0"/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「</a:t>
            </a:r>
            <a:r>
              <a:rPr lang="ko-KR" altLang="en-US" dirty="0"/>
              <a:t>서울시 자치구별 학생</a:t>
            </a:r>
            <a:r>
              <a:rPr lang="en-US" altLang="ko-KR" dirty="0"/>
              <a:t>1</a:t>
            </a:r>
            <a:r>
              <a:rPr lang="ko-KR" altLang="en-US" dirty="0"/>
              <a:t>만명당 </a:t>
            </a:r>
            <a:r>
              <a:rPr lang="ko-KR" altLang="en-US" dirty="0" err="1"/>
              <a:t>사설학원수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  <a:p>
            <a:r>
              <a:rPr lang="ko-KR" altLang="en-US" dirty="0"/>
              <a:t>집값 지표</a:t>
            </a:r>
            <a:r>
              <a:rPr lang="en-US" altLang="ko-KR" dirty="0"/>
              <a:t>: </a:t>
            </a:r>
            <a:r>
              <a:rPr lang="ko-KR" altLang="en-US" dirty="0"/>
              <a:t>아파트 단위면적</a:t>
            </a:r>
            <a:r>
              <a:rPr lang="en-US" altLang="ko-KR" dirty="0"/>
              <a:t>(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m</a:t>
            </a:r>
            <a:r>
              <a:rPr lang="en-US" altLang="ko-KR" sz="1800" kern="0" spc="0" baseline="3000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당 평균가격</a:t>
            </a:r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r>
              <a:rPr lang="ko-KR" altLang="en-US" dirty="0"/>
              <a:t>출처</a:t>
            </a:r>
            <a:r>
              <a:rPr lang="en-US" altLang="ko-KR" dirty="0"/>
              <a:t>: KB</a:t>
            </a:r>
            <a:r>
              <a:rPr lang="ko-KR" altLang="en-US" dirty="0"/>
              <a:t>부동산</a:t>
            </a:r>
            <a:r>
              <a:rPr lang="en-US" altLang="ko-KR" dirty="0"/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)KB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주택가격동향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(2019.12)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3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FE10462E-394A-488C-BFB0-D9E35AFC5DDC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51" name="직사각형 21">
              <a:extLst>
                <a:ext uri="{FF2B5EF4-FFF2-40B4-BE49-F238E27FC236}">
                  <a16:creationId xmlns:a16="http://schemas.microsoft.com/office/drawing/2014/main" id="{3E20EDE7-D8DC-45EA-9DE9-A087A5C88D28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C4D75AC-DDC8-4037-BF7D-97F0F993B77D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600" b="1" i="1" kern="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DataFrame</a:t>
              </a:r>
              <a:endParaRPr lang="en-US" altLang="ko-KR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37B0CADC-5401-4828-87EC-499C48354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795B917-36ED-4330-9B42-8BADF29188F8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id="{B2CD8C34-CC69-4633-80A7-8050DEDAD706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51B4C9C-2878-4812-BB1F-5492BE1B414D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57" name="사각형: 둥근 위쪽 모서리 56">
              <a:extLst>
                <a:ext uri="{FF2B5EF4-FFF2-40B4-BE49-F238E27FC236}">
                  <a16:creationId xmlns:a16="http://schemas.microsoft.com/office/drawing/2014/main" id="{305CCFE8-7431-4D55-B6E2-CF0D3784A1D8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F6C9D6C6-2F21-45D5-9656-2293E1CAAC3C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2FE27FF-DB0A-4ACD-9205-167D0A59497F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46250A4F-D026-4596-AE44-D8AA80B753F9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0C7187B-3E76-48EC-9FB7-37B77B25A23E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CD5A0430-386E-4AC1-AB7F-FFDF188D3DD5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DF1EF67-D4C8-4CE1-80D3-A931EC79078F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FB0D8E6-9947-43CB-ACD9-606212C58CA0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1395F88-D5AD-4C65-B37D-E969F7853FE0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00E6647-7FD1-46F2-BB02-56DA84280245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9D043D4-62BD-4210-949A-FC762875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00" y="3037351"/>
            <a:ext cx="5381625" cy="3048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D5ACF7F-9BDF-4241-83B3-5F0ADA95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0" y="1837209"/>
            <a:ext cx="1866900" cy="2857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4DF886-AC31-49D9-B111-4510BAED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00" y="3627897"/>
            <a:ext cx="3190875" cy="2952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24E6B47-C0DD-4BD9-B95C-F38FFDB25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00" y="4208918"/>
            <a:ext cx="6534150" cy="3238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415B220-3AF2-43C7-B020-F87490967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00" y="4818514"/>
            <a:ext cx="266700" cy="2667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34CEED2-9D9E-4712-B0D4-9C3F7D9F2B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24"/>
          <a:stretch/>
        </p:blipFill>
        <p:spPr>
          <a:xfrm>
            <a:off x="632201" y="2413461"/>
            <a:ext cx="8618724" cy="33814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AD7704F-5253-4013-88A4-847D9ED0B28B}"/>
              </a:ext>
            </a:extLst>
          </p:cNvPr>
          <p:cNvCxnSpPr>
            <a:cxnSpLocks/>
          </p:cNvCxnSpPr>
          <p:nvPr/>
        </p:nvCxnSpPr>
        <p:spPr>
          <a:xfrm>
            <a:off x="2167126" y="2698327"/>
            <a:ext cx="17321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0E1A814-E5C6-4F27-98F2-F23BCB43EBC4}"/>
              </a:ext>
            </a:extLst>
          </p:cNvPr>
          <p:cNvCxnSpPr>
            <a:cxnSpLocks/>
          </p:cNvCxnSpPr>
          <p:nvPr/>
        </p:nvCxnSpPr>
        <p:spPr>
          <a:xfrm>
            <a:off x="6149846" y="2698327"/>
            <a:ext cx="11909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72669AC-86FF-4992-8471-8215934761B8}"/>
              </a:ext>
            </a:extLst>
          </p:cNvPr>
          <p:cNvCxnSpPr>
            <a:cxnSpLocks/>
          </p:cNvCxnSpPr>
          <p:nvPr/>
        </p:nvCxnSpPr>
        <p:spPr>
          <a:xfrm>
            <a:off x="5133846" y="2698327"/>
            <a:ext cx="8799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14F6B15-8DA9-4E29-9F89-981326063B0A}"/>
              </a:ext>
            </a:extLst>
          </p:cNvPr>
          <p:cNvCxnSpPr>
            <a:cxnSpLocks/>
          </p:cNvCxnSpPr>
          <p:nvPr/>
        </p:nvCxnSpPr>
        <p:spPr>
          <a:xfrm>
            <a:off x="7547314" y="2698327"/>
            <a:ext cx="1703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텍스트, 하얀색, 장식이(가) 표시된 사진&#10;&#10;자동 생성된 설명">
            <a:extLst>
              <a:ext uri="{FF2B5EF4-FFF2-40B4-BE49-F238E27FC236}">
                <a16:creationId xmlns:a16="http://schemas.microsoft.com/office/drawing/2014/main" id="{B57DBA3C-650D-4508-B9AA-007CEC0B8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23" y="0"/>
            <a:ext cx="425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9290628-5787-48EE-A646-BD243B053BA0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10" name="직사각형 21">
              <a:extLst>
                <a:ext uri="{FF2B5EF4-FFF2-40B4-BE49-F238E27FC236}">
                  <a16:creationId xmlns:a16="http://schemas.microsoft.com/office/drawing/2014/main" id="{D171388B-555D-4A78-8E2E-C96C3488DD85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F78069-4C15-4FBC-BCF7-0B845B3DA7A4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시각화</a:t>
              </a:r>
              <a:endParaRPr lang="en-US" altLang="ko-KR" sz="36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D5B62A2-F95A-4158-AB63-30BA5D194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5460DC-F597-4BC4-AE32-22A00CC4F32C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9E421599-C565-4814-A667-C988B7883D4E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3B99302-7491-49A6-A0D6-418BF7EEDCFF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2762F272-E74A-4A36-B31B-D28CB5E0AB19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17" name="사각형: 둥근 위쪽 모서리 16">
              <a:extLst>
                <a:ext uri="{FF2B5EF4-FFF2-40B4-BE49-F238E27FC236}">
                  <a16:creationId xmlns:a16="http://schemas.microsoft.com/office/drawing/2014/main" id="{493553EA-EF1E-424D-8C11-B19843477C60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4B3E25-D8A4-425C-A5A6-EF6648175908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7D5AEE6-A347-4D91-8DFA-70AC4DABF937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8094475-5E44-4888-993C-D20ACE423C61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DA0FD99-9034-4F42-B356-52C76C85F92F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02B2FAD-16AF-411B-9CB7-3D64F0B6979B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C5B9515-CEA7-47D4-B7A7-B4C6157C2BF3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A63F939-CABD-42D2-984C-10105304DCCE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C86E98-F957-45F9-A5E8-F0728FA1FD8F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70740-9DDA-4A45-8C72-79A0EC0D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9" y="1430323"/>
            <a:ext cx="2952750" cy="866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2135F6-E72E-4CCF-BE9B-FDD76FE4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9" y="2533599"/>
            <a:ext cx="691515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C78CB8-EBB4-48B3-9D9A-8428EE21A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9" y="4254051"/>
            <a:ext cx="88868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5F6063-5B9B-4174-903F-7F3AC11D5108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30" name="직사각형 21">
              <a:extLst>
                <a:ext uri="{FF2B5EF4-FFF2-40B4-BE49-F238E27FC236}">
                  <a16:creationId xmlns:a16="http://schemas.microsoft.com/office/drawing/2014/main" id="{36EC507B-F7CF-4104-8822-11DE34615BEA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275D6F1-18A2-4950-B14C-53B42010D1E6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시각화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가로막대그래프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229061C-F01B-48B3-8E96-C8EED075A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D8526C-0041-4B4E-A839-2491191B0A94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55E9C36A-9666-4F4C-B449-7DA0F731155B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07D7216-10D0-456A-8A19-A9BA15F8772C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9529EF0F-BC9D-420F-A5A3-B6F2F199DAF4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37" name="사각형: 둥근 위쪽 모서리 36">
              <a:extLst>
                <a:ext uri="{FF2B5EF4-FFF2-40B4-BE49-F238E27FC236}">
                  <a16:creationId xmlns:a16="http://schemas.microsoft.com/office/drawing/2014/main" id="{D06C6DE0-9059-46E6-A137-60683115B8F4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2FD8CDD1-9F32-4939-A80F-26C562E44C43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6245B35-D77F-4544-955B-513807885169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722CEC89-6E48-4EE2-8B65-2115FC069586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2B0BA35E-6AE1-44C6-8E16-E6DB5DA9B2E7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233D37B-35F2-45CA-9BC0-54CA2F468687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90F7F6D-197C-41C1-841C-565517CEB905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CF2E423-9278-426B-9952-609D25EE333B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EDCC7D-B3D1-4726-AB0F-EB0A12116ED9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85029-73E6-4E24-98EA-9F895B0D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0" y="1709663"/>
            <a:ext cx="5724525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333637-A9BD-49B8-83C2-C753BA70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0" y="3350774"/>
            <a:ext cx="6648450" cy="105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C84F70-D6BE-4DEC-B840-1715298B3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0" y="4955735"/>
            <a:ext cx="6886575" cy="10953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A34C10-A653-4659-A247-F19187A8B364}"/>
              </a:ext>
            </a:extLst>
          </p:cNvPr>
          <p:cNvCxnSpPr>
            <a:cxnSpLocks/>
          </p:cNvCxnSpPr>
          <p:nvPr/>
        </p:nvCxnSpPr>
        <p:spPr>
          <a:xfrm>
            <a:off x="2290765" y="1952860"/>
            <a:ext cx="1109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25898B-26B8-419A-957E-ABCCC61CA26E}"/>
              </a:ext>
            </a:extLst>
          </p:cNvPr>
          <p:cNvCxnSpPr>
            <a:cxnSpLocks/>
          </p:cNvCxnSpPr>
          <p:nvPr/>
        </p:nvCxnSpPr>
        <p:spPr>
          <a:xfrm>
            <a:off x="3916365" y="1952860"/>
            <a:ext cx="9268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9718CC-58C3-446B-8B34-6CEB57565864}"/>
              </a:ext>
            </a:extLst>
          </p:cNvPr>
          <p:cNvCxnSpPr>
            <a:cxnSpLocks/>
          </p:cNvCxnSpPr>
          <p:nvPr/>
        </p:nvCxnSpPr>
        <p:spPr>
          <a:xfrm>
            <a:off x="5054285" y="1967148"/>
            <a:ext cx="12722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DFB14D8-1CB9-48E2-935F-05583645A3E1}"/>
              </a:ext>
            </a:extLst>
          </p:cNvPr>
          <p:cNvGrpSpPr/>
          <p:nvPr/>
        </p:nvGrpSpPr>
        <p:grpSpPr>
          <a:xfrm>
            <a:off x="3316346" y="1910571"/>
            <a:ext cx="709212" cy="276999"/>
            <a:chOff x="3316346" y="1910571"/>
            <a:chExt cx="709212" cy="276999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B36609D-813B-415E-846D-24E7A279C907}"/>
                </a:ext>
              </a:extLst>
            </p:cNvPr>
            <p:cNvCxnSpPr/>
            <p:nvPr/>
          </p:nvCxnSpPr>
          <p:spPr>
            <a:xfrm>
              <a:off x="3316346" y="2049071"/>
              <a:ext cx="24384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130ED6-0080-471A-B440-5F7783AC9480}"/>
                </a:ext>
              </a:extLst>
            </p:cNvPr>
            <p:cNvSpPr txBox="1"/>
            <p:nvPr/>
          </p:nvSpPr>
          <p:spPr>
            <a:xfrm>
              <a:off x="3509676" y="1910571"/>
              <a:ext cx="515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rgbClr val="FF0000"/>
                  </a:solidFill>
                </a:rPr>
                <a:t>제목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F7E37A9-DB57-43B5-8E55-B25886B27B19}"/>
              </a:ext>
            </a:extLst>
          </p:cNvPr>
          <p:cNvGrpSpPr/>
          <p:nvPr/>
        </p:nvGrpSpPr>
        <p:grpSpPr>
          <a:xfrm>
            <a:off x="2952449" y="2101951"/>
            <a:ext cx="1504674" cy="276998"/>
            <a:chOff x="2952449" y="2101951"/>
            <a:chExt cx="1504674" cy="276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08D3100-D8AC-42C7-9670-811A16506555}"/>
                </a:ext>
              </a:extLst>
            </p:cNvPr>
            <p:cNvCxnSpPr/>
            <p:nvPr/>
          </p:nvCxnSpPr>
          <p:spPr>
            <a:xfrm>
              <a:off x="2952449" y="2240450"/>
              <a:ext cx="24384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D59564-CEB1-486D-8638-6894E9740813}"/>
                </a:ext>
              </a:extLst>
            </p:cNvPr>
            <p:cNvSpPr txBox="1"/>
            <p:nvPr/>
          </p:nvSpPr>
          <p:spPr>
            <a:xfrm>
              <a:off x="3145779" y="2101951"/>
              <a:ext cx="1311344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Y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축 이름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572D98A-25B9-4BD5-B9A8-B09AE0A6BDC3}"/>
              </a:ext>
            </a:extLst>
          </p:cNvPr>
          <p:cNvGrpSpPr/>
          <p:nvPr/>
        </p:nvGrpSpPr>
        <p:grpSpPr>
          <a:xfrm>
            <a:off x="2501178" y="2314994"/>
            <a:ext cx="1059008" cy="276999"/>
            <a:chOff x="2501178" y="2314994"/>
            <a:chExt cx="1059008" cy="276999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0B9273F-251F-40B8-B8F7-CB966035B1AB}"/>
                </a:ext>
              </a:extLst>
            </p:cNvPr>
            <p:cNvCxnSpPr/>
            <p:nvPr/>
          </p:nvCxnSpPr>
          <p:spPr>
            <a:xfrm>
              <a:off x="2501178" y="2453494"/>
              <a:ext cx="24384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379387-08A8-4860-94CE-A0EF337EC36F}"/>
                </a:ext>
              </a:extLst>
            </p:cNvPr>
            <p:cNvSpPr txBox="1"/>
            <p:nvPr/>
          </p:nvSpPr>
          <p:spPr>
            <a:xfrm>
              <a:off x="2694508" y="2314994"/>
              <a:ext cx="865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X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축 이름</a:t>
              </a: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22C0B30-0828-4B64-8231-DE8EB3DF4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7" y="-5837"/>
            <a:ext cx="3604433" cy="22683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B63E973-5211-4314-B6FA-9ACB80010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7" y="2262533"/>
            <a:ext cx="3604433" cy="23344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BAC7E95-95BE-460C-BB7A-43CAEF2A80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67" y="4530902"/>
            <a:ext cx="3604433" cy="232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F2FBDD-2771-47E6-8A1B-CBFA6703EBA8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25" name="직사각형 21">
              <a:extLst>
                <a:ext uri="{FF2B5EF4-FFF2-40B4-BE49-F238E27FC236}">
                  <a16:creationId xmlns:a16="http://schemas.microsoft.com/office/drawing/2014/main" id="{A7D97DCE-7930-41B1-A284-16B8E2993B2D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C912857-B2C4-4DC4-A900-E1ED85834327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시각화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가로막대그래프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35E6882-ADAC-4071-BAE8-BA5BF002D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D48B9C-8AED-43CA-8443-89D767A1475D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9E574B6B-A581-4506-AAB4-6A822C784207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33C0FF5-E940-4203-9B0B-71F92D95CE8E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31" name="사각형: 둥근 위쪽 모서리 30">
              <a:extLst>
                <a:ext uri="{FF2B5EF4-FFF2-40B4-BE49-F238E27FC236}">
                  <a16:creationId xmlns:a16="http://schemas.microsoft.com/office/drawing/2014/main" id="{CF9D1549-314B-4F0D-B066-300FB780E345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id="{90209017-8118-4BBF-9456-AF9F1542B34F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3065AC5-28A7-47A8-B558-333D7E3BF5BF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1F7C8AEF-C832-4F50-97ED-66809A876EFD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7555571-7D77-4D97-8D56-17D94692CA6E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05CA685-D828-473A-9781-91E8DFABC5CC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190E98E-AAD5-405D-A7BF-BB1BB419854D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6FE4232C-CA87-4796-A370-4B4747278BA9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8E500E3A-54E1-4E78-8D53-ACC002990D10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F4DE31-6EEB-4BC8-B02D-CF170C9AADA3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B86021-F469-4948-9F0A-15E79EF8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50" y="1497612"/>
            <a:ext cx="2876550" cy="87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05DFD4-A46B-46B8-81A3-47314612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50" y="2703477"/>
            <a:ext cx="4705350" cy="476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2DC644-5188-4538-A06E-98D8ACE57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50" y="3509292"/>
            <a:ext cx="5610225" cy="514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78162-A741-4098-A51E-3B025B770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50" y="4353207"/>
            <a:ext cx="5895975" cy="447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3B80D9-8268-4BDC-A998-35A052001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50" y="5130447"/>
            <a:ext cx="4410075" cy="6762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A91B9-5B83-479C-B600-AD6FDDD5D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070" y="6131207"/>
            <a:ext cx="352425" cy="2286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09FC83-7A49-4ACD-A20A-B79B25404C4F}"/>
              </a:ext>
            </a:extLst>
          </p:cNvPr>
          <p:cNvCxnSpPr>
            <a:cxnSpLocks/>
          </p:cNvCxnSpPr>
          <p:nvPr/>
        </p:nvCxnSpPr>
        <p:spPr>
          <a:xfrm>
            <a:off x="907750" y="2911431"/>
            <a:ext cx="8083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C8613C0-6C12-40A0-A0EC-B835B60DF0A4}"/>
              </a:ext>
            </a:extLst>
          </p:cNvPr>
          <p:cNvCxnSpPr>
            <a:cxnSpLocks/>
          </p:cNvCxnSpPr>
          <p:nvPr/>
        </p:nvCxnSpPr>
        <p:spPr>
          <a:xfrm>
            <a:off x="4108150" y="2901271"/>
            <a:ext cx="1209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5ADE42-F3C6-42BD-B315-A62566DCC8F4}"/>
              </a:ext>
            </a:extLst>
          </p:cNvPr>
          <p:cNvCxnSpPr>
            <a:cxnSpLocks/>
          </p:cNvCxnSpPr>
          <p:nvPr/>
        </p:nvCxnSpPr>
        <p:spPr>
          <a:xfrm>
            <a:off x="1710390" y="3124791"/>
            <a:ext cx="29114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C5E27EC-ACBD-4617-91DF-575687A59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90" y="1497612"/>
            <a:ext cx="9449619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297A94-5729-44D2-AA5C-882DD81E4527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50" name="직사각형 21">
              <a:extLst>
                <a:ext uri="{FF2B5EF4-FFF2-40B4-BE49-F238E27FC236}">
                  <a16:creationId xmlns:a16="http://schemas.microsoft.com/office/drawing/2014/main" id="{54D6D420-BE84-45C6-9A81-96D3F127167B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7BAB7B-645E-46B8-8D1B-6FED888746DA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시각화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대표직선이 있는 산포도</a:t>
              </a:r>
              <a:endPara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52A0ED7-AF67-4758-88D2-0B6AE75F3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1F42FE0-5D40-4585-9C1E-03E9913468AB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6ACC8FF3-F00E-46BD-885B-08696146BDCB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7CDF4F8-75D9-40E3-BD1F-B7BBFAC42ADA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56" name="사각형: 둥근 위쪽 모서리 55">
              <a:extLst>
                <a:ext uri="{FF2B5EF4-FFF2-40B4-BE49-F238E27FC236}">
                  <a16:creationId xmlns:a16="http://schemas.microsoft.com/office/drawing/2014/main" id="{53DA18EB-A416-4F58-A222-80A63B3419DB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57" name="사각형: 둥근 위쪽 모서리 56">
              <a:extLst>
                <a:ext uri="{FF2B5EF4-FFF2-40B4-BE49-F238E27FC236}">
                  <a16:creationId xmlns:a16="http://schemas.microsoft.com/office/drawing/2014/main" id="{B135B62F-CCB7-4CB8-A51C-00C1FDB3417B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6B2106C-021B-4021-BE95-F7F16B75FB1E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B710C84-F9FD-4416-A4D6-7C1E0F8DAEFD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FEF02253-1AC2-4169-A8B8-BBDBDD90EFEC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6461133-93E4-47AE-9375-0B63F5E1A14E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4AA0A194-57CE-4689-835F-103D68152AB9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01F17564-4968-4063-8592-C0BE180EE365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11BC8B61-F9F8-4EC9-BCD6-2B03A4C1E2B0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71A8551-D8F0-4000-A0C0-4DF7C1D9E43C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E88035-7949-42C8-8A1D-872E9668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00" y="1782207"/>
            <a:ext cx="7200900" cy="495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14A9B5-B618-4C1E-9635-CAF3CA83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725" y="1548844"/>
            <a:ext cx="2343150" cy="9620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7A7A9C-FE67-4439-9632-2704A48AE63E}"/>
              </a:ext>
            </a:extLst>
          </p:cNvPr>
          <p:cNvCxnSpPr>
            <a:cxnSpLocks/>
          </p:cNvCxnSpPr>
          <p:nvPr/>
        </p:nvCxnSpPr>
        <p:spPr>
          <a:xfrm>
            <a:off x="1623435" y="1989526"/>
            <a:ext cx="7677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0CA71DA-DD10-4918-BB05-DE66CD85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0" y="2716292"/>
            <a:ext cx="771525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756EBE-7874-4A87-81FA-70B8FC714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00" y="3292554"/>
            <a:ext cx="6143625" cy="8667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63B453-67D5-4650-9C5B-D2639AF5C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00" y="4259341"/>
            <a:ext cx="6619875" cy="4667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867A5B-D7EC-4899-B3E3-BD29474DE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700" y="4826078"/>
            <a:ext cx="8991600" cy="108585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DAFB63-F36F-455F-9B79-FAE728DAABFE}"/>
              </a:ext>
            </a:extLst>
          </p:cNvPr>
          <p:cNvCxnSpPr>
            <a:cxnSpLocks/>
          </p:cNvCxnSpPr>
          <p:nvPr/>
        </p:nvCxnSpPr>
        <p:spPr>
          <a:xfrm>
            <a:off x="1542155" y="2934406"/>
            <a:ext cx="12045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96D47571-F267-45FC-A04B-C9C17D912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700" y="2716292"/>
            <a:ext cx="99917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3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67A6879-2FE4-4DBD-80D1-77B2592BDE1F}"/>
              </a:ext>
            </a:extLst>
          </p:cNvPr>
          <p:cNvGrpSpPr/>
          <p:nvPr/>
        </p:nvGrpSpPr>
        <p:grpSpPr>
          <a:xfrm>
            <a:off x="304800" y="325327"/>
            <a:ext cx="11645900" cy="6532673"/>
            <a:chOff x="304800" y="325327"/>
            <a:chExt cx="11645900" cy="6532673"/>
          </a:xfrm>
        </p:grpSpPr>
        <p:sp>
          <p:nvSpPr>
            <p:cNvPr id="7" name="직사각형 21">
              <a:extLst>
                <a:ext uri="{FF2B5EF4-FFF2-40B4-BE49-F238E27FC236}">
                  <a16:creationId xmlns:a16="http://schemas.microsoft.com/office/drawing/2014/main" id="{D44F75B2-016F-4EE8-8AE6-C61F937C6076}"/>
                </a:ext>
              </a:extLst>
            </p:cNvPr>
            <p:cNvSpPr/>
            <p:nvPr/>
          </p:nvSpPr>
          <p:spPr>
            <a:xfrm>
              <a:off x="304800" y="325327"/>
              <a:ext cx="11645900" cy="6532673"/>
            </a:xfrm>
            <a:custGeom>
              <a:avLst/>
              <a:gdLst>
                <a:gd name="connsiteX0" fmla="*/ 0 w 11557000"/>
                <a:gd name="connsiteY0" fmla="*/ 0 h 6469173"/>
                <a:gd name="connsiteX1" fmla="*/ 11557000 w 11557000"/>
                <a:gd name="connsiteY1" fmla="*/ 0 h 6469173"/>
                <a:gd name="connsiteX2" fmla="*/ 11557000 w 11557000"/>
                <a:gd name="connsiteY2" fmla="*/ 6469173 h 6469173"/>
                <a:gd name="connsiteX3" fmla="*/ 0 w 11557000"/>
                <a:gd name="connsiteY3" fmla="*/ 6469173 h 6469173"/>
                <a:gd name="connsiteX4" fmla="*/ 0 w 11557000"/>
                <a:gd name="connsiteY4" fmla="*/ 0 h 6469173"/>
                <a:gd name="connsiteX0" fmla="*/ 0 w 11722100"/>
                <a:gd name="connsiteY0" fmla="*/ 127000 h 6596173"/>
                <a:gd name="connsiteX1" fmla="*/ 11722100 w 11722100"/>
                <a:gd name="connsiteY1" fmla="*/ 0 h 6596173"/>
                <a:gd name="connsiteX2" fmla="*/ 11557000 w 11722100"/>
                <a:gd name="connsiteY2" fmla="*/ 6596173 h 6596173"/>
                <a:gd name="connsiteX3" fmla="*/ 0 w 11722100"/>
                <a:gd name="connsiteY3" fmla="*/ 6596173 h 6596173"/>
                <a:gd name="connsiteX4" fmla="*/ 0 w 11722100"/>
                <a:gd name="connsiteY4" fmla="*/ 127000 h 65961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65326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  <a:gd name="connsiteX0" fmla="*/ 0 w 11645900"/>
                <a:gd name="connsiteY0" fmla="*/ 63500 h 6532673"/>
                <a:gd name="connsiteX1" fmla="*/ 11645900 w 11645900"/>
                <a:gd name="connsiteY1" fmla="*/ 0 h 6532673"/>
                <a:gd name="connsiteX2" fmla="*/ 11557000 w 11645900"/>
                <a:gd name="connsiteY2" fmla="*/ 3116373 h 6532673"/>
                <a:gd name="connsiteX3" fmla="*/ 0 w 11645900"/>
                <a:gd name="connsiteY3" fmla="*/ 6532673 h 6532673"/>
                <a:gd name="connsiteX4" fmla="*/ 0 w 11645900"/>
                <a:gd name="connsiteY4" fmla="*/ 63500 h 65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5900" h="6532673">
                  <a:moveTo>
                    <a:pt x="0" y="63500"/>
                  </a:moveTo>
                  <a:lnTo>
                    <a:pt x="11645900" y="0"/>
                  </a:lnTo>
                  <a:lnTo>
                    <a:pt x="11557000" y="3116373"/>
                  </a:lnTo>
                  <a:lnTo>
                    <a:pt x="0" y="6532673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D1A2718-F632-4803-86C2-1EC4D71FEFE5}"/>
                </a:ext>
              </a:extLst>
            </p:cNvPr>
            <p:cNvSpPr/>
            <p:nvPr/>
          </p:nvSpPr>
          <p:spPr>
            <a:xfrm>
              <a:off x="304800" y="378185"/>
              <a:ext cx="11557000" cy="6469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36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시각화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</a:t>
              </a:r>
              <a:r>
                <a: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– </a:t>
              </a:r>
              <a:r>
                <a:rPr lang="ko-KR" altLang="en-US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대표직선이 있는 산포도</a:t>
              </a: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C60768E-CA2E-466B-AED6-77256F213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750" y="1254198"/>
              <a:ext cx="10440000" cy="211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4914DD-C5A5-4DEA-B1A1-A237028097CF}"/>
              </a:ext>
            </a:extLst>
          </p:cNvPr>
          <p:cNvGrpSpPr/>
          <p:nvPr/>
        </p:nvGrpSpPr>
        <p:grpSpPr>
          <a:xfrm>
            <a:off x="-186996" y="-410104"/>
            <a:ext cx="5924856" cy="1958948"/>
            <a:chOff x="-186996" y="-410104"/>
            <a:chExt cx="5924856" cy="1958948"/>
          </a:xfrm>
        </p:grpSpPr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21CB20D6-9E38-421E-9989-19329F2F194F}"/>
                </a:ext>
              </a:extLst>
            </p:cNvPr>
            <p:cNvSpPr/>
            <p:nvPr/>
          </p:nvSpPr>
          <p:spPr>
            <a:xfrm flipV="1">
              <a:off x="1648" y="10642"/>
              <a:ext cx="5736212" cy="1538202"/>
            </a:xfrm>
            <a:prstGeom prst="rtTriangle">
              <a:avLst/>
            </a:prstGeom>
            <a:gradFill>
              <a:gsLst>
                <a:gs pos="52000">
                  <a:schemeClr val="bg1">
                    <a:lumMod val="95000"/>
                  </a:schemeClr>
                </a:gs>
                <a:gs pos="51000">
                  <a:schemeClr val="bg1">
                    <a:lumMod val="85000"/>
                  </a:schemeClr>
                </a:gs>
              </a:gsLst>
              <a:lin ang="6300000" scaled="0"/>
            </a:gradFill>
            <a:ln w="15875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E005CC6-441E-427A-8816-E9FE1E2BA7CB}"/>
                </a:ext>
              </a:extLst>
            </p:cNvPr>
            <p:cNvSpPr/>
            <p:nvPr/>
          </p:nvSpPr>
          <p:spPr>
            <a:xfrm rot="20700000">
              <a:off x="1638938" y="286927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◀</a:t>
              </a: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6ABD744B-3D3E-49B9-A6C1-3A116A89DFE6}"/>
                </a:ext>
              </a:extLst>
            </p:cNvPr>
            <p:cNvSpPr/>
            <p:nvPr/>
          </p:nvSpPr>
          <p:spPr>
            <a:xfrm rot="20700000">
              <a:off x="2263639" y="115094"/>
              <a:ext cx="612000" cy="252000"/>
            </a:xfrm>
            <a:prstGeom prst="round2SameRect">
              <a:avLst/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▲</a:t>
              </a: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ABAC6EE9-D1BC-4FCB-A86D-0051B519F36B}"/>
                </a:ext>
              </a:extLst>
            </p:cNvPr>
            <p:cNvSpPr/>
            <p:nvPr/>
          </p:nvSpPr>
          <p:spPr>
            <a:xfrm rot="20700000">
              <a:off x="2328862" y="358508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▼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5AA0CF4-7B6C-492E-BB5D-FA876808B0FF}"/>
                </a:ext>
              </a:extLst>
            </p:cNvPr>
            <p:cNvSpPr/>
            <p:nvPr/>
          </p:nvSpPr>
          <p:spPr>
            <a:xfrm rot="20700000">
              <a:off x="834983" y="485616"/>
              <a:ext cx="736876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ctrl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8D8A3D-90EF-4CEE-AA3A-C6EB96F1D7ED}"/>
                </a:ext>
              </a:extLst>
            </p:cNvPr>
            <p:cNvSpPr/>
            <p:nvPr/>
          </p:nvSpPr>
          <p:spPr>
            <a:xfrm rot="20700000">
              <a:off x="-144123" y="723804"/>
              <a:ext cx="917227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space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CD136A5-9C51-456A-ACDB-5EF92FDA0DEA}"/>
                </a:ext>
              </a:extLst>
            </p:cNvPr>
            <p:cNvSpPr/>
            <p:nvPr/>
          </p:nvSpPr>
          <p:spPr>
            <a:xfrm rot="20700000">
              <a:off x="1141165" y="-21675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/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EE552BA-E0B7-46DF-9DE7-8C0154BA2997}"/>
                </a:ext>
              </a:extLst>
            </p:cNvPr>
            <p:cNvSpPr/>
            <p:nvPr/>
          </p:nvSpPr>
          <p:spPr>
            <a:xfrm rot="20700000">
              <a:off x="477084" y="-38813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&gt;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4E206E2-63B1-4BA7-8CAF-551BC67B11BC}"/>
                </a:ext>
              </a:extLst>
            </p:cNvPr>
            <p:cNvSpPr/>
            <p:nvPr/>
          </p:nvSpPr>
          <p:spPr>
            <a:xfrm rot="20700000">
              <a:off x="-186996" y="139126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&lt;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B5E6E7B-8EFB-4AEC-A76C-CE3DE7F33F07}"/>
                </a:ext>
              </a:extLst>
            </p:cNvPr>
            <p:cNvSpPr/>
            <p:nvPr/>
          </p:nvSpPr>
          <p:spPr>
            <a:xfrm rot="20700000">
              <a:off x="3616325" y="-324375"/>
              <a:ext cx="1080745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ins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2C3F56B-FA35-403F-BF7F-6CAA375C701C}"/>
                </a:ext>
              </a:extLst>
            </p:cNvPr>
            <p:cNvSpPr/>
            <p:nvPr/>
          </p:nvSpPr>
          <p:spPr>
            <a:xfrm rot="20700000">
              <a:off x="1813734" y="-410104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shift</a:t>
              </a:r>
              <a:endPara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D29163E-F595-4EA1-902F-E8B552FFB1E3}"/>
              </a:ext>
            </a:extLst>
          </p:cNvPr>
          <p:cNvSpPr/>
          <p:nvPr/>
        </p:nvSpPr>
        <p:spPr>
          <a:xfrm rot="20700000">
            <a:off x="2953563" y="-6532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38100" dist="127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▶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90D68-8081-48FD-AF42-6D91B84D9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30" y="1337916"/>
            <a:ext cx="7264662" cy="535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6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474</Words>
  <Application>Microsoft Office PowerPoint</Application>
  <PresentationFormat>와이드스크린</PresentationFormat>
  <Paragraphs>158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서울의 행정구역 별 학원 수와 아파트 가격 간의 상관관계 분석</dc:title>
  <dc:creator>한욱</dc:creator>
  <cp:lastModifiedBy>한욱</cp:lastModifiedBy>
  <cp:revision>26</cp:revision>
  <dcterms:created xsi:type="dcterms:W3CDTF">2020-12-11T22:47:03Z</dcterms:created>
  <dcterms:modified xsi:type="dcterms:W3CDTF">2020-12-14T13:45:21Z</dcterms:modified>
</cp:coreProperties>
</file>