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96" r:id="rId4"/>
    <p:sldId id="300" r:id="rId5"/>
    <p:sldId id="295" r:id="rId6"/>
    <p:sldId id="307" r:id="rId7"/>
    <p:sldId id="309" r:id="rId8"/>
    <p:sldId id="310" r:id="rId9"/>
    <p:sldId id="311" r:id="rId10"/>
    <p:sldId id="308" r:id="rId11"/>
    <p:sldId id="298" r:id="rId12"/>
    <p:sldId id="301" r:id="rId13"/>
    <p:sldId id="299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수현" initials="최" lastIdx="1" clrIdx="0">
    <p:extLst>
      <p:ext uri="{19B8F6BF-5375-455C-9EA6-DF929625EA0E}">
        <p15:presenceInfo xmlns:p15="http://schemas.microsoft.com/office/powerpoint/2012/main" userId="9fdee55a4859ef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68507" y="1995123"/>
            <a:ext cx="3454985" cy="444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컴퓨팅기초 </a:t>
            </a:r>
            <a:r>
              <a:rPr lang="ko-KR" altLang="en-US" sz="1600" b="1" dirty="0" err="1">
                <a:solidFill>
                  <a:prstClr val="white"/>
                </a:solidFill>
              </a:rPr>
              <a:t>기말팀프로젝트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2622" y="2774845"/>
            <a:ext cx="7087197" cy="1369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/>
              </a:rPr>
              <a:t>영화와 나이의 상관관계</a:t>
            </a:r>
            <a:endParaRPr lang="en-US" altLang="ko-KR" sz="44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algn="ctr"/>
            <a:r>
              <a:rPr lang="en-US" altLang="ko-KR" sz="2700" b="1" dirty="0">
                <a:latin typeface="나눔바른고딕" panose="020B0603020101020101" pitchFamily="50" charset="-127"/>
                <a:ea typeface="나눔바른고딕" panose="020B0603020101020101"/>
              </a:rPr>
              <a:t>(2020</a:t>
            </a:r>
            <a:r>
              <a:rPr lang="ko-KR" altLang="en-US" sz="2700" b="1" dirty="0">
                <a:latin typeface="나눔바른고딕" panose="020B0603020101020101" pitchFamily="50" charset="-127"/>
                <a:ea typeface="나눔바른고딕" panose="020B0603020101020101"/>
              </a:rPr>
              <a:t>년 박스오피스 </a:t>
            </a:r>
            <a:r>
              <a:rPr lang="en-US" altLang="ko-KR" sz="2700" b="1" dirty="0">
                <a:latin typeface="나눔바른고딕" panose="020B0603020101020101" pitchFamily="50" charset="-127"/>
                <a:ea typeface="나눔바른고딕" panose="020B0603020101020101"/>
              </a:rPr>
              <a:t>1-61</a:t>
            </a:r>
            <a:r>
              <a:rPr lang="ko-KR" altLang="en-US" sz="2700" b="1" dirty="0">
                <a:latin typeface="나눔바른고딕" panose="020B0603020101020101" pitchFamily="50" charset="-127"/>
                <a:ea typeface="나눔바른고딕" panose="020B0603020101020101"/>
              </a:rPr>
              <a:t>위 분석을 통해서</a:t>
            </a:r>
            <a:r>
              <a:rPr lang="en-US" altLang="ko-KR" sz="2700" b="1" dirty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r>
              <a:rPr lang="ko-KR" altLang="en-US" sz="2700" b="1" dirty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b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ea typeface="나눔바른고딕" panose="020B0603020101020101"/>
              </a:rPr>
            </a:b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ea typeface="나눔바른고딕" panose="020B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452FF1-E499-4819-A94E-F6DCA20DABF8}"/>
              </a:ext>
            </a:extLst>
          </p:cNvPr>
          <p:cNvSpPr/>
          <p:nvPr/>
        </p:nvSpPr>
        <p:spPr>
          <a:xfrm>
            <a:off x="5216678" y="4144451"/>
            <a:ext cx="56891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인문</a:t>
            </a:r>
            <a:r>
              <a:rPr lang="en-US" altLang="ko-KR" sz="1600" dirty="0"/>
              <a:t>_</a:t>
            </a:r>
            <a:r>
              <a:rPr lang="ko-KR" altLang="en-US" sz="1600" dirty="0"/>
              <a:t>팀원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박소이</a:t>
            </a:r>
            <a:r>
              <a:rPr lang="en-US" altLang="ko-KR" sz="1600" dirty="0"/>
              <a:t> </a:t>
            </a:r>
            <a:r>
              <a:rPr lang="ko-KR" altLang="en-US" sz="1600" dirty="0"/>
              <a:t>양지영</a:t>
            </a:r>
            <a:r>
              <a:rPr lang="en-US" altLang="ko-KR" sz="1600" dirty="0"/>
              <a:t> </a:t>
            </a:r>
            <a:r>
              <a:rPr lang="ko-KR" altLang="en-US" sz="1600" dirty="0"/>
              <a:t>이승호 </a:t>
            </a:r>
            <a:r>
              <a:rPr lang="ko-KR" altLang="en-US" sz="1600" dirty="0" err="1"/>
              <a:t>임재정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장다예</a:t>
            </a:r>
            <a:r>
              <a:rPr lang="en-US" altLang="ko-KR" sz="1600" dirty="0"/>
              <a:t> </a:t>
            </a:r>
            <a:r>
              <a:rPr lang="ko-KR" altLang="en-US" sz="1600" dirty="0"/>
              <a:t>최수현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2672" y="2087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0491" y="521722"/>
            <a:ext cx="532389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부분코드</a:t>
            </a:r>
            <a:r>
              <a:rPr lang="en-US" altLang="ko-KR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막대그래프 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C4A3236B-90E2-441F-BBF8-9837C398E55E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8411D0-7E8F-4129-90F9-7DEC1C83A677}"/>
              </a:ext>
            </a:extLst>
          </p:cNvPr>
          <p:cNvSpPr/>
          <p:nvPr/>
        </p:nvSpPr>
        <p:spPr>
          <a:xfrm>
            <a:off x="5228345" y="1889984"/>
            <a:ext cx="6421035" cy="365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막대그래프를 출력하는 코드는 위와 비슷하나</a:t>
            </a:r>
            <a:r>
              <a:rPr lang="en-US" altLang="ko-KR" sz="1200" dirty="0"/>
              <a:t>, seaborn </a:t>
            </a:r>
            <a:r>
              <a:rPr lang="ko-KR" altLang="en-US" sz="1200" dirty="0"/>
              <a:t>모듈을 </a:t>
            </a:r>
            <a:r>
              <a:rPr lang="en-US" altLang="ko-KR" sz="1200" dirty="0" err="1"/>
              <a:t>sns</a:t>
            </a:r>
            <a:r>
              <a:rPr lang="ko-KR" altLang="en-US" sz="1200" dirty="0"/>
              <a:t>로 </a:t>
            </a:r>
            <a:r>
              <a:rPr lang="en-US" altLang="ko-KR" sz="1200" dirty="0"/>
              <a:t>import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추가되었다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 err="1"/>
              <a:t>DataFrame</a:t>
            </a:r>
            <a:r>
              <a:rPr lang="ko-KR" altLang="en-US" sz="1200" dirty="0"/>
              <a:t>은 앞서 </a:t>
            </a:r>
            <a:r>
              <a:rPr lang="ko-KR" altLang="en-US" sz="1200" dirty="0" err="1"/>
              <a:t>생성해놓은</a:t>
            </a:r>
            <a:r>
              <a:rPr lang="ko-KR" altLang="en-US" sz="1200" dirty="0"/>
              <a:t> </a:t>
            </a:r>
            <a:r>
              <a:rPr lang="en-US" altLang="ko-KR" sz="1200" dirty="0"/>
              <a:t>d3</a:t>
            </a:r>
            <a:r>
              <a:rPr lang="ko-KR" altLang="en-US" sz="1200" dirty="0"/>
              <a:t>를 이용하였다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sns.color_palette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hls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(d3[ages]))</a:t>
            </a:r>
            <a:r>
              <a:rPr lang="ko-KR" altLang="en-US" sz="1200" dirty="0"/>
              <a:t>를 이용해 막대그래프에서 나이대를 구분할 수 있도록 색을 지정해주었다</a:t>
            </a:r>
            <a:r>
              <a:rPr lang="en-US" altLang="ko-KR" sz="1200" dirty="0"/>
              <a:t>. </a:t>
            </a:r>
            <a:r>
              <a:rPr lang="ko-KR" altLang="en-US" sz="1200" dirty="0"/>
              <a:t>색 가짓수를 </a:t>
            </a:r>
            <a:r>
              <a:rPr lang="en-US" altLang="ko-KR" sz="1200" dirty="0"/>
              <a:t>d3[ages]</a:t>
            </a:r>
            <a:r>
              <a:rPr lang="ko-KR" altLang="en-US" sz="1200" dirty="0"/>
              <a:t>의 길이로 지정하였다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막대그래프로 표현하기 위해 </a:t>
            </a:r>
            <a:r>
              <a:rPr lang="en-US" altLang="ko-KR" sz="1200" dirty="0"/>
              <a:t>d3.plot()</a:t>
            </a:r>
            <a:r>
              <a:rPr lang="ko-KR" altLang="en-US" sz="1200" dirty="0"/>
              <a:t>메소드에 </a:t>
            </a:r>
            <a:r>
              <a:rPr lang="en-US" altLang="ko-KR" sz="1200" dirty="0"/>
              <a:t>kind = bar</a:t>
            </a:r>
            <a:r>
              <a:rPr lang="ko-KR" altLang="en-US" sz="1200" dirty="0"/>
              <a:t>로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막대 사이즈는 </a:t>
            </a:r>
            <a:r>
              <a:rPr lang="en-US" altLang="ko-KR" sz="1200" dirty="0" err="1"/>
              <a:t>figsize</a:t>
            </a:r>
            <a:r>
              <a:rPr lang="en-US" altLang="ko-KR" sz="1200" dirty="0"/>
              <a:t> = (10, 5)</a:t>
            </a:r>
            <a:r>
              <a:rPr lang="ko-KR" altLang="en-US" sz="1200" dirty="0"/>
              <a:t>로</a:t>
            </a:r>
            <a:r>
              <a:rPr lang="en-US" altLang="ko-KR" sz="1200" dirty="0"/>
              <a:t>, </a:t>
            </a:r>
            <a:r>
              <a:rPr lang="ko-KR" altLang="en-US" sz="1200" dirty="0"/>
              <a:t>색상은 위에서 지정해둔 </a:t>
            </a:r>
            <a:r>
              <a:rPr lang="en-US" altLang="ko-KR" sz="1200" dirty="0"/>
              <a:t>colors</a:t>
            </a:r>
            <a:r>
              <a:rPr lang="ko-KR" altLang="en-US" sz="1200" dirty="0"/>
              <a:t>를 입력해주었다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 err="1"/>
              <a:t>plt.style.use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ggplot</a:t>
            </a:r>
            <a:r>
              <a:rPr lang="en-US" altLang="ko-KR" sz="1200" dirty="0"/>
              <a:t>')</a:t>
            </a:r>
            <a:r>
              <a:rPr lang="ko-KR" altLang="en-US" sz="1200" dirty="0"/>
              <a:t>을 통해 격자로 숫자가 눈에 잘 띄도록 해주었고</a:t>
            </a:r>
            <a:r>
              <a:rPr lang="en-US" altLang="ko-KR" sz="1200" dirty="0"/>
              <a:t>, </a:t>
            </a:r>
            <a:r>
              <a:rPr lang="ko-KR" altLang="en-US" sz="1200" dirty="0"/>
              <a:t>아래는 위와 동일하게 그래프 </a:t>
            </a:r>
            <a:r>
              <a:rPr lang="ko-KR" altLang="en-US" sz="1200" dirty="0" err="1"/>
              <a:t>제목명</a:t>
            </a:r>
            <a:r>
              <a:rPr lang="en-US" altLang="ko-KR" sz="1200" dirty="0"/>
              <a:t>, x y</a:t>
            </a:r>
            <a:r>
              <a:rPr lang="ko-KR" altLang="en-US" sz="1200" dirty="0"/>
              <a:t>축 명을 지정해준 후 그래프를 화면에 출력하였다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E477C-843D-457D-88AA-7F6BF8FB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9" y="1563065"/>
            <a:ext cx="4638675" cy="2181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BCA1DC-632A-4B48-A211-FC554AEC9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"/>
          <a:stretch/>
        </p:blipFill>
        <p:spPr>
          <a:xfrm>
            <a:off x="487609" y="3744290"/>
            <a:ext cx="4705828" cy="23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2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92788" y="52172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672434" y="860276"/>
            <a:ext cx="10800000" cy="836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각각의 순위별 분석 결과</a:t>
            </a:r>
            <a:r>
              <a:rPr lang="en-US" altLang="ko-KR" dirty="0"/>
              <a:t>, </a:t>
            </a:r>
            <a:r>
              <a:rPr lang="ko-KR" altLang="en-US" dirty="0"/>
              <a:t>순위별 분석에서 모두 전반적인 추세는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en-US" b="1" dirty="0">
                <a:solidFill>
                  <a:srgbClr val="FF0000"/>
                </a:solidFill>
              </a:rPr>
              <a:t>대</a:t>
            </a:r>
            <a:r>
              <a:rPr lang="en-US" altLang="ko-KR" b="1" dirty="0">
                <a:solidFill>
                  <a:srgbClr val="FF0000"/>
                </a:solidFill>
              </a:rPr>
              <a:t>, 30</a:t>
            </a:r>
            <a:r>
              <a:rPr lang="ko-KR" altLang="en-US" b="1" dirty="0">
                <a:solidFill>
                  <a:srgbClr val="FF0000"/>
                </a:solidFill>
              </a:rPr>
              <a:t>대</a:t>
            </a:r>
            <a:r>
              <a:rPr lang="en-US" altLang="ko-KR" b="1" dirty="0">
                <a:solidFill>
                  <a:srgbClr val="FF0000"/>
                </a:solidFill>
              </a:rPr>
              <a:t>, 40</a:t>
            </a:r>
            <a:r>
              <a:rPr lang="ko-KR" altLang="en-US" b="1" dirty="0">
                <a:solidFill>
                  <a:srgbClr val="FF0000"/>
                </a:solidFill>
              </a:rPr>
              <a:t>대</a:t>
            </a:r>
            <a:r>
              <a:rPr lang="en-US" altLang="ko-KR" b="1" dirty="0">
                <a:solidFill>
                  <a:srgbClr val="FF0000"/>
                </a:solidFill>
              </a:rPr>
              <a:t>, 50</a:t>
            </a:r>
            <a:r>
              <a:rPr lang="ko-KR" altLang="en-US" b="1" dirty="0">
                <a:solidFill>
                  <a:srgbClr val="FF0000"/>
                </a:solidFill>
              </a:rPr>
              <a:t>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그리고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대</a:t>
            </a:r>
            <a:r>
              <a:rPr lang="ko-KR" altLang="en-US" dirty="0"/>
              <a:t> 순으로 관람 비율이 높게 나타났다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~61</a:t>
            </a:r>
            <a:r>
              <a:rPr lang="ko-KR" altLang="en-US" dirty="0"/>
              <a:t>위의 데이터를 바탕으로 한 </a:t>
            </a:r>
            <a:r>
              <a:rPr lang="ko-KR" altLang="en-US" dirty="0" err="1"/>
              <a:t>산점도를</a:t>
            </a:r>
            <a:r>
              <a:rPr lang="ko-KR" altLang="en-US" dirty="0"/>
              <a:t> 제작하여 종합적인 결론을 도출한 결과</a:t>
            </a:r>
            <a:r>
              <a:rPr lang="en-US" altLang="ko-KR" dirty="0"/>
              <a:t>, </a:t>
            </a:r>
            <a:r>
              <a:rPr lang="ko-KR" altLang="en-US" dirty="0"/>
              <a:t>각각의 순위대별을 분산하여 얻은 결론과 유사함을 확인할 수 있었다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통해 </a:t>
            </a:r>
            <a:r>
              <a:rPr lang="en-US" altLang="ko-KR" b="1" dirty="0">
                <a:solidFill>
                  <a:srgbClr val="FF0000"/>
                </a:solidFill>
              </a:rPr>
              <a:t>'10</a:t>
            </a:r>
            <a:r>
              <a:rPr lang="ko-KR" altLang="en-US" b="1" dirty="0">
                <a:solidFill>
                  <a:srgbClr val="FF0000"/>
                </a:solidFill>
              </a:rPr>
              <a:t>대를 제외하고 나이가 적을수록 영화관에서 영화를 많이 본다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dirty="0"/>
              <a:t>는 결론을 도출할 수 있다</a:t>
            </a:r>
            <a:r>
              <a:rPr lang="en-US" altLang="ko-KR" dirty="0"/>
              <a:t>. (10</a:t>
            </a:r>
            <a:r>
              <a:rPr lang="ko-KR" altLang="en-US" dirty="0"/>
              <a:t>대의 경우 경제적</a:t>
            </a:r>
            <a:r>
              <a:rPr lang="en-US" altLang="ko-KR" dirty="0"/>
              <a:t>, </a:t>
            </a:r>
            <a:r>
              <a:rPr lang="ko-KR" altLang="en-US" dirty="0"/>
              <a:t>학업적 요인 등에 의해 가장 낮게 나타난 것으로 추정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sz="20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=&gt; </a:t>
            </a:r>
            <a:r>
              <a:rPr lang="ko-KR" altLang="en-US" sz="14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예외사항이 있었지만</a:t>
            </a:r>
            <a:r>
              <a:rPr lang="en-US" altLang="ko-KR" sz="14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거의 모든 영화 장르에서 공통적으로 이결과가 적용됨</a:t>
            </a:r>
            <a:r>
              <a:rPr lang="en-US" altLang="ko-KR" sz="14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  <a:ea typeface="나눔바른고딕" panose="020B0603020101020101" pitchFamily="50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A0173A27-ADA2-405C-8829-49D7C91A887F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45D46E7F-2ED7-4F48-9484-1B190A973073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5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92790" y="52172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438466" y="1551838"/>
            <a:ext cx="11626206" cy="411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최수현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1~10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영화의 나이대별 관람 비율 조사하여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산점도와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막대 그래프 작성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발표자료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(PPT)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장다예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11~20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영화의 나이대별 관람 비율 조사하여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산점도와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막대 그래프 작성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임재정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21~30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영화의 나이대별 관람 비율 조사하여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산점도와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막대 그래프 작성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보고서에 부분코드 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및 구현방식 기술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이승호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31~40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영화의 나이대별 관람 비율 조사하여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산점도와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막대 그래프 작성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보고서에 부분코드 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및 구현방식 기술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양지영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41~50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영화의 나이대별 관람 비율 조사하여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산점도와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막대 그래프 작성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보고서에 결론 기술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박소이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51~61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영화의 나이대별 관람 비율 조사하여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산점도와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막대 그래프 작성 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데이터를 바탕으로 종합 </a:t>
            </a:r>
            <a:r>
              <a:rPr lang="ko-KR" altLang="en-US" sz="15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도출</a:t>
            </a:r>
            <a:endParaRPr lang="en-US" altLang="ko-KR" sz="15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251C5921-28F8-48AA-B22D-C99C9C0118A6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F709EA37-1BD7-4668-8F5E-0B0B570C158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19717" y="521722"/>
            <a:ext cx="230543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소감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500610" y="1551838"/>
            <a:ext cx="11164648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최수현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팀프로젝트를 통해 부족한 점을 보완하고 배운 내용을 더 잘 이해할 수 있었습니다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번 시행착오를 겪었지만 배운 내용을 복습하고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팀원들과의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교류를 통해 극복할 수 있었습니다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이번 수업을 통해 코딩을 처음 접해서 많이 어려운 부분도 있었지만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어려울 때마다 조교님과 교수님께서 적극적으로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도와주셔서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잘 마무리할 수 있었습니다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 팀원들이 적극적으로 하는 모습은 저에게 좋은 자극이 되었습니다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기말 팀프로젝트를 통해 직접 주제를 구상하고 결과를 도출해내면서 성취감을 느낄 수 있었고 코딩에 대한 자신감을 얻을 수 있었습니다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장다예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코딩 팀프로젝트를 통해 직접 자료를 수집하고 정리하며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우리가 평소 보는 데이터와 통계치들이 어떤 과정을 거쳐 선별되고 활용되는지 자세히 들여다볼 수 있었습니다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시각화 과정에서 코드를 짜는데 어려움을 겪기도 했으나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 짜고 나니 앞으로도 코딩을 잘 해낼 수 있을 것 같은 자신감이 생겼습니다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분들과 코딩 결과물을 공유하니 제 코드의 문제점 또한 명확하게 보이고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좋은 코딩을 배울 수 있어 좋았습니다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함께한 팀원 여러분 고맙습니다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더불어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한학기 동안 열과 성을 다해 지도해주신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튜터님과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교수님께 정말 감사드립니다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임재정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/>
              <a:t>이번 팀프로젝트를 하면서 수업 내용을 </a:t>
            </a:r>
            <a:r>
              <a:rPr lang="ko-KR" altLang="en-US" sz="1200" dirty="0" err="1"/>
              <a:t>체화함과</a:t>
            </a:r>
            <a:r>
              <a:rPr lang="ko-KR" altLang="en-US" sz="1200" dirty="0"/>
              <a:t> 동시에</a:t>
            </a:r>
            <a:r>
              <a:rPr lang="en-US" altLang="ko-KR" sz="1200" dirty="0"/>
              <a:t>, </a:t>
            </a:r>
            <a:r>
              <a:rPr lang="ko-KR" altLang="en-US" sz="1200" dirty="0"/>
              <a:t>수업만으로는 완전히 경험하기 어려웠을 실전 감각과 자신감을 키울 수 있었습니다</a:t>
            </a:r>
            <a:r>
              <a:rPr lang="en-US" altLang="ko-KR" sz="1200" dirty="0"/>
              <a:t>! </a:t>
            </a:r>
            <a:r>
              <a:rPr lang="ko-KR" altLang="en-US" sz="1200" dirty="0"/>
              <a:t>수업만으로는 해볼 수 없었던 ‘주제 구상’ 및 ‘자료 수집 </a:t>
            </a:r>
            <a:r>
              <a:rPr lang="ko-KR" altLang="en-US" sz="1200" dirty="0" err="1"/>
              <a:t>계획’을</a:t>
            </a:r>
            <a:r>
              <a:rPr lang="ko-KR" altLang="en-US" sz="1200" dirty="0"/>
              <a:t> 하게 되어</a:t>
            </a:r>
            <a:r>
              <a:rPr lang="en-US" altLang="ko-KR" sz="1200" dirty="0"/>
              <a:t>, </a:t>
            </a:r>
            <a:r>
              <a:rPr lang="ko-KR" altLang="en-US" sz="1200" dirty="0"/>
              <a:t>수업 외의 실전에서도 코딩에 자신감을 가지고 임할 수 있는 실전 능력을 기를 수 있었던 거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코드를 짜는 과정에서 여러 번의 시행착오가 있었지만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시도 끝에 원하는 결과를 </a:t>
            </a:r>
            <a:r>
              <a:rPr lang="ko-KR" altLang="en-US" sz="1200" dirty="0" err="1"/>
              <a:t>도출해냈을</a:t>
            </a:r>
            <a:r>
              <a:rPr lang="ko-KR" altLang="en-US" sz="1200" dirty="0"/>
              <a:t> 때의 기쁨은 마치 수능 수학 </a:t>
            </a:r>
            <a:r>
              <a:rPr lang="en-US" altLang="ko-KR" sz="1200" dirty="0"/>
              <a:t>30</a:t>
            </a:r>
            <a:r>
              <a:rPr lang="ko-KR" altLang="en-US" sz="1200" dirty="0"/>
              <a:t>번 문제를 풀었을 때의 기쁨과도 같았습니다</a:t>
            </a:r>
            <a:r>
              <a:rPr lang="en-US" altLang="ko-KR" sz="1200" dirty="0"/>
              <a:t>! </a:t>
            </a:r>
            <a:r>
              <a:rPr lang="ko-KR" altLang="en-US" sz="1200" dirty="0"/>
              <a:t>물론 저의 부족한 실력이 더 발전적인 과제를 해내지 못했던 거 같아 아쉬운 마음도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그렇지만 원하는 결과를 </a:t>
            </a:r>
            <a:r>
              <a:rPr lang="ko-KR" altLang="en-US" sz="1200" dirty="0" err="1"/>
              <a:t>도출해내었을</a:t>
            </a:r>
            <a:r>
              <a:rPr lang="ko-KR" altLang="en-US" sz="1200" dirty="0"/>
              <a:t> 때 느꼈던 그 성취감과 기쁨을 가지고 앞으로도 코딩을 열심히 </a:t>
            </a:r>
            <a:r>
              <a:rPr lang="ko-KR" altLang="en-US" sz="1200" dirty="0" err="1"/>
              <a:t>배워야겠다고</a:t>
            </a:r>
            <a:r>
              <a:rPr lang="ko-KR" altLang="en-US" sz="1200" dirty="0"/>
              <a:t> 생각했습니다</a:t>
            </a:r>
            <a:r>
              <a:rPr lang="en-US" altLang="ko-KR" sz="1200" dirty="0"/>
              <a:t>!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4D3F6A66-CBDB-41B2-BDE2-007945FA9001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7815DE47-C40E-47F9-B30D-F2223D53DDB9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19717" y="521722"/>
            <a:ext cx="230543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소감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500610" y="1479252"/>
            <a:ext cx="11022549" cy="448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이승호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/>
              <a:t>먼저 프로젝트를 시작하기 전에는</a:t>
            </a:r>
            <a:r>
              <a:rPr lang="en-US" altLang="ko-KR" sz="1200" dirty="0"/>
              <a:t>, </a:t>
            </a:r>
            <a:r>
              <a:rPr lang="ko-KR" altLang="en-US" sz="1200" dirty="0"/>
              <a:t>내가 도움이 될 수 있을지</a:t>
            </a:r>
            <a:r>
              <a:rPr lang="en-US" altLang="ko-KR" sz="1200" dirty="0"/>
              <a:t>, </a:t>
            </a:r>
            <a:r>
              <a:rPr lang="ko-KR" altLang="en-US" sz="1200" dirty="0"/>
              <a:t>팀적으로 민폐가 되지 않을지 걱정이었지만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조원분들이 다들 열심히 하셔서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프로젝트를 구상하고 역할을 할 수 있었던 것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내가 이전에 궁금해하던 문제들을</a:t>
            </a:r>
            <a:r>
              <a:rPr lang="en-US" altLang="ko-KR" sz="1200" dirty="0"/>
              <a:t>, </a:t>
            </a:r>
            <a:r>
              <a:rPr lang="ko-KR" altLang="en-US" sz="1200" dirty="0"/>
              <a:t>실제로 직접 코드를 작성하고 데이터 분석을 통해 결론을 도출해낸다는 과정 자체가 굉장히 뿌듯하고 문제해결능력을 키울 수 있었던 것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무엇보다도 처음 접하는 내용임에도 불구하고 한 학기 동안 열정적으로 </a:t>
            </a:r>
            <a:r>
              <a:rPr lang="ko-KR" altLang="en-US" sz="1200" dirty="0" err="1"/>
              <a:t>가르쳐주신</a:t>
            </a:r>
            <a:r>
              <a:rPr lang="ko-KR" altLang="en-US" sz="1200" dirty="0"/>
              <a:t> 교수님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조교님들 덕분에 코딩과 데이터 분석에 대해 기초적인 내용을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배울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실습 과정에서 새로이 생각하는 내용이 다소 어려운 점도 있었지만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스스로 생각하고 찾아 해결하는 과정이 정말 </a:t>
            </a:r>
            <a:r>
              <a:rPr lang="ko-KR" altLang="en-US" sz="1200" dirty="0" err="1"/>
              <a:t>재밌었던</a:t>
            </a:r>
            <a:r>
              <a:rPr lang="ko-KR" altLang="en-US" sz="1200" dirty="0"/>
              <a:t> 것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비록 </a:t>
            </a:r>
            <a:r>
              <a:rPr lang="ko-KR" altLang="en-US" sz="1200" dirty="0" err="1"/>
              <a:t>비대면이었지만</a:t>
            </a:r>
            <a:r>
              <a:rPr lang="ko-KR" altLang="en-US" sz="1200" dirty="0"/>
              <a:t> 이번 학기 중 가장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참여했던 수업이었습니다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, </a:t>
            </a:r>
            <a:r>
              <a:rPr lang="ko-KR" altLang="en-US" sz="1200" dirty="0"/>
              <a:t>교수님</a:t>
            </a:r>
            <a:r>
              <a:rPr lang="en-US" altLang="ko-KR" sz="12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양지영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/>
              <a:t>이 프로젝트를 하면서 물론 여러 번 오류가 뜨며 시행착오도 겪고</a:t>
            </a:r>
            <a:r>
              <a:rPr lang="en-US" altLang="ko-KR" sz="1200" dirty="0"/>
              <a:t>, </a:t>
            </a:r>
            <a:r>
              <a:rPr lang="ko-KR" altLang="en-US" sz="1200" dirty="0"/>
              <a:t>더 간결하고 명확한 코드를 제작하지 못한 아쉬움도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수업 때 들었던 내용을 바탕으로 직접 데이터를 추출하고 그래프를 만듦으로써 성취감을 느낄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팀원들과 협력하여 하나의 프로젝트를 완성했기에</a:t>
            </a:r>
            <a:r>
              <a:rPr lang="en-US" altLang="ko-KR" sz="1200" dirty="0"/>
              <a:t>, </a:t>
            </a:r>
            <a:r>
              <a:rPr lang="ko-KR" altLang="en-US" sz="1200" dirty="0"/>
              <a:t>그 과정 자체가 유익한 경험이 되었다고 생각합니다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박소이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/>
              <a:t>한 학기 동안 비대면으로 진행되었음에도 열정적으로 </a:t>
            </a:r>
            <a:r>
              <a:rPr lang="ko-KR" altLang="en-US" sz="1200" dirty="0" err="1"/>
              <a:t>가르쳐주신</a:t>
            </a:r>
            <a:r>
              <a:rPr lang="ko-KR" altLang="en-US" sz="1200" dirty="0"/>
              <a:t> 교수님과 조교님들 덕분에 코딩에 대해서 알차게 배워갈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처음 접하는 내용인지라 이해는 잘 </a:t>
            </a:r>
            <a:r>
              <a:rPr lang="ko-KR" altLang="en-US" sz="1200" dirty="0" err="1"/>
              <a:t>되다가도</a:t>
            </a:r>
            <a:r>
              <a:rPr lang="en-US" altLang="ko-KR" sz="1200" dirty="0"/>
              <a:t>, </a:t>
            </a:r>
            <a:r>
              <a:rPr lang="ko-KR" altLang="en-US" sz="1200" dirty="0"/>
              <a:t>막상 적용하거나 새로운 프로그램을 만들어야 할 때면 많이 어려웠던 것이 사실입니다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중간</a:t>
            </a:r>
            <a:r>
              <a:rPr lang="en-US" altLang="ko-KR" sz="1200" dirty="0"/>
              <a:t>, </a:t>
            </a:r>
            <a:r>
              <a:rPr lang="ko-KR" altLang="en-US" sz="1200" dirty="0"/>
              <a:t>기말 프로젝트를 통해 스스로 연습하며 부족한 부분을 확인</a:t>
            </a:r>
            <a:r>
              <a:rPr lang="en-US" altLang="ko-KR" sz="1200" dirty="0"/>
              <a:t>, </a:t>
            </a:r>
            <a:r>
              <a:rPr lang="ko-KR" altLang="en-US" sz="1200" dirty="0"/>
              <a:t>보완해 볼 수 있는 기회가 주어져서 좋았습니다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 기말 프로젝트를 통해 제가 원하는 웹 상의 방대한 자료가 몇 줄의 코드로 한눈에 정리되는 것을 직접 확인하며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바라보는 시각을 한층 넓힐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지금은 실력이 많이 부족하지만 앞으로 더 </a:t>
            </a:r>
            <a:r>
              <a:rPr lang="ko-KR" altLang="en-US" sz="1200" dirty="0" err="1"/>
              <a:t>배워나가</a:t>
            </a:r>
            <a:r>
              <a:rPr lang="ko-KR" altLang="en-US" sz="1200" dirty="0"/>
              <a:t> 전문적으로 활용할 수 있게 되면 좋겠다는 생각을 하게 해준 프로젝트였습니다</a:t>
            </a:r>
            <a:r>
              <a:rPr lang="en-US" altLang="ko-KR" sz="1200" dirty="0"/>
              <a:t>. :)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8E1801B5-C0CA-4205-ADAB-6972D1A49A13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42E56D44-36EA-452B-8FBA-8BA790BC7808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92789" y="52172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723159" y="1636213"/>
            <a:ext cx="10800000" cy="421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내용구성 및 코드 설명 </a:t>
            </a: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 및 소감</a:t>
            </a: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D15AE968-8DC7-47B8-B0FA-079B7A1395E7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12DC22ED-0455-461D-A9B7-DFB84160B44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7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92788" y="52172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754676" y="1892380"/>
            <a:ext cx="10800000" cy="278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영화와 나이의 상관 관계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출처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7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kobis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영화관입장권 통합정산망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박스 오피스 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-61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위순위에 있는 영화를 기준으로 분석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 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영화의 나이별 관람 추이 그래프 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592A5-C746-46B8-9AAA-AFBFA0A6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30" y="3894257"/>
            <a:ext cx="3981736" cy="195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B25E6-52AE-45DA-9A43-4787465455B5}"/>
              </a:ext>
            </a:extLst>
          </p:cNvPr>
          <p:cNvSpPr txBox="1"/>
          <p:nvPr/>
        </p:nvSpPr>
        <p:spPr>
          <a:xfrm>
            <a:off x="9337093" y="5844660"/>
            <a:ext cx="25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NAVER</a:t>
            </a:r>
            <a:r>
              <a:rPr lang="ko-KR" altLang="en-US" sz="1000" dirty="0"/>
              <a:t> 영화 </a:t>
            </a:r>
            <a:r>
              <a:rPr lang="en-US" altLang="ko-KR" sz="1000" dirty="0"/>
              <a:t>‘</a:t>
            </a:r>
            <a:r>
              <a:rPr lang="ko-KR" altLang="en-US" sz="1000" dirty="0"/>
              <a:t>남산의 부장들</a:t>
            </a:r>
            <a:r>
              <a:rPr lang="en-US" altLang="ko-KR" sz="1000" dirty="0"/>
              <a:t>’ </a:t>
            </a:r>
            <a:r>
              <a:rPr lang="ko-KR" altLang="en-US" sz="1000" dirty="0"/>
              <a:t>관람추이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1" name="모서리가 둥근 직사각형 5">
            <a:extLst>
              <a:ext uri="{FF2B5EF4-FFF2-40B4-BE49-F238E27FC236}">
                <a16:creationId xmlns:a16="http://schemas.microsoft.com/office/drawing/2014/main" id="{6319A8C3-A929-4CDD-8185-8FA06F891357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DA78D85E-931D-4258-B746-04948A68E93C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8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19715" y="521722"/>
            <a:ext cx="230543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구성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6ADAE-BC19-4F5A-AF5A-E5505F9713E4}"/>
              </a:ext>
            </a:extLst>
          </p:cNvPr>
          <p:cNvSpPr/>
          <p:nvPr/>
        </p:nvSpPr>
        <p:spPr>
          <a:xfrm>
            <a:off x="723159" y="1835780"/>
            <a:ext cx="10800000" cy="449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부분코드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ko-KR" altLang="en-US" b="1" dirty="0"/>
              <a:t> </a:t>
            </a:r>
            <a:r>
              <a:rPr lang="ko-KR" altLang="en-US" b="1" dirty="0" err="1"/>
              <a:t>영화별</a:t>
            </a:r>
            <a:r>
              <a:rPr lang="ko-KR" altLang="en-US" b="1" dirty="0"/>
              <a:t> ‘</a:t>
            </a:r>
            <a:r>
              <a:rPr lang="ko-KR" altLang="en-US" b="1" dirty="0" err="1"/>
              <a:t>나이대’와</a:t>
            </a:r>
            <a:r>
              <a:rPr lang="ko-KR" altLang="en-US" b="1" dirty="0"/>
              <a:t> ‘나이대별 관람 </a:t>
            </a:r>
            <a:r>
              <a:rPr lang="ko-KR" altLang="en-US" b="1" dirty="0" err="1"/>
              <a:t>비율’에</a:t>
            </a:r>
            <a:r>
              <a:rPr lang="ko-KR" altLang="en-US" b="1" dirty="0"/>
              <a:t> 대한 정보를 수집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6</a:t>
            </a:r>
            <a:r>
              <a:rPr lang="ko-KR" altLang="en-US" sz="1600" dirty="0"/>
              <a:t>명의 팀원들이 각각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영화를 맡아 </a:t>
            </a:r>
            <a:r>
              <a:rPr lang="en-US" altLang="ko-KR" sz="1600" dirty="0" err="1"/>
              <a:t>webscraping</a:t>
            </a:r>
            <a:r>
              <a:rPr lang="ko-KR" altLang="en-US" sz="1600" dirty="0"/>
              <a:t>하였다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=&gt;</a:t>
            </a:r>
            <a:r>
              <a:rPr lang="ko-KR" altLang="en-US" sz="1200" dirty="0"/>
              <a:t>  </a:t>
            </a:r>
            <a:r>
              <a:rPr lang="en-US" altLang="ko-KR" sz="1200" dirty="0"/>
              <a:t>60</a:t>
            </a:r>
            <a:r>
              <a:rPr lang="ko-KR" altLang="en-US" sz="1200" dirty="0"/>
              <a:t>위의 작품에 대한 정보가 나오지 않아 </a:t>
            </a:r>
            <a:r>
              <a:rPr lang="en-US" altLang="ko-KR" sz="1200" dirty="0"/>
              <a:t>61</a:t>
            </a:r>
            <a:r>
              <a:rPr lang="ko-KR" altLang="en-US" sz="1200" dirty="0"/>
              <a:t>위를 조사함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=&gt; </a:t>
            </a:r>
            <a:r>
              <a:rPr lang="ko-KR" altLang="en-US" sz="1200" dirty="0"/>
              <a:t>영화의 나이대별 관람 비율에 대해 사이트에서 제공하는 정보는 </a:t>
            </a:r>
            <a:r>
              <a:rPr lang="en-US" altLang="ko-KR" sz="1200" dirty="0"/>
              <a:t>10</a:t>
            </a:r>
            <a:r>
              <a:rPr lang="ko-KR" altLang="en-US" sz="1200" dirty="0"/>
              <a:t>대</a:t>
            </a:r>
            <a:r>
              <a:rPr lang="en-US" altLang="ko-KR" sz="1200" dirty="0"/>
              <a:t>-50</a:t>
            </a:r>
            <a:r>
              <a:rPr lang="ko-KR" altLang="en-US" sz="1200" dirty="0"/>
              <a:t>대로 한정되어 있었기에</a:t>
            </a:r>
            <a:r>
              <a:rPr lang="en-US" altLang="ko-KR" sz="1200" dirty="0"/>
              <a:t>, 10</a:t>
            </a:r>
            <a:r>
              <a:rPr lang="ko-KR" altLang="en-US" sz="1200" dirty="0"/>
              <a:t>대</a:t>
            </a:r>
            <a:r>
              <a:rPr lang="en-US" altLang="ko-KR" sz="1200" dirty="0"/>
              <a:t>-50</a:t>
            </a:r>
            <a:r>
              <a:rPr lang="ko-KR" altLang="en-US" sz="1200" dirty="0"/>
              <a:t>대의 관람 비율만 스크랩함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부분코드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코드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수집한 데이터를 바탕으로 그래프 표현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16"/>
              </a:rPr>
              <a:t>산점도</a:t>
            </a:r>
            <a:r>
              <a:rPr lang="ko-KR" altLang="en-US" sz="1600" dirty="0">
                <a:latin typeface="16"/>
              </a:rPr>
              <a:t> </a:t>
            </a:r>
            <a:endParaRPr lang="en-US" altLang="ko-KR" sz="1600" dirty="0">
              <a:latin typeface="16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16"/>
              </a:rPr>
              <a:t>막대그래프 </a:t>
            </a:r>
            <a:endParaRPr lang="en-US" altLang="ko-KR" sz="1600" dirty="0">
              <a:latin typeface="16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16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37DA5B98-1C8C-40AC-B21B-F29FC54C247E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4FCF26F1-1C06-4A6A-8AD3-5E57F38DAE81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6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78651" y="521722"/>
            <a:ext cx="25875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코드</a:t>
            </a:r>
            <a:r>
              <a:rPr lang="en-US" altLang="ko-KR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186B5-5197-4478-95C8-2DD5874F2DDE}"/>
              </a:ext>
            </a:extLst>
          </p:cNvPr>
          <p:cNvSpPr/>
          <p:nvPr/>
        </p:nvSpPr>
        <p:spPr>
          <a:xfrm>
            <a:off x="4808109" y="1708789"/>
            <a:ext cx="6421035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해당 코드는 </a:t>
            </a:r>
            <a:r>
              <a:rPr lang="ko-KR" altLang="en-US" sz="1200" dirty="0" err="1"/>
              <a:t>영화별</a:t>
            </a:r>
            <a:r>
              <a:rPr lang="ko-KR" altLang="en-US" sz="1200" dirty="0"/>
              <a:t> ‘</a:t>
            </a:r>
            <a:r>
              <a:rPr lang="ko-KR" altLang="en-US" sz="1200" dirty="0" err="1"/>
              <a:t>나이대’와</a:t>
            </a:r>
            <a:r>
              <a:rPr lang="ko-KR" altLang="en-US" sz="1200" dirty="0"/>
              <a:t> ‘나이대별 관람 </a:t>
            </a:r>
            <a:r>
              <a:rPr lang="ko-KR" altLang="en-US" sz="1200" dirty="0" err="1"/>
              <a:t>비율’에</a:t>
            </a:r>
            <a:r>
              <a:rPr lang="ko-KR" altLang="en-US" sz="1200" dirty="0"/>
              <a:t> 대한 정보를 수집하는 코드로</a:t>
            </a:r>
            <a:r>
              <a:rPr lang="en-US" altLang="ko-KR" sz="1200" dirty="0"/>
              <a:t>, Chrome </a:t>
            </a:r>
            <a:r>
              <a:rPr lang="ko-KR" altLang="en-US" sz="1200" dirty="0"/>
              <a:t>개발자 도구와 </a:t>
            </a:r>
            <a:r>
              <a:rPr lang="en-US" altLang="ko-KR" sz="1200" dirty="0" err="1"/>
              <a:t>BeautifulSoup</a:t>
            </a:r>
            <a:r>
              <a:rPr lang="en-US" altLang="ko-KR" sz="1200" dirty="0"/>
              <a:t> </a:t>
            </a:r>
            <a:r>
              <a:rPr lang="ko-KR" altLang="en-US" sz="1200" dirty="0"/>
              <a:t>모듈을 이용해 원하는 정보를 </a:t>
            </a:r>
            <a:r>
              <a:rPr lang="en-US" altLang="ko-KR" sz="1200" dirty="0" err="1"/>
              <a:t>Wepscrapping</a:t>
            </a:r>
            <a:r>
              <a:rPr lang="en-US" altLang="ko-KR" sz="1200" dirty="0"/>
              <a:t> </a:t>
            </a:r>
            <a:r>
              <a:rPr lang="ko-KR" altLang="en-US" sz="1200" dirty="0"/>
              <a:t>한 것이 특징이다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이 코드에서 스크랩한 웹사이트는 네이버 검색창에 ‘영화 </a:t>
            </a:r>
            <a:r>
              <a:rPr lang="ko-KR" altLang="en-US" sz="1200" dirty="0" err="1"/>
              <a:t>제목’을</a:t>
            </a:r>
            <a:r>
              <a:rPr lang="ko-KR" altLang="en-US" sz="1200" dirty="0"/>
              <a:t> 검색했을 때의 사이트이고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을 이용했다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 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에서 개발자도구를 이용해 확인한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영화제목에 해당하는 </a:t>
            </a:r>
            <a:r>
              <a:rPr lang="en-US" altLang="ko-KR" sz="1200" dirty="0"/>
              <a:t>tag</a:t>
            </a:r>
            <a:r>
              <a:rPr lang="ko-KR" altLang="en-US" sz="1200" dirty="0"/>
              <a:t>명과 </a:t>
            </a:r>
            <a:r>
              <a:rPr lang="en-US" altLang="ko-KR" sz="1200" dirty="0"/>
              <a:t>class</a:t>
            </a:r>
            <a:r>
              <a:rPr lang="ko-KR" altLang="en-US" sz="1200" dirty="0"/>
              <a:t>명은 각각 </a:t>
            </a:r>
            <a:r>
              <a:rPr lang="en-US" altLang="ko-KR" sz="1200" dirty="0"/>
              <a:t>'strong', '_text'</a:t>
            </a:r>
            <a:r>
              <a:rPr lang="ko-KR" altLang="en-US" sz="1200" dirty="0"/>
              <a:t>로 동일했고</a:t>
            </a:r>
            <a:r>
              <a:rPr lang="en-US" altLang="ko-KR" sz="1200" dirty="0"/>
              <a:t>, </a:t>
            </a:r>
            <a:r>
              <a:rPr lang="ko-KR" altLang="en-US" sz="1200" dirty="0"/>
              <a:t>나이대는 ‘</a:t>
            </a:r>
            <a:r>
              <a:rPr lang="en-US" altLang="ko-KR" sz="1200" dirty="0"/>
              <a:t>span’, ‘</a:t>
            </a:r>
            <a:r>
              <a:rPr lang="en-US" altLang="ko-KR" sz="1200" dirty="0" err="1"/>
              <a:t>area_text_age</a:t>
            </a:r>
            <a:r>
              <a:rPr lang="en-US" altLang="ko-KR" sz="1200" dirty="0"/>
              <a:t>’, </a:t>
            </a:r>
            <a:r>
              <a:rPr lang="ko-KR" altLang="en-US" sz="1200" dirty="0"/>
              <a:t>나이대별 관람 비율은 </a:t>
            </a:r>
            <a:r>
              <a:rPr lang="en-US" altLang="ko-KR" sz="1200" dirty="0"/>
              <a:t>'div','</a:t>
            </a:r>
            <a:r>
              <a:rPr lang="en-US" altLang="ko-KR" sz="1200" dirty="0" err="1"/>
              <a:t>area_text_percent</a:t>
            </a:r>
            <a:r>
              <a:rPr lang="en-US" altLang="ko-KR" sz="1200" dirty="0"/>
              <a:t>'</a:t>
            </a:r>
            <a:r>
              <a:rPr lang="ko-KR" altLang="en-US" sz="1200" dirty="0"/>
              <a:t>의 </a:t>
            </a:r>
            <a:r>
              <a:rPr lang="en-US" altLang="ko-KR" sz="1200" dirty="0"/>
              <a:t>tag</a:t>
            </a:r>
            <a:r>
              <a:rPr lang="ko-KR" altLang="en-US" sz="1200" dirty="0"/>
              <a:t>명과 </a:t>
            </a:r>
            <a:r>
              <a:rPr lang="en-US" altLang="ko-KR" sz="1200" dirty="0"/>
              <a:t>class</a:t>
            </a:r>
            <a:r>
              <a:rPr lang="ko-KR" altLang="en-US" sz="1200" dirty="0"/>
              <a:t>명을 동일하게 갖고 있었다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 </a:t>
            </a:r>
            <a:r>
              <a:rPr lang="en-US" altLang="ko-KR" sz="1200" dirty="0"/>
              <a:t>for </a:t>
            </a:r>
            <a:r>
              <a:rPr lang="ko-KR" altLang="en-US" sz="1200" dirty="0"/>
              <a:t>반복문을 이용해 </a:t>
            </a:r>
            <a:r>
              <a:rPr lang="en-US" altLang="ko-KR" sz="1200" dirty="0"/>
              <a:t>10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(10</a:t>
            </a:r>
            <a:r>
              <a:rPr lang="ko-KR" altLang="en-US" sz="1200" dirty="0"/>
              <a:t>개의 영화 작품 정보에 해당하는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대하여 모두 다음과 같은 과정이 구현되도록 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For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내의 코드는 한 번 구현 시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의 </a:t>
            </a:r>
            <a:r>
              <a:rPr lang="en-US" altLang="ko-KR" sz="1200" dirty="0"/>
              <a:t>html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parsin</a:t>
            </a:r>
            <a:r>
              <a:rPr lang="ko-KR" altLang="en-US" sz="1200" dirty="0"/>
              <a:t>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개발자도구를 통해 알아낸 </a:t>
            </a:r>
            <a:r>
              <a:rPr lang="en-US" altLang="ko-KR" sz="1200" dirty="0"/>
              <a:t>tag</a:t>
            </a:r>
            <a:r>
              <a:rPr lang="ko-KR" altLang="en-US" sz="1200" dirty="0"/>
              <a:t>명과 </a:t>
            </a:r>
            <a:r>
              <a:rPr lang="en-US" altLang="ko-KR" sz="1200" dirty="0"/>
              <a:t>class</a:t>
            </a:r>
            <a:r>
              <a:rPr lang="ko-KR" altLang="en-US" sz="1200" dirty="0"/>
              <a:t>명을 이용해 ‘영화제목’</a:t>
            </a:r>
            <a:r>
              <a:rPr lang="en-US" altLang="ko-KR" sz="1200" dirty="0"/>
              <a:t>, ‘</a:t>
            </a:r>
            <a:r>
              <a:rPr lang="ko-KR" altLang="en-US" sz="1200" dirty="0" err="1"/>
              <a:t>나이대</a:t>
            </a:r>
            <a:r>
              <a:rPr lang="ko-KR" altLang="en-US" sz="1200" dirty="0"/>
              <a:t>’</a:t>
            </a:r>
            <a:r>
              <a:rPr lang="en-US" altLang="ko-KR" sz="1200" dirty="0"/>
              <a:t>, ‘</a:t>
            </a:r>
            <a:r>
              <a:rPr lang="ko-KR" altLang="en-US" sz="1200" dirty="0"/>
              <a:t>나이대별 관람 </a:t>
            </a:r>
            <a:r>
              <a:rPr lang="ko-KR" altLang="en-US" sz="1200" dirty="0" err="1"/>
              <a:t>비율’을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정해둔</a:t>
            </a:r>
            <a:r>
              <a:rPr lang="ko-KR" altLang="en-US" sz="1200" dirty="0"/>
              <a:t> 형식으로 출력한다</a:t>
            </a:r>
            <a:r>
              <a:rPr lang="en-US" altLang="ko-KR" sz="1200" dirty="0"/>
              <a:t>.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7803-581D-44EE-A5A1-B33512E8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6" y="1420729"/>
            <a:ext cx="3488966" cy="4997780"/>
          </a:xfrm>
          <a:prstGeom prst="rect">
            <a:avLst/>
          </a:prstGeom>
        </p:spPr>
      </p:pic>
      <p:sp>
        <p:nvSpPr>
          <p:cNvPr id="18" name="모서리가 둥근 직사각형 5">
            <a:extLst>
              <a:ext uri="{FF2B5EF4-FFF2-40B4-BE49-F238E27FC236}">
                <a16:creationId xmlns:a16="http://schemas.microsoft.com/office/drawing/2014/main" id="{9C27F99F-B35A-43AF-A233-94E32F77BFD8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43FADEDE-46E1-482B-9FA9-4462233839BF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54146" y="521722"/>
            <a:ext cx="48365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코드</a:t>
            </a:r>
            <a:r>
              <a:rPr lang="en-US" altLang="ko-KR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출력결과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186B5-5197-4478-95C8-2DD5874F2DDE}"/>
              </a:ext>
            </a:extLst>
          </p:cNvPr>
          <p:cNvSpPr/>
          <p:nvPr/>
        </p:nvSpPr>
        <p:spPr>
          <a:xfrm>
            <a:off x="5102124" y="2932113"/>
            <a:ext cx="642103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해당 코드를 통해 영화 별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‘</a:t>
            </a:r>
            <a:r>
              <a:rPr lang="ko-KR" altLang="en-US" dirty="0" err="1"/>
              <a:t>나이대’와</a:t>
            </a:r>
            <a:r>
              <a:rPr lang="ko-KR" altLang="en-US" dirty="0"/>
              <a:t> ‘나이대별 관람 </a:t>
            </a:r>
            <a:r>
              <a:rPr lang="ko-KR" altLang="en-US" dirty="0" err="1"/>
              <a:t>비율’에</a:t>
            </a:r>
            <a:r>
              <a:rPr lang="ko-KR" altLang="en-US" dirty="0"/>
              <a:t> 대한 정보를 수집하고 출력할 수 있다</a:t>
            </a:r>
            <a:r>
              <a:rPr lang="en-US" altLang="ko-KR" dirty="0"/>
              <a:t>.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21614F-BF4F-46B3-90EA-842B9050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30"/>
          <a:stretch/>
        </p:blipFill>
        <p:spPr>
          <a:xfrm>
            <a:off x="724267" y="1420729"/>
            <a:ext cx="4229100" cy="4745678"/>
          </a:xfrm>
          <a:prstGeom prst="rect">
            <a:avLst/>
          </a:prstGeom>
        </p:spPr>
      </p:pic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DEE8D7AE-DC63-47B4-BD7C-E1ED91D785C1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385A621C-DB87-4E16-8862-13709F05B307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78651" y="521722"/>
            <a:ext cx="25875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코드</a:t>
            </a:r>
            <a:r>
              <a:rPr lang="en-US" altLang="ko-KR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186B5-5197-4478-95C8-2DD5874F2DDE}"/>
              </a:ext>
            </a:extLst>
          </p:cNvPr>
          <p:cNvSpPr/>
          <p:nvPr/>
        </p:nvSpPr>
        <p:spPr>
          <a:xfrm>
            <a:off x="5485660" y="1708789"/>
            <a:ext cx="6241188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먼저 각 영화마다 </a:t>
            </a:r>
            <a:r>
              <a:rPr lang="ko-KR" altLang="en-US" sz="1200" dirty="0" err="1"/>
              <a:t>나이대</a:t>
            </a:r>
            <a:r>
              <a:rPr lang="ko-KR" altLang="en-US" sz="1200" dirty="0"/>
              <a:t> 별</a:t>
            </a:r>
            <a:r>
              <a:rPr lang="en-US" altLang="ko-KR" sz="1200" dirty="0"/>
              <a:t>(10</a:t>
            </a:r>
            <a:r>
              <a:rPr lang="ko-KR" altLang="en-US" sz="1200" dirty="0"/>
              <a:t>대</a:t>
            </a:r>
            <a:r>
              <a:rPr lang="en-US" altLang="ko-KR" sz="1200" dirty="0"/>
              <a:t>, 20</a:t>
            </a:r>
            <a:r>
              <a:rPr lang="ko-KR" altLang="en-US" sz="1200" dirty="0"/>
              <a:t>대</a:t>
            </a:r>
            <a:r>
              <a:rPr lang="en-US" altLang="ko-KR" sz="1200" dirty="0"/>
              <a:t>, 30</a:t>
            </a:r>
            <a:r>
              <a:rPr lang="ko-KR" altLang="en-US" sz="1200" dirty="0"/>
              <a:t>대</a:t>
            </a:r>
            <a:r>
              <a:rPr lang="en-US" altLang="ko-KR" sz="1200" dirty="0"/>
              <a:t>, 40</a:t>
            </a:r>
            <a:r>
              <a:rPr lang="ko-KR" altLang="en-US" sz="1200" dirty="0"/>
              <a:t>대</a:t>
            </a:r>
            <a:r>
              <a:rPr lang="en-US" altLang="ko-KR" sz="1200" dirty="0"/>
              <a:t>, 50</a:t>
            </a:r>
            <a:r>
              <a:rPr lang="ko-KR" altLang="en-US" sz="1200" dirty="0"/>
              <a:t>대 이상</a:t>
            </a:r>
            <a:r>
              <a:rPr lang="en-US" altLang="ko-KR" sz="1200" dirty="0"/>
              <a:t>) </a:t>
            </a:r>
            <a:r>
              <a:rPr lang="ko-KR" altLang="en-US" sz="1200" dirty="0"/>
              <a:t>관람 비율을 하나의 표로 출력하여 그래프로 나타내기 위한 데이터를 작성하기 쉽게 정리했다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pandas </a:t>
            </a:r>
            <a:r>
              <a:rPr lang="ko-KR" altLang="en-US" sz="1200" dirty="0"/>
              <a:t>라이브러리를 </a:t>
            </a:r>
            <a:r>
              <a:rPr lang="en-US" altLang="ko-KR" sz="1200" dirty="0"/>
              <a:t>pd</a:t>
            </a:r>
            <a:r>
              <a:rPr lang="ko-KR" altLang="en-US" sz="1200" dirty="0"/>
              <a:t>로 </a:t>
            </a:r>
            <a:r>
              <a:rPr lang="en-US" altLang="ko-KR" sz="1200" dirty="0"/>
              <a:t>import </a:t>
            </a:r>
            <a:r>
              <a:rPr lang="ko-KR" altLang="en-US" sz="1200" dirty="0"/>
              <a:t>하여 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ko-KR" altLang="en-US" sz="1200" dirty="0"/>
              <a:t>모듈 사용을 용이하게 한다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코드 </a:t>
            </a:r>
            <a:r>
              <a:rPr lang="en-US" altLang="ko-KR" sz="1200" dirty="0"/>
              <a:t>1</a:t>
            </a:r>
            <a:r>
              <a:rPr lang="ko-KR" altLang="en-US" sz="1200" dirty="0"/>
              <a:t>에서 출력된 데이터를 바탕으로 영화명과 </a:t>
            </a:r>
            <a:r>
              <a:rPr lang="ko-KR" altLang="en-US" sz="1200" dirty="0" err="1"/>
              <a:t>나이대</a:t>
            </a:r>
            <a:r>
              <a:rPr lang="en-US" altLang="ko-KR" sz="1200" dirty="0"/>
              <a:t>, </a:t>
            </a:r>
            <a:r>
              <a:rPr lang="ko-KR" altLang="en-US" sz="1200" dirty="0"/>
              <a:t>관람비율을 </a:t>
            </a:r>
            <a:r>
              <a:rPr lang="en-US" altLang="ko-KR" sz="1200" dirty="0"/>
              <a:t>list</a:t>
            </a:r>
            <a:r>
              <a:rPr lang="ko-KR" altLang="en-US" sz="1200" dirty="0"/>
              <a:t>형식으로 각각 </a:t>
            </a:r>
            <a:r>
              <a:rPr lang="en-US" altLang="ko-KR" sz="1200" dirty="0"/>
              <a:t>names, ages, rate </a:t>
            </a:r>
            <a:r>
              <a:rPr lang="ko-KR" altLang="en-US" sz="1200" dirty="0"/>
              <a:t>변수에 저장한다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그 후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()</a:t>
            </a:r>
            <a:r>
              <a:rPr lang="ko-KR" altLang="en-US" sz="1200" dirty="0"/>
              <a:t>메소드를 통해 열로 출력될 </a:t>
            </a:r>
            <a:r>
              <a:rPr lang="en-US" altLang="ko-KR" sz="1200" dirty="0"/>
              <a:t>columns</a:t>
            </a:r>
            <a:r>
              <a:rPr lang="ko-KR" altLang="en-US" sz="1200" dirty="0"/>
              <a:t>에 나이대를 저장한 </a:t>
            </a:r>
            <a:r>
              <a:rPr lang="en-US" altLang="ko-KR" sz="1200" dirty="0"/>
              <a:t>ages, </a:t>
            </a:r>
            <a:r>
              <a:rPr lang="ko-KR" altLang="en-US" sz="1200" dirty="0"/>
              <a:t>행으로 출력될 </a:t>
            </a:r>
            <a:r>
              <a:rPr lang="en-US" altLang="ko-KR" sz="1200" dirty="0"/>
              <a:t>index</a:t>
            </a:r>
            <a:r>
              <a:rPr lang="ko-KR" altLang="en-US" sz="1200" dirty="0"/>
              <a:t>에 영화명을 저장한 </a:t>
            </a:r>
            <a:r>
              <a:rPr lang="en-US" altLang="ko-KR" sz="1200" dirty="0"/>
              <a:t>names</a:t>
            </a:r>
            <a:r>
              <a:rPr lang="ko-KR" altLang="en-US" sz="1200" dirty="0"/>
              <a:t>를 각각 출력하도록 지정하여 각 영화와 나이대마다 하나의 관람비율을 출력하도록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의 한 행 마다 출력될 관람비율이 영화 당 </a:t>
            </a:r>
            <a:r>
              <a:rPr lang="en-US" altLang="ko-KR" sz="1200" dirty="0"/>
              <a:t>5</a:t>
            </a:r>
            <a:r>
              <a:rPr lang="ko-KR" altLang="en-US" sz="1200" dirty="0"/>
              <a:t>개이므로</a:t>
            </a:r>
            <a:r>
              <a:rPr lang="en-US" altLang="ko-KR" sz="1200" dirty="0"/>
              <a:t>(10</a:t>
            </a:r>
            <a:r>
              <a:rPr lang="ko-KR" altLang="en-US" sz="1200" dirty="0"/>
              <a:t>대</a:t>
            </a:r>
            <a:r>
              <a:rPr lang="en-US" altLang="ko-KR" sz="1200" dirty="0"/>
              <a:t>, 20</a:t>
            </a:r>
            <a:r>
              <a:rPr lang="ko-KR" altLang="en-US" sz="1200" dirty="0"/>
              <a:t>대</a:t>
            </a:r>
            <a:r>
              <a:rPr lang="en-US" altLang="ko-KR" sz="1200" dirty="0"/>
              <a:t>, 30</a:t>
            </a:r>
            <a:r>
              <a:rPr lang="ko-KR" altLang="en-US" sz="1200" dirty="0"/>
              <a:t>대</a:t>
            </a:r>
            <a:r>
              <a:rPr lang="en-US" altLang="ko-KR" sz="1200" dirty="0"/>
              <a:t>, 40</a:t>
            </a:r>
            <a:r>
              <a:rPr lang="ko-KR" altLang="en-US" sz="1200" dirty="0"/>
              <a:t>대</a:t>
            </a:r>
            <a:r>
              <a:rPr lang="en-US" altLang="ko-KR" sz="1200" dirty="0"/>
              <a:t>, 50</a:t>
            </a:r>
            <a:r>
              <a:rPr lang="ko-KR" altLang="en-US" sz="1200" dirty="0"/>
              <a:t>대 이상</a:t>
            </a:r>
            <a:r>
              <a:rPr lang="en-US" altLang="ko-KR" sz="1200" dirty="0"/>
              <a:t>) list</a:t>
            </a:r>
            <a:r>
              <a:rPr lang="ko-KR" altLang="en-US" sz="1200" dirty="0"/>
              <a:t>로 </a:t>
            </a:r>
            <a:r>
              <a:rPr lang="en-US" altLang="ko-KR" sz="1200" dirty="0"/>
              <a:t>5</a:t>
            </a:r>
            <a:r>
              <a:rPr lang="ko-KR" altLang="en-US" sz="1200" dirty="0"/>
              <a:t>개씩 묶어서 </a:t>
            </a:r>
            <a:r>
              <a:rPr lang="en-US" altLang="ko-KR" sz="1200" dirty="0"/>
              <a:t>rate</a:t>
            </a:r>
            <a:r>
              <a:rPr lang="ko-KR" altLang="en-US" sz="1200" dirty="0"/>
              <a:t>에 저장해준다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 </a:t>
            </a:r>
            <a:r>
              <a:rPr lang="ko-KR" altLang="en-US" sz="1200" dirty="0"/>
              <a:t>이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을 </a:t>
            </a:r>
            <a:r>
              <a:rPr lang="en-US" altLang="ko-KR" sz="1200" dirty="0"/>
              <a:t>d3 </a:t>
            </a:r>
            <a:r>
              <a:rPr lang="ko-KR" altLang="en-US" sz="1200" dirty="0"/>
              <a:t>변수에 저장하고 변수명을 써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을 출력한다</a:t>
            </a:r>
            <a:endParaRPr lang="en-US" altLang="ko-KR" sz="1200" dirty="0"/>
          </a:p>
        </p:txBody>
      </p:sp>
      <p:sp>
        <p:nvSpPr>
          <p:cNvPr id="18" name="모서리가 둥근 직사각형 5">
            <a:extLst>
              <a:ext uri="{FF2B5EF4-FFF2-40B4-BE49-F238E27FC236}">
                <a16:creationId xmlns:a16="http://schemas.microsoft.com/office/drawing/2014/main" id="{9C27F99F-B35A-43AF-A233-94E32F77BFD8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6A6830-2FF7-41BB-BB7D-9F13680A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9" y="1479252"/>
            <a:ext cx="4717568" cy="4962525"/>
          </a:xfrm>
          <a:prstGeom prst="rect">
            <a:avLst/>
          </a:prstGeom>
        </p:spPr>
      </p:pic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B29248A7-EF25-4DA0-8044-291B67FA66E0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78651" y="521722"/>
            <a:ext cx="25875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코드</a:t>
            </a:r>
            <a:r>
              <a:rPr lang="en-US" altLang="ko-KR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186B5-5197-4478-95C8-2DD5874F2DDE}"/>
              </a:ext>
            </a:extLst>
          </p:cNvPr>
          <p:cNvSpPr/>
          <p:nvPr/>
        </p:nvSpPr>
        <p:spPr>
          <a:xfrm>
            <a:off x="5102124" y="2948684"/>
            <a:ext cx="6421035" cy="12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matplotlib</a:t>
            </a:r>
            <a:r>
              <a:rPr lang="ko-KR" altLang="en-US" dirty="0"/>
              <a:t>에서 한글 폰트를 출력할 때 오류가 나는 것을 방지하는 코드이다</a:t>
            </a:r>
            <a:r>
              <a:rPr lang="en-US" altLang="ko-KR" dirty="0"/>
              <a:t>. </a:t>
            </a:r>
            <a:r>
              <a:rPr lang="ko-KR" altLang="en-US" dirty="0"/>
              <a:t>런타임을 실행할 때 최소 한 번 작동할 수 있도록 삽입하였다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5">
            <a:extLst>
              <a:ext uri="{FF2B5EF4-FFF2-40B4-BE49-F238E27FC236}">
                <a16:creationId xmlns:a16="http://schemas.microsoft.com/office/drawing/2014/main" id="{9C27F99F-B35A-43AF-A233-94E32F77BFD8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1CF151-6D1B-4CEA-AB65-584EB53D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23" y="2119221"/>
            <a:ext cx="3859489" cy="3429000"/>
          </a:xfrm>
          <a:prstGeom prst="rect">
            <a:avLst/>
          </a:prstGeom>
        </p:spPr>
      </p:pic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727014EC-A555-4BAC-9023-08AD041891D9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6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97802" y="521722"/>
            <a:ext cx="43492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코드</a:t>
            </a:r>
            <a:r>
              <a:rPr lang="en-US" altLang="ko-KR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ko-KR" altLang="en-US" sz="3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</a:t>
            </a:r>
            <a:endParaRPr lang="en-US" altLang="ko-KR" sz="38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186B5-5197-4478-95C8-2DD5874F2DDE}"/>
              </a:ext>
            </a:extLst>
          </p:cNvPr>
          <p:cNvSpPr/>
          <p:nvPr/>
        </p:nvSpPr>
        <p:spPr>
          <a:xfrm>
            <a:off x="5022243" y="1371252"/>
            <a:ext cx="6589767" cy="476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데이터를 확인하였으면 이를 바탕으로 그래프를 작성하는데 이용할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을 작성한다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위해 필요할 </a:t>
            </a:r>
            <a:r>
              <a:rPr lang="en-US" altLang="ko-KR" sz="1200" dirty="0"/>
              <a:t>pandas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</a:t>
            </a:r>
            <a:r>
              <a:rPr lang="ko-KR" altLang="en-US" sz="1200" dirty="0"/>
              <a:t>을 각각 </a:t>
            </a:r>
            <a:r>
              <a:rPr lang="en-US" altLang="ko-KR" sz="1200" dirty="0"/>
              <a:t>pd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plt</a:t>
            </a:r>
            <a:r>
              <a:rPr lang="ko-KR" altLang="en-US" sz="1200" dirty="0"/>
              <a:t>로 </a:t>
            </a:r>
            <a:r>
              <a:rPr lang="en-US" altLang="ko-KR" sz="1200" dirty="0"/>
              <a:t>import</a:t>
            </a:r>
            <a:r>
              <a:rPr lang="ko-KR" altLang="en-US" sz="1200" dirty="0"/>
              <a:t>해준다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이 올바르게 정의되도록 영화명도 </a:t>
            </a:r>
            <a:r>
              <a:rPr lang="en-US" altLang="ko-KR" sz="1200" dirty="0" err="1"/>
              <a:t>age_rate</a:t>
            </a:r>
            <a:r>
              <a:rPr lang="ko-KR" altLang="en-US" sz="1200" dirty="0"/>
              <a:t>가 </a:t>
            </a:r>
            <a:r>
              <a:rPr lang="en-US" altLang="ko-KR" sz="1200" dirty="0"/>
              <a:t>5</a:t>
            </a:r>
            <a:r>
              <a:rPr lang="ko-KR" altLang="en-US" sz="1200" dirty="0"/>
              <a:t>개씩 저장되기에 </a:t>
            </a:r>
            <a:r>
              <a:rPr lang="en-US" altLang="ko-KR" sz="1200" dirty="0"/>
              <a:t>5</a:t>
            </a:r>
            <a:r>
              <a:rPr lang="ko-KR" altLang="en-US" sz="1200" dirty="0"/>
              <a:t>번씩 반복하여 저장하였다</a:t>
            </a:r>
            <a:r>
              <a:rPr lang="en-US" altLang="ko-KR" sz="1200" dirty="0"/>
              <a:t>. columns</a:t>
            </a:r>
            <a:r>
              <a:rPr lang="ko-KR" altLang="en-US" sz="1200" dirty="0"/>
              <a:t>는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나이대</a:t>
            </a:r>
            <a:r>
              <a:rPr lang="en-US" altLang="ko-KR" sz="1200" dirty="0"/>
              <a:t>'</a:t>
            </a:r>
            <a:r>
              <a:rPr lang="ko-KR" altLang="en-US" sz="1200" dirty="0"/>
              <a:t>와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관람율</a:t>
            </a:r>
            <a:r>
              <a:rPr lang="en-US" altLang="ko-KR" sz="1200" dirty="0"/>
              <a:t>'</a:t>
            </a:r>
            <a:r>
              <a:rPr lang="ko-KR" altLang="en-US" sz="1200" dirty="0"/>
              <a:t>로 정의하였다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앞 코드에서 저장한 동일한 변수명에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을 저장하고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plt.scatter</a:t>
            </a:r>
            <a:r>
              <a:rPr lang="en-US" altLang="ko-KR" sz="1200" dirty="0"/>
              <a:t>()</a:t>
            </a:r>
            <a:r>
              <a:rPr lang="ko-KR" altLang="en-US" sz="1200" dirty="0"/>
              <a:t>메소드를 이용하여 </a:t>
            </a:r>
            <a:r>
              <a:rPr lang="ko-KR" altLang="en-US" sz="1200" dirty="0" err="1"/>
              <a:t>산점도를</a:t>
            </a:r>
            <a:r>
              <a:rPr lang="ko-KR" altLang="en-US" sz="1200" dirty="0"/>
              <a:t> 정의하였다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  <a:r>
              <a:rPr lang="en-US" altLang="ko-KR" sz="1200" dirty="0"/>
              <a:t>, y</a:t>
            </a:r>
            <a:r>
              <a:rPr lang="ko-KR" altLang="en-US" sz="1200" dirty="0"/>
              <a:t>축에 표현될 값을 </a:t>
            </a:r>
            <a:r>
              <a:rPr lang="en-US" altLang="ko-KR" sz="1200" dirty="0"/>
              <a:t>d5</a:t>
            </a:r>
            <a:r>
              <a:rPr lang="ko-KR" altLang="en-US" sz="1200" dirty="0"/>
              <a:t>에 각각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나이대</a:t>
            </a:r>
            <a:r>
              <a:rPr lang="en-US" altLang="ko-KR" sz="1200" dirty="0"/>
              <a:t>'</a:t>
            </a:r>
            <a:r>
              <a:rPr lang="ko-KR" altLang="en-US" sz="1200" dirty="0"/>
              <a:t>와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관람율</a:t>
            </a:r>
            <a:r>
              <a:rPr lang="en-US" altLang="ko-KR" sz="1200" dirty="0"/>
              <a:t>'</a:t>
            </a:r>
            <a:r>
              <a:rPr lang="ko-KR" altLang="en-US" sz="1200" dirty="0"/>
              <a:t>항목에 전체가 정의되었기에</a:t>
            </a:r>
            <a:r>
              <a:rPr lang="en-US" altLang="ko-KR" sz="1200" dirty="0"/>
              <a:t>, ['</a:t>
            </a:r>
            <a:r>
              <a:rPr lang="ko-KR" altLang="en-US" sz="1200" dirty="0" err="1"/>
              <a:t>나이대</a:t>
            </a:r>
            <a:r>
              <a:rPr lang="en-US" altLang="ko-KR" sz="1200" dirty="0"/>
              <a:t>'], ['</a:t>
            </a:r>
            <a:r>
              <a:rPr lang="ko-KR" altLang="en-US" sz="1200" dirty="0" err="1"/>
              <a:t>관람율</a:t>
            </a:r>
            <a:r>
              <a:rPr lang="en-US" altLang="ko-KR" sz="1200" dirty="0"/>
              <a:t>']</a:t>
            </a:r>
            <a:r>
              <a:rPr lang="ko-KR" altLang="en-US" sz="1200" dirty="0"/>
              <a:t>로 값을 지정해주었고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마커크기를</a:t>
            </a:r>
            <a:r>
              <a:rPr lang="ko-KR" altLang="en-US" sz="1200" dirty="0"/>
              <a:t> 나타내어 </a:t>
            </a:r>
            <a:r>
              <a:rPr lang="en-US" altLang="ko-KR" sz="1200" dirty="0"/>
              <a:t>50</a:t>
            </a:r>
            <a:r>
              <a:rPr lang="ko-KR" altLang="en-US" sz="1200" dirty="0"/>
              <a:t>으로 지정해주었다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. </a:t>
            </a:r>
            <a:r>
              <a:rPr lang="en-US" altLang="ko-KR" sz="1200" dirty="0" err="1"/>
              <a:t>plt.title</a:t>
            </a:r>
            <a:r>
              <a:rPr lang="en-US" altLang="ko-KR" sz="1200" dirty="0"/>
              <a:t>('21-30</a:t>
            </a:r>
            <a:r>
              <a:rPr lang="ko-KR" altLang="en-US" sz="1200" dirty="0"/>
              <a:t>위 영화와 나이의 상관 관계</a:t>
            </a:r>
            <a:r>
              <a:rPr lang="en-US" altLang="ko-KR" sz="1200" dirty="0"/>
              <a:t>')</a:t>
            </a:r>
            <a:r>
              <a:rPr lang="ko-KR" altLang="en-US" sz="1200" dirty="0"/>
              <a:t>로 그래프명을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plt.xlabel</a:t>
            </a:r>
            <a:r>
              <a:rPr lang="en-US" altLang="ko-KR" sz="1200" dirty="0"/>
              <a:t>('</a:t>
            </a:r>
            <a:r>
              <a:rPr lang="ko-KR" altLang="en-US" sz="1200" dirty="0" err="1"/>
              <a:t>나이대</a:t>
            </a:r>
            <a:r>
              <a:rPr lang="en-US" altLang="ko-KR" sz="1200" dirty="0"/>
              <a:t>')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plt.ylabel</a:t>
            </a:r>
            <a:r>
              <a:rPr lang="en-US" altLang="ko-KR" sz="1200" dirty="0"/>
              <a:t>('</a:t>
            </a:r>
            <a:r>
              <a:rPr lang="ko-KR" altLang="en-US" sz="1200" dirty="0" err="1"/>
              <a:t>관람율</a:t>
            </a:r>
            <a:r>
              <a:rPr lang="en-US" altLang="ko-KR" sz="1200" dirty="0"/>
              <a:t>')</a:t>
            </a:r>
            <a:r>
              <a:rPr lang="ko-KR" altLang="en-US" sz="1200" dirty="0"/>
              <a:t>로 </a:t>
            </a:r>
            <a:r>
              <a:rPr lang="en-US" altLang="ko-KR" sz="1200" dirty="0"/>
              <a:t>x, y</a:t>
            </a:r>
            <a:r>
              <a:rPr lang="ko-KR" altLang="en-US" sz="1200" dirty="0" err="1"/>
              <a:t>축명을</a:t>
            </a:r>
            <a:r>
              <a:rPr lang="ko-KR" altLang="en-US" sz="1200" dirty="0"/>
              <a:t> 출력해주었고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산점도를</a:t>
            </a:r>
            <a:r>
              <a:rPr lang="ko-KR" altLang="en-US" sz="1200" dirty="0"/>
              <a:t> 화면에 출력하였다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종합 </a:t>
            </a:r>
            <a:r>
              <a:rPr lang="ko-KR" altLang="en-US" sz="1200" dirty="0" err="1"/>
              <a:t>산점도도</a:t>
            </a:r>
            <a:r>
              <a:rPr lang="ko-KR" altLang="en-US" sz="1200" dirty="0"/>
              <a:t> 이와 같은 방법으로 도출하였다</a:t>
            </a:r>
            <a:r>
              <a:rPr lang="en-US" altLang="ko-KR" sz="1200" dirty="0"/>
              <a:t>. </a:t>
            </a:r>
          </a:p>
        </p:txBody>
      </p:sp>
      <p:sp>
        <p:nvSpPr>
          <p:cNvPr id="18" name="모서리가 둥근 직사각형 5">
            <a:extLst>
              <a:ext uri="{FF2B5EF4-FFF2-40B4-BE49-F238E27FC236}">
                <a16:creationId xmlns:a16="http://schemas.microsoft.com/office/drawing/2014/main" id="{9C27F99F-B35A-43AF-A233-94E32F77BFD8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23A6E-C246-4B95-A494-69C49C98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0" y="1504197"/>
            <a:ext cx="4198662" cy="5015871"/>
          </a:xfrm>
          <a:prstGeom prst="rect">
            <a:avLst/>
          </a:prstGeom>
        </p:spPr>
      </p:pic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ACE7ADE6-A5CD-4F5E-A6E4-8E4796D77CFF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99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1644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16</vt:lpstr>
      <vt:lpstr>나눔바른고딕</vt:lpstr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장 다예</cp:lastModifiedBy>
  <cp:revision>116</cp:revision>
  <dcterms:created xsi:type="dcterms:W3CDTF">2020-01-17T04:26:26Z</dcterms:created>
  <dcterms:modified xsi:type="dcterms:W3CDTF">2020-12-14T10:16:02Z</dcterms:modified>
</cp:coreProperties>
</file>