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91" r:id="rId1"/>
  </p:sldMasterIdLst>
  <p:notesMasterIdLst>
    <p:notesMasterId r:id="rId16"/>
  </p:notesMasterIdLst>
  <p:sldIdLst>
    <p:sldId id="1645" r:id="rId2"/>
    <p:sldId id="1649" r:id="rId3"/>
    <p:sldId id="1646" r:id="rId4"/>
    <p:sldId id="1647" r:id="rId5"/>
    <p:sldId id="1648" r:id="rId6"/>
    <p:sldId id="1650" r:id="rId7"/>
    <p:sldId id="1651" r:id="rId8"/>
    <p:sldId id="1653" r:id="rId9"/>
    <p:sldId id="1654" r:id="rId10"/>
    <p:sldId id="1655" r:id="rId11"/>
    <p:sldId id="1658" r:id="rId12"/>
    <p:sldId id="1657" r:id="rId13"/>
    <p:sldId id="1656" r:id="rId14"/>
    <p:sldId id="1659" r:id="rId15"/>
  </p:sldIdLst>
  <p:sldSz cx="9144000" cy="6858000" type="screen4x3"/>
  <p:notesSz cx="7099300" cy="10234613"/>
  <p:defaultTextStyle>
    <a:defPPr>
      <a:defRPr lang="en-GB"/>
    </a:defPPr>
    <a:lvl1pPr algn="l" defTabSz="457200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defTabSz="457200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defTabSz="457200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defTabSz="457200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defTabSz="457200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posed Method" id="{DF0A09CE-2DFF-0E40-B8F3-E1411410BACB}">
          <p14:sldIdLst>
            <p14:sldId id="1645"/>
            <p14:sldId id="1649"/>
            <p14:sldId id="1646"/>
            <p14:sldId id="1647"/>
            <p14:sldId id="1648"/>
            <p14:sldId id="1650"/>
            <p14:sldId id="1651"/>
            <p14:sldId id="1653"/>
            <p14:sldId id="1654"/>
            <p14:sldId id="1655"/>
            <p14:sldId id="1658"/>
            <p14:sldId id="1657"/>
            <p14:sldId id="1656"/>
            <p14:sldId id="16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FFFFFF"/>
    <a:srgbClr val="5CFFAD"/>
    <a:srgbClr val="00FF00"/>
    <a:srgbClr val="19FFFF"/>
    <a:srgbClr val="FF02FF"/>
    <a:srgbClr val="88BC72"/>
    <a:srgbClr val="0000FF"/>
    <a:srgbClr val="66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2" autoAdjust="0"/>
    <p:restoredTop sz="73433" autoAdjust="0"/>
  </p:normalViewPr>
  <p:slideViewPr>
    <p:cSldViewPr>
      <p:cViewPr varScale="1">
        <p:scale>
          <a:sx n="66" d="100"/>
          <a:sy n="66" d="100"/>
        </p:scale>
        <p:origin x="1416" y="5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402" y="84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1"/>
          <p:cNvSpPr>
            <a:spLocks noChangeArrowheads="1"/>
          </p:cNvSpPr>
          <p:nvPr/>
        </p:nvSpPr>
        <p:spPr bwMode="auto">
          <a:xfrm>
            <a:off x="0" y="2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ko-K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3" y="2"/>
            <a:ext cx="3074720" cy="5099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39" tIns="49472" rIns="95139" bIns="49472" numCol="1" anchor="t" anchorCtr="0" compatLnSpc="1">
            <a:prstTxWarp prst="textNoShape">
              <a:avLst/>
            </a:prstTxWarp>
          </a:bodyPr>
          <a:lstStyle>
            <a:lvl1pPr latinLnBrk="0"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65235" algn="l"/>
                <a:tab pos="1530469" algn="l"/>
                <a:tab pos="2295704" algn="l"/>
                <a:tab pos="3060939" algn="l"/>
              </a:tabLst>
              <a:defRPr kumimoji="0" sz="130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21294" y="2"/>
            <a:ext cx="3074719" cy="5099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39" tIns="49472" rIns="95139" bIns="49472" numCol="1" anchor="t" anchorCtr="0" compatLnSpc="1">
            <a:prstTxWarp prst="textNoShape">
              <a:avLst/>
            </a:prstTxWarp>
          </a:bodyPr>
          <a:lstStyle>
            <a:lvl1pPr algn="r" latinLnBrk="0"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65235" algn="l"/>
                <a:tab pos="1530469" algn="l"/>
                <a:tab pos="2295704" algn="l"/>
                <a:tab pos="3060939" algn="l"/>
              </a:tabLst>
              <a:defRPr kumimoji="0" sz="130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317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3337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9932" y="4861441"/>
            <a:ext cx="5677797" cy="4603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39" tIns="49472" rIns="95139" bIns="49472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3" y="9721106"/>
            <a:ext cx="3074720" cy="5099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39" tIns="49472" rIns="95139" bIns="49472" numCol="1" anchor="b" anchorCtr="0" compatLnSpc="1">
            <a:prstTxWarp prst="textNoShape">
              <a:avLst/>
            </a:prstTxWarp>
          </a:bodyPr>
          <a:lstStyle>
            <a:lvl1pPr latinLnBrk="0"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65235" algn="l"/>
                <a:tab pos="1530469" algn="l"/>
                <a:tab pos="2295704" algn="l"/>
                <a:tab pos="3060939" algn="l"/>
              </a:tabLst>
              <a:defRPr kumimoji="0" sz="130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21294" y="9721106"/>
            <a:ext cx="3074719" cy="5099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latinLnBrk="0"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65235" algn="l"/>
                <a:tab pos="1530469" algn="l"/>
                <a:tab pos="2295704" algn="l"/>
                <a:tab pos="3060939" algn="l"/>
              </a:tabLst>
              <a:defRPr kumimoji="0" sz="130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Lucida Sans Unicode" pitchFamily="34" charset="0"/>
              </a:defRPr>
            </a:lvl1pPr>
          </a:lstStyle>
          <a:p>
            <a:pPr>
              <a:defRPr/>
            </a:pPr>
            <a:fld id="{EBA1F4ED-5580-4468-A1CA-7B0F0321E607}" type="slidenum">
              <a:rPr lang="ko-KR" altLang="en-GB"/>
              <a:pPr>
                <a:defRPr/>
              </a:pPr>
              <a:t>‹#›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2658856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latinLnBrk="1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굴림" pitchFamily="50" charset="-127"/>
        <a:ea typeface="굴림" pitchFamily="50" charset="-127"/>
        <a:cs typeface="+mn-cs"/>
      </a:defRPr>
    </a:lvl1pPr>
    <a:lvl2pPr marL="742950" indent="-285750" algn="l" defTabSz="457200" rtl="0" eaLnBrk="0" fontAlgn="base" latinLnBrk="1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defTabSz="457200" rtl="0" eaLnBrk="0" fontAlgn="base" latinLnBrk="1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defTabSz="457200" rtl="0" eaLnBrk="0" fontAlgn="base" latinLnBrk="1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defTabSz="457200" rtl="0" eaLnBrk="0" fontAlgn="base" latinLnBrk="1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038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612298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612298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338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err="1"/>
              <a:t>마스터</a:t>
            </a:r>
            <a:r>
              <a:rPr lang="en-US" altLang="ko-KR" dirty="0"/>
              <a:t> </a:t>
            </a:r>
            <a:r>
              <a:rPr lang="en-US" altLang="ko-KR" dirty="0" err="1"/>
              <a:t>제목</a:t>
            </a:r>
            <a:r>
              <a:rPr lang="en-US" altLang="ko-KR" dirty="0"/>
              <a:t> </a:t>
            </a:r>
            <a:r>
              <a:rPr lang="en-US" altLang="ko-KR" dirty="0" err="1"/>
              <a:t>스타일</a:t>
            </a:r>
            <a:r>
              <a:rPr lang="en-US" altLang="ko-KR" dirty="0"/>
              <a:t> </a:t>
            </a:r>
            <a:r>
              <a:rPr lang="en-US" altLang="ko-KR" dirty="0" err="1"/>
              <a:t>편집</a:t>
            </a:r>
            <a:endParaRPr lang="en-US" altLang="ko-KR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err="1"/>
              <a:t>마스터</a:t>
            </a:r>
            <a:r>
              <a:rPr lang="en-US" altLang="ko-KR" dirty="0"/>
              <a:t> </a:t>
            </a:r>
            <a:r>
              <a:rPr lang="en-US" altLang="ko-KR" dirty="0" err="1"/>
              <a:t>텍스트</a:t>
            </a:r>
            <a:r>
              <a:rPr lang="en-US" altLang="ko-KR" dirty="0"/>
              <a:t> </a:t>
            </a:r>
            <a:r>
              <a:rPr lang="en-US" altLang="ko-KR" dirty="0" err="1"/>
              <a:t>스타일을</a:t>
            </a:r>
            <a:r>
              <a:rPr lang="en-US" altLang="ko-KR" dirty="0"/>
              <a:t> </a:t>
            </a:r>
            <a:r>
              <a:rPr lang="en-US" altLang="ko-KR" dirty="0" err="1"/>
              <a:t>편집합니다</a:t>
            </a:r>
            <a:endParaRPr lang="en-US" altLang="ko-KR" dirty="0"/>
          </a:p>
          <a:p>
            <a:pPr lvl="1"/>
            <a:r>
              <a:rPr lang="en-US" altLang="ko-KR" dirty="0" err="1"/>
              <a:t>둘째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  <a:p>
            <a:pPr lvl="2"/>
            <a:r>
              <a:rPr lang="en-US" altLang="ko-KR" dirty="0" err="1"/>
              <a:t>셋째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  <a:p>
            <a:pPr lvl="3"/>
            <a:r>
              <a:rPr lang="en-US" altLang="ko-KR" dirty="0" err="1"/>
              <a:t>넷째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  <a:p>
            <a:pPr lvl="4"/>
            <a:r>
              <a:rPr lang="en-US" altLang="ko-KR" dirty="0" err="1"/>
              <a:t>다섯째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59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930003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833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96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18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974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17291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738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575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965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err="1"/>
              <a:t>마스터</a:t>
            </a:r>
            <a:r>
              <a:rPr lang="en-US" altLang="ko-KR" dirty="0"/>
              <a:t> </a:t>
            </a:r>
            <a:r>
              <a:rPr lang="en-US" altLang="ko-KR" dirty="0" err="1"/>
              <a:t>제목</a:t>
            </a:r>
            <a:r>
              <a:rPr lang="en-US" altLang="ko-KR" dirty="0"/>
              <a:t> </a:t>
            </a:r>
            <a:r>
              <a:rPr lang="en-US" altLang="ko-KR" dirty="0" err="1"/>
              <a:t>스타일</a:t>
            </a:r>
            <a:r>
              <a:rPr lang="en-US" altLang="ko-KR" dirty="0"/>
              <a:t> </a:t>
            </a:r>
            <a:r>
              <a:rPr lang="en-US" altLang="ko-KR" dirty="0" err="1"/>
              <a:t>편집</a:t>
            </a:r>
            <a:endParaRPr lang="en-US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err="1"/>
              <a:t>마스터</a:t>
            </a:r>
            <a:r>
              <a:rPr lang="en-US" altLang="ko-KR" dirty="0"/>
              <a:t> </a:t>
            </a:r>
            <a:r>
              <a:rPr lang="en-US" altLang="ko-KR" dirty="0" err="1"/>
              <a:t>텍스트</a:t>
            </a:r>
            <a:r>
              <a:rPr lang="en-US" altLang="ko-KR" dirty="0"/>
              <a:t> </a:t>
            </a:r>
            <a:r>
              <a:rPr lang="en-US" altLang="ko-KR" dirty="0" err="1"/>
              <a:t>스타일을</a:t>
            </a:r>
            <a:r>
              <a:rPr lang="en-US" altLang="ko-KR" dirty="0"/>
              <a:t> </a:t>
            </a:r>
            <a:r>
              <a:rPr lang="en-US" altLang="ko-KR" dirty="0" err="1"/>
              <a:t>편집합니다</a:t>
            </a:r>
            <a:endParaRPr lang="en-US" altLang="ko-KR" dirty="0"/>
          </a:p>
          <a:p>
            <a:pPr lvl="1"/>
            <a:r>
              <a:rPr lang="en-US" altLang="ko-KR" dirty="0" err="1"/>
              <a:t>둘째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  <a:p>
            <a:pPr lvl="2"/>
            <a:r>
              <a:rPr lang="en-US" altLang="ko-KR" dirty="0" err="1"/>
              <a:t>셋째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  <a:p>
            <a:pPr lvl="3"/>
            <a:r>
              <a:rPr lang="en-US" altLang="ko-KR" dirty="0" err="1"/>
              <a:t>넷째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  <a:p>
            <a:pPr lvl="4"/>
            <a:r>
              <a:rPr lang="en-US" altLang="ko-KR" dirty="0" err="1"/>
              <a:t>다섯째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</p:txBody>
      </p:sp>
      <p:sp>
        <p:nvSpPr>
          <p:cNvPr id="204812" name="Text Box 12"/>
          <p:cNvSpPr txBox="1">
            <a:spLocks noChangeArrowheads="1"/>
          </p:cNvSpPr>
          <p:nvPr/>
        </p:nvSpPr>
        <p:spPr bwMode="auto">
          <a:xfrm>
            <a:off x="3692592" y="6510336"/>
            <a:ext cx="175881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kumimoji="0" lang="en-US" altLang="ko-KR" sz="1400" dirty="0">
                <a:latin typeface="+mn-lt"/>
                <a:cs typeface="Times New Roman" pitchFamily="18" charset="0"/>
              </a:rPr>
              <a:t>Sangjun Son (SNU)</a:t>
            </a:r>
            <a:endParaRPr kumimoji="0" lang="ko-KR" altLang="en-US" sz="1400" dirty="0">
              <a:latin typeface="+mn-lt"/>
              <a:cs typeface="Times New Roman" pitchFamily="18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8363894" y="6510336"/>
            <a:ext cx="40267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>
              <a:defRPr/>
            </a:pPr>
            <a:fld id="{676E7320-D170-4DDE-A4A6-6765BF0F6CE2}" type="slidenum">
              <a:rPr kumimoji="0" lang="en-US" altLang="ko-KR" sz="1400" smtClean="0">
                <a:latin typeface="+mn-lt"/>
                <a:cs typeface="Times New Roman" pitchFamily="18" charset="0"/>
              </a:rPr>
              <a:pPr>
                <a:defRPr/>
              </a:pPr>
              <a:t>‹#›</a:t>
            </a:fld>
            <a:endParaRPr kumimoji="0" lang="ko-KR" altLang="en-US" sz="1400" dirty="0">
              <a:latin typeface="+mn-lt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368300" y="6510338"/>
            <a:ext cx="43313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400" baseline="0" dirty="0">
                <a:latin typeface="+mn-lt"/>
                <a:cs typeface="Times New Roman" pitchFamily="18" charset="0"/>
              </a:rPr>
              <a:t>     </a:t>
            </a:r>
            <a:endParaRPr lang="en-US" altLang="ko-KR" sz="1400" dirty="0">
              <a:latin typeface="+mn-lt"/>
              <a:cs typeface="Times New Roman" pitchFamily="18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3142"/>
            <a:ext cx="609600" cy="6307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54" r:id="rId11"/>
    <p:sldLayoutId id="2147483764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200" b="1">
          <a:solidFill>
            <a:srgbClr val="A50021"/>
          </a:solidFill>
          <a:latin typeface="+mn-lt"/>
          <a:ea typeface="+mj-ea"/>
          <a:cs typeface="Times New Roman" pitchFamily="18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200" b="1">
          <a:solidFill>
            <a:srgbClr val="A50021"/>
          </a:solidFill>
          <a:latin typeface="Arial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200" b="1">
          <a:solidFill>
            <a:srgbClr val="A50021"/>
          </a:solidFill>
          <a:latin typeface="Arial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200" b="1">
          <a:solidFill>
            <a:srgbClr val="A50021"/>
          </a:solidFill>
          <a:latin typeface="Arial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200" b="1">
          <a:solidFill>
            <a:srgbClr val="A50021"/>
          </a:solidFill>
          <a:latin typeface="Arial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200" b="1">
          <a:solidFill>
            <a:srgbClr val="A50021"/>
          </a:solidFill>
          <a:latin typeface="Arial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200" b="1">
          <a:solidFill>
            <a:srgbClr val="A50021"/>
          </a:solidFill>
          <a:latin typeface="Arial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200" b="1">
          <a:solidFill>
            <a:srgbClr val="A50021"/>
          </a:solidFill>
          <a:latin typeface="Arial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200" b="1">
          <a:solidFill>
            <a:srgbClr val="A50021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Times New Roman" pitchFamily="18" charset="0"/>
        </a:defRPr>
      </a:lvl1pPr>
      <a:lvl2pPr marL="669925" indent="-325438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600">
          <a:solidFill>
            <a:schemeClr val="tx1"/>
          </a:solidFill>
          <a:latin typeface="+mn-lt"/>
          <a:ea typeface="+mn-ea"/>
          <a:cs typeface="Times New Roman" pitchFamily="18" charset="0"/>
        </a:defRPr>
      </a:lvl2pPr>
      <a:lvl3pPr marL="1022350" indent="-350838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  <a:cs typeface="Times New Roman" pitchFamily="18" charset="0"/>
        </a:defRPr>
      </a:lvl3pPr>
      <a:lvl4pPr marL="1339850" indent="-31591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Times New Roman" pitchFamily="18" charset="0"/>
        </a:defRPr>
      </a:lvl4pPr>
      <a:lvl5pPr marL="1681163" indent="-339725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Times New Roman" pitchFamily="18" charset="0"/>
        </a:defRPr>
      </a:lvl5pPr>
      <a:lvl6pPr marL="2138363" indent="-339725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12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11" Type="http://schemas.openxmlformats.org/officeDocument/2006/relationships/image" Target="../media/image17.png"/><Relationship Id="rId5" Type="http://schemas.openxmlformats.org/officeDocument/2006/relationships/image" Target="../media/image22.png"/><Relationship Id="rId1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2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image" Target="../media/image27.png"/><Relationship Id="rId5" Type="http://schemas.openxmlformats.org/officeDocument/2006/relationships/image" Target="../media/image16.png"/><Relationship Id="rId15" Type="http://schemas.openxmlformats.org/officeDocument/2006/relationships/image" Target="../media/image31.png"/><Relationship Id="rId10" Type="http://schemas.openxmlformats.org/officeDocument/2006/relationships/image" Target="../media/image21.png"/><Relationship Id="rId19" Type="http://schemas.openxmlformats.org/officeDocument/2006/relationships/image" Target="../media/image35.png"/><Relationship Id="rId4" Type="http://schemas.openxmlformats.org/officeDocument/2006/relationships/image" Target="../media/image4.png"/><Relationship Id="rId9" Type="http://schemas.openxmlformats.org/officeDocument/2006/relationships/image" Target="../media/image20.pn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9.png"/><Relationship Id="rId18" Type="http://schemas.openxmlformats.org/officeDocument/2006/relationships/image" Target="../media/image29.png"/><Relationship Id="rId3" Type="http://schemas.openxmlformats.org/officeDocument/2006/relationships/image" Target="../media/image3.png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image" Target="../media/image18.png"/><Relationship Id="rId17" Type="http://schemas.openxmlformats.org/officeDocument/2006/relationships/image" Target="../media/image36.png"/><Relationship Id="rId2" Type="http://schemas.openxmlformats.org/officeDocument/2006/relationships/image" Target="../media/image2.png"/><Relationship Id="rId16" Type="http://schemas.openxmlformats.org/officeDocument/2006/relationships/image" Target="../media/image27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11" Type="http://schemas.openxmlformats.org/officeDocument/2006/relationships/image" Target="../media/image17.png"/><Relationship Id="rId5" Type="http://schemas.openxmlformats.org/officeDocument/2006/relationships/image" Target="../media/image22.png"/><Relationship Id="rId15" Type="http://schemas.openxmlformats.org/officeDocument/2006/relationships/image" Target="../media/image21.png"/><Relationship Id="rId10" Type="http://schemas.openxmlformats.org/officeDocument/2006/relationships/image" Target="../media/image26.png"/><Relationship Id="rId19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Relationship Id="rId22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ED1C2-C7D7-495B-AAC4-96F1BC61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39825"/>
          </a:xfrm>
        </p:spPr>
        <p:txBody>
          <a:bodyPr/>
          <a:lstStyle/>
          <a:p>
            <a:r>
              <a:rPr lang="en-US" altLang="ko-KR" dirty="0"/>
              <a:t>Online Tensor Decomposition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861F786-1126-4F45-9B61-F08DFA2B74FD}"/>
                  </a:ext>
                </a:extLst>
              </p:cNvPr>
              <p:cNvSpPr/>
              <p:nvPr/>
            </p:nvSpPr>
            <p:spPr bwMode="auto">
              <a:xfrm rot="5400000">
                <a:off x="1186772" y="4095215"/>
                <a:ext cx="333004" cy="1255851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1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</m:acc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861F786-1126-4F45-9B61-F08DFA2B7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1186772" y="4095215"/>
                <a:ext cx="333004" cy="12558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656EAEE-3A3C-4628-B855-1DBAD90F3AA5}"/>
                  </a:ext>
                </a:extLst>
              </p:cNvPr>
              <p:cNvSpPr/>
              <p:nvPr/>
            </p:nvSpPr>
            <p:spPr bwMode="auto">
              <a:xfrm>
                <a:off x="311175" y="4556174"/>
                <a:ext cx="414173" cy="1183048"/>
              </a:xfrm>
              <a:prstGeom prst="rect">
                <a:avLst/>
              </a:prstGeom>
              <a:solidFill>
                <a:srgbClr val="FFC00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</m:acc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656EAEE-3A3C-4628-B855-1DBAD90F3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175" y="4556174"/>
                <a:ext cx="414173" cy="1183048"/>
              </a:xfrm>
              <a:prstGeom prst="rect">
                <a:avLst/>
              </a:prstGeom>
              <a:blipFill>
                <a:blip r:embed="rId3"/>
                <a:stretch>
                  <a:fillRect r="-8571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평행 사변형 14">
                <a:extLst>
                  <a:ext uri="{FF2B5EF4-FFF2-40B4-BE49-F238E27FC236}">
                    <a16:creationId xmlns:a16="http://schemas.microsoft.com/office/drawing/2014/main" id="{364C1AA7-2DB3-48E1-BFCD-F80FFBF1D4D1}"/>
                  </a:ext>
                </a:extLst>
              </p:cNvPr>
              <p:cNvSpPr/>
              <p:nvPr/>
            </p:nvSpPr>
            <p:spPr bwMode="auto">
              <a:xfrm>
                <a:off x="311175" y="4145323"/>
                <a:ext cx="838199" cy="409856"/>
              </a:xfrm>
              <a:prstGeom prst="parallelogram">
                <a:avLst>
                  <a:gd name="adj" fmla="val 98592"/>
                </a:avLst>
              </a:prstGeom>
              <a:solidFill>
                <a:srgbClr val="7030A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</m:acc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15" name="평행 사변형 14">
                <a:extLst>
                  <a:ext uri="{FF2B5EF4-FFF2-40B4-BE49-F238E27FC236}">
                    <a16:creationId xmlns:a16="http://schemas.microsoft.com/office/drawing/2014/main" id="{364C1AA7-2DB3-48E1-BFCD-F80FFBF1D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175" y="4145323"/>
                <a:ext cx="838199" cy="409856"/>
              </a:xfrm>
              <a:prstGeom prst="parallelogram">
                <a:avLst>
                  <a:gd name="adj" fmla="val 98592"/>
                </a:avLst>
              </a:prstGeom>
              <a:blipFill>
                <a:blip r:embed="rId4"/>
                <a:stretch>
                  <a:fillRect t="-1449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051B94E-EDC5-44E0-AB8C-0E043834BB31}"/>
                  </a:ext>
                </a:extLst>
              </p:cNvPr>
              <p:cNvSpPr/>
              <p:nvPr/>
            </p:nvSpPr>
            <p:spPr bwMode="auto">
              <a:xfrm rot="5400000">
                <a:off x="7411829" y="3035821"/>
                <a:ext cx="333004" cy="1255851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051B94E-EDC5-44E0-AB8C-0E043834B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7411829" y="3035821"/>
                <a:ext cx="333004" cy="12558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EF33106-9BF6-4875-82AC-3360CF432CCE}"/>
                  </a:ext>
                </a:extLst>
              </p:cNvPr>
              <p:cNvSpPr/>
              <p:nvPr/>
            </p:nvSpPr>
            <p:spPr bwMode="auto">
              <a:xfrm>
                <a:off x="6536232" y="3496779"/>
                <a:ext cx="414173" cy="1183048"/>
              </a:xfrm>
              <a:prstGeom prst="rect">
                <a:avLst/>
              </a:prstGeom>
              <a:solidFill>
                <a:srgbClr val="FFC00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EF33106-9BF6-4875-82AC-3360CF432C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36232" y="3496779"/>
                <a:ext cx="414173" cy="1183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평행 사변형 20">
                <a:extLst>
                  <a:ext uri="{FF2B5EF4-FFF2-40B4-BE49-F238E27FC236}">
                    <a16:creationId xmlns:a16="http://schemas.microsoft.com/office/drawing/2014/main" id="{9B2E7DAB-EFD5-4407-A4FA-DD016C578DE2}"/>
                  </a:ext>
                </a:extLst>
              </p:cNvPr>
              <p:cNvSpPr/>
              <p:nvPr/>
            </p:nvSpPr>
            <p:spPr bwMode="auto">
              <a:xfrm>
                <a:off x="6536232" y="3085928"/>
                <a:ext cx="838199" cy="409856"/>
              </a:xfrm>
              <a:prstGeom prst="parallelogram">
                <a:avLst>
                  <a:gd name="adj" fmla="val 98592"/>
                </a:avLst>
              </a:prstGeom>
              <a:solidFill>
                <a:srgbClr val="7030A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latin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21" name="평행 사변형 20">
                <a:extLst>
                  <a:ext uri="{FF2B5EF4-FFF2-40B4-BE49-F238E27FC236}">
                    <a16:creationId xmlns:a16="http://schemas.microsoft.com/office/drawing/2014/main" id="{9B2E7DAB-EFD5-4407-A4FA-DD016C578D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36232" y="3085928"/>
                <a:ext cx="838199" cy="409856"/>
              </a:xfrm>
              <a:prstGeom prst="parallelogram">
                <a:avLst>
                  <a:gd name="adj" fmla="val 98592"/>
                </a:avLst>
              </a:prstGeom>
              <a:blipFill>
                <a:blip r:embed="rId7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2A51184-32DF-4B6F-846A-3C1E888D2470}"/>
                  </a:ext>
                </a:extLst>
              </p:cNvPr>
              <p:cNvSpPr/>
              <p:nvPr/>
            </p:nvSpPr>
            <p:spPr bwMode="auto">
              <a:xfrm rot="5400000">
                <a:off x="8246841" y="3456662"/>
                <a:ext cx="333004" cy="414174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2A51184-32DF-4B6F-846A-3C1E888D24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8246841" y="3456662"/>
                <a:ext cx="333004" cy="4141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정육면체 30">
                <a:extLst>
                  <a:ext uri="{FF2B5EF4-FFF2-40B4-BE49-F238E27FC236}">
                    <a16:creationId xmlns:a16="http://schemas.microsoft.com/office/drawing/2014/main" id="{E598B616-114D-4D7C-9E24-D8221B7933FE}"/>
                  </a:ext>
                </a:extLst>
              </p:cNvPr>
              <p:cNvSpPr/>
              <p:nvPr/>
            </p:nvSpPr>
            <p:spPr bwMode="auto">
              <a:xfrm>
                <a:off x="211066" y="1942928"/>
                <a:ext cx="1667905" cy="1587237"/>
              </a:xfrm>
              <a:prstGeom prst="cub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𝓧</m:t>
                          </m:r>
                        </m:e>
                        <m:sub>
                          <m:r>
                            <a:rPr lang="en-US" altLang="ko-KR" sz="2400" b="0" i="1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31" name="정육면체 30">
                <a:extLst>
                  <a:ext uri="{FF2B5EF4-FFF2-40B4-BE49-F238E27FC236}">
                    <a16:creationId xmlns:a16="http://schemas.microsoft.com/office/drawing/2014/main" id="{E598B616-114D-4D7C-9E24-D8221B7933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066" y="1942928"/>
                <a:ext cx="1667905" cy="1587237"/>
              </a:xfrm>
              <a:prstGeom prst="cube">
                <a:avLst/>
              </a:prstGeom>
              <a:blipFill>
                <a:blip r:embed="rId9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944CBFE-D9BF-4CFF-9059-BBACFDAFAF95}"/>
                  </a:ext>
                </a:extLst>
              </p:cNvPr>
              <p:cNvSpPr txBox="1"/>
              <p:nvPr/>
            </p:nvSpPr>
            <p:spPr>
              <a:xfrm>
                <a:off x="7028725" y="3790578"/>
                <a:ext cx="16679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944CBFE-D9BF-4CFF-9059-BBACFDAFA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725" y="3790578"/>
                <a:ext cx="1667905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435364-6CDC-4EFA-8BEC-207E22C967C3}"/>
                  </a:ext>
                </a:extLst>
              </p:cNvPr>
              <p:cNvSpPr txBox="1"/>
              <p:nvPr/>
            </p:nvSpPr>
            <p:spPr>
              <a:xfrm rot="5400000">
                <a:off x="738218" y="3483305"/>
                <a:ext cx="572272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40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435364-6CDC-4EFA-8BEC-207E22C96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38218" y="3483305"/>
                <a:ext cx="572272" cy="6771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정육면체 41">
                <a:extLst>
                  <a:ext uri="{FF2B5EF4-FFF2-40B4-BE49-F238E27FC236}">
                    <a16:creationId xmlns:a16="http://schemas.microsoft.com/office/drawing/2014/main" id="{F75631F0-909E-46FC-A282-4AEDCE907C57}"/>
                  </a:ext>
                </a:extLst>
              </p:cNvPr>
              <p:cNvSpPr/>
              <p:nvPr/>
            </p:nvSpPr>
            <p:spPr bwMode="auto">
              <a:xfrm>
                <a:off x="2069961" y="1945473"/>
                <a:ext cx="838200" cy="1587237"/>
              </a:xfrm>
              <a:prstGeom prst="cube">
                <a:avLst>
                  <a:gd name="adj" fmla="val 48008"/>
                </a:avLst>
              </a:prstGeom>
              <a:solidFill>
                <a:schemeClr val="tx2">
                  <a:lumMod val="40000"/>
                  <a:lumOff val="60000"/>
                  <a:alpha val="49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𝓧</m:t>
                          </m:r>
                        </m:e>
                        <m:sub>
                          <m:r>
                            <a:rPr lang="en-US" altLang="ko-KR" sz="2400" b="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42" name="정육면체 41">
                <a:extLst>
                  <a:ext uri="{FF2B5EF4-FFF2-40B4-BE49-F238E27FC236}">
                    <a16:creationId xmlns:a16="http://schemas.microsoft.com/office/drawing/2014/main" id="{F75631F0-909E-46FC-A282-4AEDCE907C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9961" y="1945473"/>
                <a:ext cx="838200" cy="1587237"/>
              </a:xfrm>
              <a:prstGeom prst="cube">
                <a:avLst>
                  <a:gd name="adj" fmla="val 48008"/>
                </a:avLst>
              </a:prstGeom>
              <a:blipFill>
                <a:blip r:embed="rId12"/>
                <a:stretch>
                  <a:fillRect l="-1439" r="-2878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2E1D59B-EE41-4329-867F-B7B6823059E4}"/>
                  </a:ext>
                </a:extLst>
              </p:cNvPr>
              <p:cNvSpPr txBox="1"/>
              <p:nvPr/>
            </p:nvSpPr>
            <p:spPr>
              <a:xfrm>
                <a:off x="481605" y="5943600"/>
                <a:ext cx="2185395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ko-KR" altLang="en-US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𝓧</m:t>
                          </m:r>
                        </m:e>
                      </m:acc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altLang="ko-KR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ko-KR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</m:acc>
                          <m:r>
                            <a:rPr lang="en-US" altLang="ko-KR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ko-KR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ko-KR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</m:acc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ko-KR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2E1D59B-EE41-4329-867F-B7B682305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05" y="5943600"/>
                <a:ext cx="2185395" cy="50917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화살표: 갈매기형 수장 46">
            <a:extLst>
              <a:ext uri="{FF2B5EF4-FFF2-40B4-BE49-F238E27FC236}">
                <a16:creationId xmlns:a16="http://schemas.microsoft.com/office/drawing/2014/main" id="{86AA059B-36EA-4FCE-9090-6DD182FB7FB2}"/>
              </a:ext>
            </a:extLst>
          </p:cNvPr>
          <p:cNvSpPr/>
          <p:nvPr/>
        </p:nvSpPr>
        <p:spPr bwMode="auto">
          <a:xfrm>
            <a:off x="3441559" y="2857328"/>
            <a:ext cx="2654441" cy="1828800"/>
          </a:xfrm>
          <a:prstGeom prst="chevron">
            <a:avLst>
              <a:gd name="adj" fmla="val 1454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Online Tensor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Decomposition</a:t>
            </a:r>
            <a:endParaRPr kumimoji="1" lang="ko-KR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정육면체 48">
                <a:extLst>
                  <a:ext uri="{FF2B5EF4-FFF2-40B4-BE49-F238E27FC236}">
                    <a16:creationId xmlns:a16="http://schemas.microsoft.com/office/drawing/2014/main" id="{21A07EF1-E046-4E8C-A7E6-A71F8EA5F408}"/>
                  </a:ext>
                </a:extLst>
              </p:cNvPr>
              <p:cNvSpPr/>
              <p:nvPr/>
            </p:nvSpPr>
            <p:spPr bwMode="auto">
              <a:xfrm>
                <a:off x="2069961" y="4151985"/>
                <a:ext cx="838200" cy="1587237"/>
              </a:xfrm>
              <a:prstGeom prst="cube">
                <a:avLst>
                  <a:gd name="adj" fmla="val 48008"/>
                </a:avLst>
              </a:prstGeom>
              <a:solidFill>
                <a:schemeClr val="tx2">
                  <a:lumMod val="40000"/>
                  <a:lumOff val="60000"/>
                  <a:alpha val="49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𝓧</m:t>
                          </m:r>
                        </m:e>
                        <m:sub>
                          <m:r>
                            <a:rPr lang="en-US" altLang="ko-KR" sz="2400" b="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49" name="정육면체 48">
                <a:extLst>
                  <a:ext uri="{FF2B5EF4-FFF2-40B4-BE49-F238E27FC236}">
                    <a16:creationId xmlns:a16="http://schemas.microsoft.com/office/drawing/2014/main" id="{21A07EF1-E046-4E8C-A7E6-A71F8EA5F4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9961" y="4151985"/>
                <a:ext cx="838200" cy="1587237"/>
              </a:xfrm>
              <a:prstGeom prst="cube">
                <a:avLst>
                  <a:gd name="adj" fmla="val 48008"/>
                </a:avLst>
              </a:prstGeom>
              <a:blipFill>
                <a:blip r:embed="rId14"/>
                <a:stretch>
                  <a:fillRect l="-1439" r="-2878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9061774-BBAA-45B2-8A4B-6E1214EACCAA}"/>
                  </a:ext>
                </a:extLst>
              </p:cNvPr>
              <p:cNvSpPr txBox="1"/>
              <p:nvPr/>
            </p:nvSpPr>
            <p:spPr>
              <a:xfrm>
                <a:off x="6235841" y="4800600"/>
                <a:ext cx="2743200" cy="780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 i="1" smtClean="0">
                          <a:latin typeface="Cambria Math" panose="02040503050406030204" pitchFamily="18" charset="0"/>
                        </a:rPr>
                        <m:t>𝓧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altLang="ko-KR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400" b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400" b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2400" b="1" i="0" dirty="0">
                                            <a:latin typeface="Cambria Math" panose="02040503050406030204" pitchFamily="18" charset="0"/>
                                          </a:rPr>
                                          <m:t>𝐀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0" dirty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400" b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2400" b="1" i="0" dirty="0">
                                            <a:latin typeface="Cambria Math" panose="02040503050406030204" pitchFamily="18" charset="0"/>
                                          </a:rPr>
                                          <m:t>𝐀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0" dirty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altLang="ko-KR" sz="2400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b="1" i="0" dirty="0">
                              <a:latin typeface="Cambria Math" panose="02040503050406030204" pitchFamily="18" charset="0"/>
                            </a:rPr>
                            <m:t>𝐁</m:t>
                          </m:r>
                          <m:r>
                            <a:rPr lang="en-US" altLang="ko-KR" sz="2400" b="1" i="0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1" i="0" dirty="0"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</m:d>
                    </m:oMath>
                  </m:oMathPara>
                </a14:m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9061774-BBAA-45B2-8A4B-6E1214EAC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841" y="4800600"/>
                <a:ext cx="2743200" cy="78053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061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31613-D120-4302-8DBC-41099FD94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39825"/>
          </a:xfrm>
        </p:spPr>
        <p:txBody>
          <a:bodyPr/>
          <a:lstStyle/>
          <a:p>
            <a:r>
              <a:rPr lang="en-US" altLang="ko-KR" dirty="0"/>
              <a:t>Method Comparison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B29F4510-51EF-46AC-AE5A-B60E9EFEC7F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98603412"/>
                  </p:ext>
                </p:extLst>
              </p:nvPr>
            </p:nvGraphicFramePr>
            <p:xfrm>
              <a:off x="0" y="865187"/>
              <a:ext cx="9143999" cy="56175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235664650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55215890"/>
                        </a:ext>
                      </a:extLst>
                    </a:gridCol>
                    <a:gridCol w="2590800">
                      <a:extLst>
                        <a:ext uri="{9D8B030D-6E8A-4147-A177-3AD203B41FA5}">
                          <a16:colId xmlns:a16="http://schemas.microsoft.com/office/drawing/2014/main" val="1783381904"/>
                        </a:ext>
                      </a:extLst>
                    </a:gridCol>
                    <a:gridCol w="4114799">
                      <a:extLst>
                        <a:ext uri="{9D8B030D-6E8A-4147-A177-3AD203B41FA5}">
                          <a16:colId xmlns:a16="http://schemas.microsoft.com/office/drawing/2014/main" val="3737818771"/>
                        </a:ext>
                      </a:extLst>
                    </a:gridCol>
                  </a:tblGrid>
                  <a:tr h="59563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Online CP</a:t>
                          </a:r>
                        </a:p>
                        <a:p>
                          <a:pPr algn="ctr" latinLnBrk="1"/>
                          <a:r>
                            <a:rPr lang="en-US" altLang="ko-KR" dirty="0"/>
                            <a:t>(no ALS)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Transformed Online CP</a:t>
                          </a:r>
                        </a:p>
                        <a:p>
                          <a:pPr algn="ctr" latinLnBrk="1"/>
                          <a:r>
                            <a:rPr lang="en-US" altLang="ko-KR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kern="0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iterations)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Temporally Growing DTD</a:t>
                          </a:r>
                        </a:p>
                        <a:p>
                          <a:pPr algn="ctr" latinLnBrk="1"/>
                          <a:r>
                            <a:rPr lang="en-US" altLang="ko-KR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kern="0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iterations)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9948494"/>
                      </a:ext>
                    </a:extLst>
                  </a:tr>
                  <a:tr h="81962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𝓛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ko-KR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 kern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b="1" i="1" kern="0">
                                                <a:latin typeface="Cambria Math" panose="02040503050406030204" pitchFamily="18" charset="0"/>
                                              </a:rPr>
                                              <m:t>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kern="0" smtClean="0">
                                                <a:latin typeface="Cambria Math" panose="02040503050406030204" pitchFamily="18" charset="0"/>
                                              </a:rPr>
                                              <m:t>𝑜𝑙𝑑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1" i="1" ker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begChr m:val="⟦"/>
                                            <m:endChr m:val="⟧"/>
                                            <m:ctrlP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1" i="1" ker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1" kern="0">
                                                    <a:latin typeface="Cambria Math" panose="02040503050406030204" pitchFamily="18" charset="0"/>
                                                  </a:rPr>
                                                  <m:t>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1" i="1" ker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1" ker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b="1" kern="0">
                                                <a:latin typeface="Cambria Math" panose="02040503050406030204" pitchFamily="18" charset="0"/>
                                              </a:rPr>
                                              <m:t>𝐁</m:t>
                                            </m:r>
                                            <m:r>
                                              <a:rPr lang="en-US" altLang="ko-KR" b="1" ker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b="1" kern="0">
                                                <a:latin typeface="Cambria Math" panose="02040503050406030204" pitchFamily="18" charset="0"/>
                                              </a:rPr>
                                              <m:t>𝐂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ko-KR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 kern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b="1" i="1" kern="0">
                                                <a:latin typeface="Cambria Math" panose="02040503050406030204" pitchFamily="18" charset="0"/>
                                              </a:rPr>
                                              <m:t>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kern="0" smtClean="0">
                                                <a:latin typeface="Cambria Math" panose="02040503050406030204" pitchFamily="18" charset="0"/>
                                              </a:rPr>
                                              <m:t>𝑛𝑒𝑤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1" i="1" kern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begChr m:val="⟦"/>
                                            <m:endChr m:val="⟧"/>
                                            <m:ctrlP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1" i="1" ker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1" kern="0">
                                                    <a:latin typeface="Cambria Math" panose="02040503050406030204" pitchFamily="18" charset="0"/>
                                                  </a:rPr>
                                                  <m:t>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kern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1" ker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b="1" kern="0">
                                                <a:latin typeface="Cambria Math" panose="02040503050406030204" pitchFamily="18" charset="0"/>
                                              </a:rPr>
                                              <m:t>𝐁</m:t>
                                            </m:r>
                                            <m:r>
                                              <a:rPr lang="en-US" altLang="ko-KR" b="1" ker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b="1" kern="0">
                                                <a:latin typeface="Cambria Math" panose="02040503050406030204" pitchFamily="18" charset="0"/>
                                              </a:rPr>
                                              <m:t>𝐂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i="1" kern="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i="1" kern="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kern="0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sSup>
                                  <m:sSupPr>
                                    <m:ctrlPr>
                                      <a:rPr lang="en-US" altLang="ko-KR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ko-KR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⟦"/>
                                            <m:endChr m:val="⟧"/>
                                            <m:ctrlP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ko-KR" altLang="en-US" b="1" i="1" ker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b="1" kern="0">
                                                    <a:latin typeface="Cambria Math" panose="02040503050406030204" pitchFamily="18" charset="0"/>
                                                  </a:rPr>
                                                  <m:t>𝐀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altLang="ko-KR" b="1" ker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b="1" kern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 </m:t>
                                            </m:r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ko-KR" altLang="en-US" b="1" i="1" ker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b="1" kern="0">
                                                    <a:latin typeface="Cambria Math" panose="02040503050406030204" pitchFamily="18" charset="0"/>
                                                  </a:rPr>
                                                  <m:t>𝐁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altLang="ko-KR" b="1" i="1" kern="0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ko-KR" altLang="en-US" b="1" i="1" ker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b="1" kern="0">
                                                    <a:latin typeface="Cambria Math" panose="02040503050406030204" pitchFamily="18" charset="0"/>
                                                  </a:rPr>
                                                  <m:t>𝐂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  <m:r>
                                          <a:rPr lang="en-US" altLang="ko-KR" b="1" i="1" ker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begChr m:val="⟦"/>
                                            <m:endChr m:val="⟧"/>
                                            <m:ctrlP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1" i="1" ker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1" kern="0">
                                                    <a:latin typeface="Cambria Math" panose="02040503050406030204" pitchFamily="18" charset="0"/>
                                                  </a:rPr>
                                                  <m:t>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1" i="1" ker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1" ker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b="1" kern="0">
                                                <a:latin typeface="Cambria Math" panose="02040503050406030204" pitchFamily="18" charset="0"/>
                                              </a:rPr>
                                              <m:t>𝐁</m:t>
                                            </m:r>
                                            <m:r>
                                              <a:rPr lang="en-US" altLang="ko-KR" b="1" ker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b="1" kern="0">
                                                <a:latin typeface="Cambria Math" panose="02040503050406030204" pitchFamily="18" charset="0"/>
                                              </a:rPr>
                                              <m:t>𝐂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ko-KR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 ker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b="1" i="1" kern="0">
                                                <a:latin typeface="Cambria Math" panose="02040503050406030204" pitchFamily="18" charset="0"/>
                                              </a:rPr>
                                              <m:t>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 kern="0">
                                                <a:latin typeface="Cambria Math" panose="02040503050406030204" pitchFamily="18" charset="0"/>
                                              </a:rPr>
                                              <m:t>𝑛𝑒𝑤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1" i="1" ker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begChr m:val="⟦"/>
                                            <m:endChr m:val="⟧"/>
                                            <m:ctrlP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1" i="1" ker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1" kern="0">
                                                    <a:latin typeface="Cambria Math" panose="02040503050406030204" pitchFamily="18" charset="0"/>
                                                  </a:rPr>
                                                  <m:t>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 ker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1" ker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b="1" kern="0">
                                                <a:latin typeface="Cambria Math" panose="02040503050406030204" pitchFamily="18" charset="0"/>
                                              </a:rPr>
                                              <m:t>𝐁</m:t>
                                            </m:r>
                                            <m:r>
                                              <a:rPr lang="en-US" altLang="ko-KR" b="1" ker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b="1" kern="0">
                                                <a:latin typeface="Cambria Math" panose="02040503050406030204" pitchFamily="18" charset="0"/>
                                              </a:rPr>
                                              <m:t>𝐂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8871221"/>
                      </a:ext>
                    </a:extLst>
                  </a:tr>
                  <a:tr h="81962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kern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kern="0" dirty="0">
                                        <a:latin typeface="Cambria Math" panose="02040503050406030204" pitchFamily="18" charset="0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altLang="ko-KR" b="0" i="1" kern="0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ko-KR" altLang="en-US" b="1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</a:rPr>
                                      <m:t>𝐀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ko-KR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</m:e>
                                      <m:sub>
                                        <m: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b>
                                      <m:sup>
                                        <m:r>
                                          <a:rPr lang="en-US" altLang="ko-KR" b="0" i="1" kern="0" smtClean="0">
                                            <a:latin typeface="Cambria Math" panose="02040503050406030204" pitchFamily="18" charset="0"/>
                                          </a:rPr>
                                          <m:t>𝑜𝑙𝑑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𝐂</m:t>
                                        </m:r>
                                        <m:r>
                                          <a:rPr lang="en-US" altLang="ko-KR" b="1" i="0" kern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ko-KR" kern="0">
                                            <a:latin typeface="Cambria Math" panose="02040503050406030204" pitchFamily="18" charset="0"/>
                                          </a:rPr>
                                          <m:t>⨀</m:t>
                                        </m:r>
                                        <m:r>
                                          <a:rPr lang="en-US" altLang="ko-KR" b="1" kern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𝐁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b="1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𝐂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ker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p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</a:rPr>
                                      <m:t>𝐂</m:t>
                                    </m:r>
                                    <m:r>
                                      <a:rPr lang="en-US" altLang="ko-KR" b="1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⊛</m:t>
                                    </m:r>
                                    <m:sSup>
                                      <m:sSupPr>
                                        <m:ctrlPr>
                                          <a:rPr lang="en-US" altLang="ko-KR" b="1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1" i="0" kern="0" smtClean="0">
                                            <a:latin typeface="Cambria Math" panose="02040503050406030204" pitchFamily="18" charset="0"/>
                                          </a:rPr>
                                          <m:t>𝐁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ker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p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</a:rPr>
                                      <m:t>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̃"/>
                                        <m:ctrlPr>
                                          <a:rPr lang="ko-KR" altLang="en-US" b="1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𝐀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b="1" i="1" ker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ko-KR" altLang="en-US" b="1" i="1" ker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b="1" kern="0">
                                                    <a:latin typeface="Cambria Math" panose="02040503050406030204" pitchFamily="18" charset="0"/>
                                                  </a:rPr>
                                                  <m:t>𝐂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ker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𝐂</m:t>
                                        </m:r>
                                        <m:r>
                                          <a:rPr lang="en-US" altLang="ko-KR" b="1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⊛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b="1" i="1" ker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ko-KR" altLang="en-US" b="1" i="1" ker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b="1" kern="0">
                                                    <a:latin typeface="Cambria Math" panose="02040503050406030204" pitchFamily="18" charset="0"/>
                                                  </a:rPr>
                                                  <m:t>𝐁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ker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𝐁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b="1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𝐂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ker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p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</a:rPr>
                                      <m:t>𝐂</m:t>
                                    </m:r>
                                    <m:r>
                                      <a:rPr lang="en-US" altLang="ko-KR" b="1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⊛</m:t>
                                    </m:r>
                                    <m:sSup>
                                      <m:sSupPr>
                                        <m:ctrlPr>
                                          <a:rPr lang="en-US" altLang="ko-KR" b="1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1" i="0" kern="0" smtClean="0">
                                            <a:latin typeface="Cambria Math" panose="02040503050406030204" pitchFamily="18" charset="0"/>
                                          </a:rPr>
                                          <m:t>𝐁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ker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p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</a:rPr>
                                      <m:t>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8188000"/>
                      </a:ext>
                    </a:extLst>
                  </a:tr>
                  <a:tr h="81962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kern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kern="0" dirty="0">
                                        <a:latin typeface="Cambria Math" panose="02040503050406030204" pitchFamily="18" charset="0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altLang="ko-KR" b="0" i="1" kern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</m:e>
                                      <m:sub>
                                        <m: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b>
                                      <m:sup>
                                        <m:r>
                                          <a:rPr lang="en-US" altLang="ko-KR" b="0" i="1" kern="0" smtClean="0">
                                            <a:latin typeface="Cambria Math" panose="02040503050406030204" pitchFamily="18" charset="0"/>
                                          </a:rPr>
                                          <m:t>𝑛𝑒𝑤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𝐂</m:t>
                                        </m:r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ko-KR" kern="0">
                                            <a:latin typeface="Cambria Math" panose="02040503050406030204" pitchFamily="18" charset="0"/>
                                          </a:rPr>
                                          <m:t>⨀</m:t>
                                        </m:r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𝐁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b="1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𝐂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ker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p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</a:rPr>
                                      <m:t>𝐂</m:t>
                                    </m:r>
                                    <m:r>
                                      <a:rPr lang="en-US" altLang="ko-KR" b="1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⊛</m:t>
                                    </m:r>
                                    <m:sSup>
                                      <m:sSupPr>
                                        <m:ctrlPr>
                                          <a:rPr lang="en-US" altLang="ko-KR" b="1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𝐁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ker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p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</a:rPr>
                                      <m:t>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1044515"/>
                      </a:ext>
                    </a:extLst>
                  </a:tr>
                  <a:tr h="81962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0" kern="0" dirty="0" smtClean="0">
                                    <a:latin typeface="Cambria Math" panose="02040503050406030204" pitchFamily="18" charset="0"/>
                                  </a:rPr>
                                  <m:t>𝐁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</m:e>
                                      <m:sub>
                                        <m: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b>
                                      <m:sup>
                                        <m:r>
                                          <a:rPr lang="en-US" altLang="ko-KR" b="0" i="1" kern="0" smtClean="0">
                                            <a:latin typeface="Cambria Math" panose="02040503050406030204" pitchFamily="18" charset="0"/>
                                          </a:rPr>
                                          <m:t>𝑜𝑙𝑑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𝐂</m:t>
                                        </m:r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ko-KR" kern="0">
                                            <a:latin typeface="Cambria Math" panose="02040503050406030204" pitchFamily="18" charset="0"/>
                                          </a:rPr>
                                          <m:t>⨀</m:t>
                                        </m:r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kern="0" dirty="0">
                                                <a:latin typeface="Cambria Math" panose="02040503050406030204" pitchFamily="18" charset="0"/>
                                              </a:rPr>
                                              <m:t>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kern="0" dirty="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ko-KR" b="0" i="1" kern="0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</m:e>
                                      <m:sub>
                                        <m: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b="0" i="1" kern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>
                                        <m:r>
                                          <a:rPr lang="en-US" altLang="ko-KR" b="0" i="1" kern="0" smtClean="0">
                                            <a:latin typeface="Cambria Math" panose="02040503050406030204" pitchFamily="18" charset="0"/>
                                          </a:rPr>
                                          <m:t>𝑛𝑒𝑤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𝐂</m:t>
                                        </m:r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ko-KR" kern="0">
                                            <a:latin typeface="Cambria Math" panose="02040503050406030204" pitchFamily="18" charset="0"/>
                                          </a:rPr>
                                          <m:t>⨀</m:t>
                                        </m:r>
                                        <m:r>
                                          <a:rPr lang="en-US" altLang="ko-KR" b="1" kern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kern="0" dirty="0">
                                                <a:latin typeface="Cambria Math" panose="02040503050406030204" pitchFamily="18" charset="0"/>
                                              </a:rPr>
                                              <m:t>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 kern="0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b="1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𝐂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ker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p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</a:rPr>
                                      <m:t>𝐂</m:t>
                                    </m:r>
                                    <m:r>
                                      <a:rPr lang="en-US" altLang="ko-KR" b="1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⊛</m:t>
                                    </m:r>
                                    <m:d>
                                      <m:dPr>
                                        <m:ctrlP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b="1" i="1" ker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1" i="1" kern="0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1" kern="0" dirty="0">
                                                    <a:latin typeface="Cambria Math" panose="02040503050406030204" pitchFamily="18" charset="0"/>
                                                  </a:rPr>
                                                  <m:t>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 kern="0" dirty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ker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kern="0" dirty="0">
                                                <a:latin typeface="Cambria Math" panose="02040503050406030204" pitchFamily="18" charset="0"/>
                                              </a:rPr>
                                              <m:t>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 kern="0" dirty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1" i="1" kern="0" dirty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b="1" i="1" ker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1" i="1" kern="0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1" kern="0" dirty="0">
                                                    <a:latin typeface="Cambria Math" panose="02040503050406030204" pitchFamily="18" charset="0"/>
                                                  </a:rPr>
                                                  <m:t>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kern="0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ker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kern="0" dirty="0">
                                                <a:latin typeface="Cambria Math" panose="02040503050406030204" pitchFamily="18" charset="0"/>
                                              </a:rPr>
                                              <m:t>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kern="0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i="1" ker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ko-KR" altLang="en-US" b="1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1" i="0" kern="0" smtClean="0">
                                            <a:latin typeface="Cambria Math" panose="02040503050406030204" pitchFamily="18" charset="0"/>
                                          </a:rPr>
                                          <m:t>𝐁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b="1" i="1" ker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ko-KR" altLang="en-US" b="1" i="1" ker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b="1" kern="0">
                                                    <a:latin typeface="Cambria Math" panose="02040503050406030204" pitchFamily="18" charset="0"/>
                                                  </a:rPr>
                                                  <m:t>𝐂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ker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𝐂</m:t>
                                        </m:r>
                                        <m:r>
                                          <a:rPr lang="en-US" altLang="ko-KR" b="1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⊛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b="1" i="1" ker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ko-KR" altLang="en-US" b="1" i="1" kern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b="1" i="0" kern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𝐀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ker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kern="0" dirty="0">
                                                <a:latin typeface="Cambria Math" panose="02040503050406030204" pitchFamily="18" charset="0"/>
                                              </a:rPr>
                                              <m:t>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ko-KR" b="0" i="1" kern="0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</m:e>
                                      <m:sub>
                                        <m: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b="0" i="1" kern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>
                                        <m:r>
                                          <a:rPr lang="en-US" altLang="ko-KR" b="0" i="1" kern="0" smtClean="0">
                                            <a:latin typeface="Cambria Math" panose="02040503050406030204" pitchFamily="18" charset="0"/>
                                          </a:rPr>
                                          <m:t>𝑛𝑒𝑤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𝐂</m:t>
                                        </m:r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ko-KR" kern="0">
                                            <a:latin typeface="Cambria Math" panose="02040503050406030204" pitchFamily="18" charset="0"/>
                                          </a:rPr>
                                          <m:t>⨀</m:t>
                                        </m:r>
                                        <m:r>
                                          <a:rPr lang="en-US" altLang="ko-KR" b="1" kern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kern="0" dirty="0">
                                                <a:latin typeface="Cambria Math" panose="02040503050406030204" pitchFamily="18" charset="0"/>
                                              </a:rPr>
                                              <m:t>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 kern="0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b="1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𝐂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ker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p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</a:rPr>
                                      <m:t>𝐂</m:t>
                                    </m:r>
                                    <m:r>
                                      <a:rPr lang="en-US" altLang="ko-KR" b="1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⊛</m:t>
                                    </m:r>
                                    <m:d>
                                      <m:dPr>
                                        <m:ctrlP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i="1" ker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b="1" i="1" ker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1" i="1" kern="0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1" kern="0" dirty="0">
                                                    <a:latin typeface="Cambria Math" panose="02040503050406030204" pitchFamily="18" charset="0"/>
                                                  </a:rPr>
                                                  <m:t>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 kern="0" dirty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ker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kern="0" dirty="0">
                                                <a:latin typeface="Cambria Math" panose="02040503050406030204" pitchFamily="18" charset="0"/>
                                              </a:rPr>
                                              <m:t>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 kern="0" dirty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1" i="1" kern="0" dirty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b="1" i="1" ker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1" i="1" kern="0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1" kern="0" dirty="0">
                                                    <a:latin typeface="Cambria Math" panose="02040503050406030204" pitchFamily="18" charset="0"/>
                                                  </a:rPr>
                                                  <m:t>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kern="0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ker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kern="0" dirty="0">
                                                <a:latin typeface="Cambria Math" panose="02040503050406030204" pitchFamily="18" charset="0"/>
                                              </a:rPr>
                                              <m:t>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kern="0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4002326"/>
                      </a:ext>
                    </a:extLst>
                  </a:tr>
                  <a:tr h="81962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0" kern="0" dirty="0" smtClean="0"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</m:e>
                                      <m:sub>
                                        <m: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b="0" i="1" kern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>
                                        <m:r>
                                          <a:rPr lang="en-US" altLang="ko-KR" b="0" i="1" kern="0" smtClean="0">
                                            <a:latin typeface="Cambria Math" panose="02040503050406030204" pitchFamily="18" charset="0"/>
                                          </a:rPr>
                                          <m:t>𝑜𝑙𝑑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1" kern="0" dirty="0">
                                            <a:latin typeface="Cambria Math" panose="02040503050406030204" pitchFamily="18" charset="0"/>
                                          </a:rPr>
                                          <m:t>𝐁</m:t>
                                        </m:r>
                                        <m:r>
                                          <a:rPr lang="en-US" altLang="ko-KR" b="1" i="0" kern="0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ko-KR" kern="0">
                                            <a:latin typeface="Cambria Math" panose="02040503050406030204" pitchFamily="18" charset="0"/>
                                          </a:rPr>
                                          <m:t>⨀</m:t>
                                        </m:r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kern="0" dirty="0">
                                                <a:latin typeface="Cambria Math" panose="02040503050406030204" pitchFamily="18" charset="0"/>
                                              </a:rPr>
                                              <m:t>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kern="0" dirty="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ko-KR" b="0" i="1" kern="0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</m:e>
                                      <m:sub>
                                        <m: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b="0" i="1" kern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>
                                        <m:r>
                                          <a:rPr lang="en-US" altLang="ko-KR" b="0" i="1" kern="0" smtClean="0">
                                            <a:latin typeface="Cambria Math" panose="02040503050406030204" pitchFamily="18" charset="0"/>
                                          </a:rPr>
                                          <m:t>𝑛𝑒𝑤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1" kern="0" dirty="0">
                                            <a:latin typeface="Cambria Math" panose="02040503050406030204" pitchFamily="18" charset="0"/>
                                          </a:rPr>
                                          <m:t>𝐁</m:t>
                                        </m:r>
                                        <m:r>
                                          <a:rPr lang="en-US" altLang="ko-KR" b="0" i="0" kern="0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ko-KR" kern="0">
                                            <a:latin typeface="Cambria Math" panose="02040503050406030204" pitchFamily="18" charset="0"/>
                                          </a:rPr>
                                          <m:t>⨀</m:t>
                                        </m:r>
                                        <m:r>
                                          <a:rPr lang="en-US" altLang="ko-KR" b="1" kern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kern="0" dirty="0">
                                                <a:latin typeface="Cambria Math" panose="02040503050406030204" pitchFamily="18" charset="0"/>
                                              </a:rPr>
                                              <m:t>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 kern="0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b="1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1" kern="0" dirty="0">
                                            <a:latin typeface="Cambria Math" panose="02040503050406030204" pitchFamily="18" charset="0"/>
                                          </a:rPr>
                                          <m:t>𝐁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ker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p>
                                    <m:r>
                                      <a:rPr lang="en-US" altLang="ko-KR" b="1" kern="0" dirty="0">
                                        <a:latin typeface="Cambria Math" panose="02040503050406030204" pitchFamily="18" charset="0"/>
                                      </a:rPr>
                                      <m:t>𝐁</m:t>
                                    </m:r>
                                    <m:r>
                                      <a:rPr lang="en-US" altLang="ko-KR" b="1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⊛</m:t>
                                    </m:r>
                                    <m:d>
                                      <m:dPr>
                                        <m:ctrlP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b="1" i="1" ker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1" i="1" kern="0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1" kern="0" dirty="0">
                                                    <a:latin typeface="Cambria Math" panose="02040503050406030204" pitchFamily="18" charset="0"/>
                                                  </a:rPr>
                                                  <m:t>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 kern="0" dirty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ker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kern="0" dirty="0">
                                                <a:latin typeface="Cambria Math" panose="02040503050406030204" pitchFamily="18" charset="0"/>
                                              </a:rPr>
                                              <m:t>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 kern="0" dirty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1" i="1" kern="0" dirty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b="1" i="1" ker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1" i="1" kern="0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1" kern="0" dirty="0">
                                                    <a:latin typeface="Cambria Math" panose="02040503050406030204" pitchFamily="18" charset="0"/>
                                                  </a:rPr>
                                                  <m:t>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kern="0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ker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kern="0" dirty="0">
                                                <a:latin typeface="Cambria Math" panose="02040503050406030204" pitchFamily="18" charset="0"/>
                                              </a:rPr>
                                              <m:t>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kern="0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i="1" ker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ko-KR" altLang="en-US" b="1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1" i="0" kern="0" smtClean="0">
                                            <a:latin typeface="Cambria Math" panose="02040503050406030204" pitchFamily="18" charset="0"/>
                                          </a:rPr>
                                          <m:t>𝐂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b="1" i="1" ker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ko-KR" altLang="en-US" b="1" i="1" ker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b="1" i="0" kern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𝐁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ker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b="1" i="0" kern="0" smtClean="0">
                                            <a:latin typeface="Cambria Math" panose="02040503050406030204" pitchFamily="18" charset="0"/>
                                          </a:rPr>
                                          <m:t>𝐁</m:t>
                                        </m:r>
                                        <m:r>
                                          <a:rPr lang="en-US" altLang="ko-KR" b="1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⊛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b="1" i="1" ker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ko-KR" altLang="en-US" b="1" i="1" ker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b="1" kern="0">
                                                    <a:latin typeface="Cambria Math" panose="02040503050406030204" pitchFamily="18" charset="0"/>
                                                  </a:rPr>
                                                  <m:t>𝐀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ker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kern="0" dirty="0">
                                                <a:latin typeface="Cambria Math" panose="02040503050406030204" pitchFamily="18" charset="0"/>
                                              </a:rPr>
                                              <m:t>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ko-KR" b="0" i="1" kern="0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</m:e>
                                      <m:sub>
                                        <m: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b="0" i="1" kern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>
                                        <m:r>
                                          <a:rPr lang="en-US" altLang="ko-KR" b="0" i="1" kern="0" smtClean="0">
                                            <a:latin typeface="Cambria Math" panose="02040503050406030204" pitchFamily="18" charset="0"/>
                                          </a:rPr>
                                          <m:t>𝑛𝑒𝑤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1" kern="0" dirty="0">
                                            <a:latin typeface="Cambria Math" panose="02040503050406030204" pitchFamily="18" charset="0"/>
                                          </a:rPr>
                                          <m:t>𝐁</m:t>
                                        </m:r>
                                        <m:r>
                                          <a:rPr lang="en-US" altLang="ko-KR" b="0" i="0" kern="0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ko-KR" kern="0">
                                            <a:latin typeface="Cambria Math" panose="02040503050406030204" pitchFamily="18" charset="0"/>
                                          </a:rPr>
                                          <m:t>⨀</m:t>
                                        </m:r>
                                        <m:r>
                                          <a:rPr lang="en-US" altLang="ko-KR" b="1" kern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kern="0" dirty="0">
                                                <a:latin typeface="Cambria Math" panose="02040503050406030204" pitchFamily="18" charset="0"/>
                                              </a:rPr>
                                              <m:t>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 kern="0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b="1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1" kern="0" dirty="0">
                                            <a:latin typeface="Cambria Math" panose="02040503050406030204" pitchFamily="18" charset="0"/>
                                          </a:rPr>
                                          <m:t>𝐁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ker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p>
                                    <m:r>
                                      <a:rPr lang="en-US" altLang="ko-KR" b="1" kern="0" dirty="0">
                                        <a:latin typeface="Cambria Math" panose="02040503050406030204" pitchFamily="18" charset="0"/>
                                      </a:rPr>
                                      <m:t>𝐁</m:t>
                                    </m:r>
                                    <m:r>
                                      <a:rPr lang="en-US" altLang="ko-KR" b="1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⊛</m:t>
                                    </m:r>
                                    <m:d>
                                      <m:dPr>
                                        <m:ctrlP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i="1" ker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b="1" i="1" ker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1" i="1" kern="0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1" kern="0" dirty="0">
                                                    <a:latin typeface="Cambria Math" panose="02040503050406030204" pitchFamily="18" charset="0"/>
                                                  </a:rPr>
                                                  <m:t>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 kern="0" dirty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ker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kern="0" dirty="0">
                                                <a:latin typeface="Cambria Math" panose="02040503050406030204" pitchFamily="18" charset="0"/>
                                              </a:rPr>
                                              <m:t>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 kern="0" dirty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1" i="1" kern="0" dirty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b="1" i="1" ker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1" i="1" kern="0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1" kern="0" dirty="0">
                                                    <a:latin typeface="Cambria Math" panose="02040503050406030204" pitchFamily="18" charset="0"/>
                                                  </a:rPr>
                                                  <m:t>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kern="0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ker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kern="0" dirty="0">
                                                <a:latin typeface="Cambria Math" panose="02040503050406030204" pitchFamily="18" charset="0"/>
                                              </a:rPr>
                                              <m:t>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kern="0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2874131"/>
                      </a:ext>
                    </a:extLst>
                  </a:tr>
                  <a:tr h="81962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Update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kern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kern="0" dirty="0">
                                        <a:latin typeface="Cambria Math" panose="02040503050406030204" pitchFamily="18" charset="0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altLang="ko-KR" b="0" i="1" kern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1" i="1" kern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ko-KR" b="1" i="0" kern="0" dirty="0" smtClean="0">
                                    <a:latin typeface="Cambria Math" panose="02040503050406030204" pitchFamily="18" charset="0"/>
                                  </a:rPr>
                                  <m:t>𝐁</m:t>
                                </m:r>
                                <m:r>
                                  <a:rPr lang="en-US" altLang="ko-KR" b="1" i="1" kern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ko-KR" b="1" i="0" kern="0" dirty="0" smtClean="0"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1" i="1" kern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b="1" i="1" kern="0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1" kern="0" dirty="0">
                                              <a:latin typeface="Cambria Math" panose="02040503050406030204" pitchFamily="18" charset="0"/>
                                            </a:rPr>
                                            <m:t>𝐀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kern="0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b="1" i="1" kern="0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→</m:t>
                                      </m:r>
                                    </m:e>
                                    <m:e>
                                      <m:r>
                                        <a:rPr lang="en-US" altLang="ko-KR" b="1" i="0" kern="0" dirty="0" smtClean="0">
                                          <a:latin typeface="Cambria Math" panose="02040503050406030204" pitchFamily="18" charset="0"/>
                                        </a:rPr>
                                        <m:t>𝐁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1" i="1" kern="0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↑</m:t>
                                      </m:r>
                                    </m:e>
                                    <m:e>
                                      <m:r>
                                        <a:rPr lang="en-US" altLang="ko-KR" b="0" i="1" kern="0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e>
                                      <m:r>
                                        <a:rPr lang="en-US" altLang="ko-KR" b="1" i="1" kern="0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↓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b="1" i="1" kern="0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1" kern="0" dirty="0">
                                              <a:latin typeface="Cambria Math" panose="02040503050406030204" pitchFamily="18" charset="0"/>
                                            </a:rPr>
                                            <m:t>𝐀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kern="0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b="1" i="1" kern="0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←</m:t>
                                      </m:r>
                                    </m:e>
                                    <m:e>
                                      <m:r>
                                        <a:rPr lang="en-US" altLang="ko-KR" b="1" i="0" kern="0" dirty="0" smtClean="0">
                                          <a:latin typeface="Cambria Math" panose="02040503050406030204" pitchFamily="18" charset="0"/>
                                        </a:rPr>
                                        <m:t>𝐂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1" i="1" kern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b="1" i="1" kern="0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1" kern="0" dirty="0">
                                              <a:latin typeface="Cambria Math" panose="02040503050406030204" pitchFamily="18" charset="0"/>
                                            </a:rPr>
                                            <m:t>𝐀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kern="0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b="1" i="1" kern="0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→</m:t>
                                      </m:r>
                                    </m:e>
                                    <m:e>
                                      <m:r>
                                        <a:rPr lang="en-US" altLang="ko-KR" b="1" i="0" kern="0" dirty="0" smtClean="0">
                                          <a:latin typeface="Cambria Math" panose="02040503050406030204" pitchFamily="18" charset="0"/>
                                        </a:rPr>
                                        <m:t>𝐁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1" i="1" kern="0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↑</m:t>
                                      </m:r>
                                    </m:e>
                                    <m:e>
                                      <m:r>
                                        <a:rPr lang="en-US" altLang="ko-KR" b="0" i="1" kern="0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e>
                                      <m:r>
                                        <a:rPr lang="en-US" altLang="ko-KR" b="1" i="1" kern="0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↓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b="1" i="1" kern="0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1" kern="0" dirty="0">
                                              <a:latin typeface="Cambria Math" panose="02040503050406030204" pitchFamily="18" charset="0"/>
                                            </a:rPr>
                                            <m:t>𝐀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kern="0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b="1" i="1" kern="0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←</m:t>
                                      </m:r>
                                    </m:e>
                                    <m:e>
                                      <m:r>
                                        <a:rPr lang="en-US" altLang="ko-KR" b="1" i="0" kern="0" dirty="0" smtClean="0">
                                          <a:latin typeface="Cambria Math" panose="02040503050406030204" pitchFamily="18" charset="0"/>
                                        </a:rPr>
                                        <m:t>𝐂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48549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B29F4510-51EF-46AC-AE5A-B60E9EFEC7F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98603412"/>
                  </p:ext>
                </p:extLst>
              </p:nvPr>
            </p:nvGraphicFramePr>
            <p:xfrm>
              <a:off x="0" y="865187"/>
              <a:ext cx="9143999" cy="56175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235664650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55215890"/>
                        </a:ext>
                      </a:extLst>
                    </a:gridCol>
                    <a:gridCol w="2590800">
                      <a:extLst>
                        <a:ext uri="{9D8B030D-6E8A-4147-A177-3AD203B41FA5}">
                          <a16:colId xmlns:a16="http://schemas.microsoft.com/office/drawing/2014/main" val="1783381904"/>
                        </a:ext>
                      </a:extLst>
                    </a:gridCol>
                    <a:gridCol w="4114799">
                      <a:extLst>
                        <a:ext uri="{9D8B030D-6E8A-4147-A177-3AD203B41FA5}">
                          <a16:colId xmlns:a16="http://schemas.microsoft.com/office/drawing/2014/main" val="373781877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Online CP</a:t>
                          </a:r>
                        </a:p>
                        <a:p>
                          <a:pPr algn="ctr" latinLnBrk="1"/>
                          <a:r>
                            <a:rPr lang="en-US" altLang="ko-KR" dirty="0"/>
                            <a:t>(no ALS)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4588" t="-4762" r="-159529" b="-78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2519" t="-4762" r="-444" b="-78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9948494"/>
                      </a:ext>
                    </a:extLst>
                  </a:tr>
                  <a:tr h="81962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33" t="-81481" r="-902000" b="-507407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519" t="-81481" r="-100444" b="-5074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i="1" kern="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2519" t="-81481" r="-444" b="-5074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8871221"/>
                      </a:ext>
                    </a:extLst>
                  </a:tr>
                  <a:tr h="81962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33" t="-181481" r="-902000" b="-4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800" t="-181481" r="-441200" b="-4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4588" t="-181481" r="-159529" b="-4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2519" t="-181481" r="-444" b="-4074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188000"/>
                      </a:ext>
                    </a:extLst>
                  </a:tr>
                  <a:tr h="81962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33" t="-283582" r="-902000" b="-310448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259" t="-283582" r="-222" b="-3104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1044515"/>
                      </a:ext>
                    </a:extLst>
                  </a:tr>
                  <a:tr h="81962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33" t="-380741" r="-902000" b="-20814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519" t="-380741" r="-100444" b="-2081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2519" t="-380741" r="-444" b="-208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002326"/>
                      </a:ext>
                    </a:extLst>
                  </a:tr>
                  <a:tr h="81962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33" t="-480741" r="-902000" b="-10814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519" t="-480741" r="-100444" b="-1081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2519" t="-480741" r="-444" b="-108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2874131"/>
                      </a:ext>
                    </a:extLst>
                  </a:tr>
                  <a:tr h="8793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Update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800" t="-544444" r="-441200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4588" t="-544444" r="-159529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2519" t="-544444" r="-444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48549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5B2FF466-A43D-453F-8F44-D113D33F7633}"/>
              </a:ext>
            </a:extLst>
          </p:cNvPr>
          <p:cNvSpPr/>
          <p:nvPr/>
        </p:nvSpPr>
        <p:spPr bwMode="auto">
          <a:xfrm>
            <a:off x="3015343" y="2392473"/>
            <a:ext cx="1342571" cy="365241"/>
          </a:xfrm>
          <a:custGeom>
            <a:avLst/>
            <a:gdLst>
              <a:gd name="connsiteX0" fmla="*/ 0 w 1342571"/>
              <a:gd name="connsiteY0" fmla="*/ 0 h 365241"/>
              <a:gd name="connsiteX1" fmla="*/ 434098 w 1342571"/>
              <a:gd name="connsiteY1" fmla="*/ 0 h 365241"/>
              <a:gd name="connsiteX2" fmla="*/ 841344 w 1342571"/>
              <a:gd name="connsiteY2" fmla="*/ 0 h 365241"/>
              <a:gd name="connsiteX3" fmla="*/ 1342571 w 1342571"/>
              <a:gd name="connsiteY3" fmla="*/ 0 h 365241"/>
              <a:gd name="connsiteX4" fmla="*/ 1342571 w 1342571"/>
              <a:gd name="connsiteY4" fmla="*/ 365241 h 365241"/>
              <a:gd name="connsiteX5" fmla="*/ 921899 w 1342571"/>
              <a:gd name="connsiteY5" fmla="*/ 365241 h 365241"/>
              <a:gd name="connsiteX6" fmla="*/ 447524 w 1342571"/>
              <a:gd name="connsiteY6" fmla="*/ 365241 h 365241"/>
              <a:gd name="connsiteX7" fmla="*/ 0 w 1342571"/>
              <a:gd name="connsiteY7" fmla="*/ 365241 h 365241"/>
              <a:gd name="connsiteX8" fmla="*/ 0 w 1342571"/>
              <a:gd name="connsiteY8" fmla="*/ 0 h 36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2571" h="365241" extrusionOk="0">
                <a:moveTo>
                  <a:pt x="0" y="0"/>
                </a:moveTo>
                <a:cubicBezTo>
                  <a:pt x="98002" y="-15879"/>
                  <a:pt x="320111" y="35854"/>
                  <a:pt x="434098" y="0"/>
                </a:cubicBezTo>
                <a:cubicBezTo>
                  <a:pt x="548085" y="-35854"/>
                  <a:pt x="643679" y="39042"/>
                  <a:pt x="841344" y="0"/>
                </a:cubicBezTo>
                <a:cubicBezTo>
                  <a:pt x="1039009" y="-39042"/>
                  <a:pt x="1200289" y="9606"/>
                  <a:pt x="1342571" y="0"/>
                </a:cubicBezTo>
                <a:cubicBezTo>
                  <a:pt x="1347014" y="126673"/>
                  <a:pt x="1310374" y="250703"/>
                  <a:pt x="1342571" y="365241"/>
                </a:cubicBezTo>
                <a:cubicBezTo>
                  <a:pt x="1212361" y="398889"/>
                  <a:pt x="1098756" y="357147"/>
                  <a:pt x="921899" y="365241"/>
                </a:cubicBezTo>
                <a:cubicBezTo>
                  <a:pt x="745042" y="373335"/>
                  <a:pt x="618118" y="323887"/>
                  <a:pt x="447524" y="365241"/>
                </a:cubicBezTo>
                <a:cubicBezTo>
                  <a:pt x="276931" y="406595"/>
                  <a:pt x="135052" y="320085"/>
                  <a:pt x="0" y="365241"/>
                </a:cubicBezTo>
                <a:cubicBezTo>
                  <a:pt x="-6081" y="198183"/>
                  <a:pt x="36277" y="113131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51406C-993D-46F1-B7A5-ADAA27F3A42A}"/>
              </a:ext>
            </a:extLst>
          </p:cNvPr>
          <p:cNvSpPr/>
          <p:nvPr/>
        </p:nvSpPr>
        <p:spPr bwMode="auto">
          <a:xfrm>
            <a:off x="6233886" y="2392473"/>
            <a:ext cx="1600200" cy="365241"/>
          </a:xfrm>
          <a:custGeom>
            <a:avLst/>
            <a:gdLst>
              <a:gd name="connsiteX0" fmla="*/ 0 w 1600200"/>
              <a:gd name="connsiteY0" fmla="*/ 0 h 365241"/>
              <a:gd name="connsiteX1" fmla="*/ 517398 w 1600200"/>
              <a:gd name="connsiteY1" fmla="*/ 0 h 365241"/>
              <a:gd name="connsiteX2" fmla="*/ 1002792 w 1600200"/>
              <a:gd name="connsiteY2" fmla="*/ 0 h 365241"/>
              <a:gd name="connsiteX3" fmla="*/ 1600200 w 1600200"/>
              <a:gd name="connsiteY3" fmla="*/ 0 h 365241"/>
              <a:gd name="connsiteX4" fmla="*/ 1600200 w 1600200"/>
              <a:gd name="connsiteY4" fmla="*/ 365241 h 365241"/>
              <a:gd name="connsiteX5" fmla="*/ 1098804 w 1600200"/>
              <a:gd name="connsiteY5" fmla="*/ 365241 h 365241"/>
              <a:gd name="connsiteX6" fmla="*/ 533400 w 1600200"/>
              <a:gd name="connsiteY6" fmla="*/ 365241 h 365241"/>
              <a:gd name="connsiteX7" fmla="*/ 0 w 1600200"/>
              <a:gd name="connsiteY7" fmla="*/ 365241 h 365241"/>
              <a:gd name="connsiteX8" fmla="*/ 0 w 1600200"/>
              <a:gd name="connsiteY8" fmla="*/ 0 h 36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0200" h="365241" extrusionOk="0">
                <a:moveTo>
                  <a:pt x="0" y="0"/>
                </a:moveTo>
                <a:cubicBezTo>
                  <a:pt x="190549" y="-61256"/>
                  <a:pt x="276821" y="17952"/>
                  <a:pt x="517398" y="0"/>
                </a:cubicBezTo>
                <a:cubicBezTo>
                  <a:pt x="757975" y="-17952"/>
                  <a:pt x="768003" y="50003"/>
                  <a:pt x="1002792" y="0"/>
                </a:cubicBezTo>
                <a:cubicBezTo>
                  <a:pt x="1237581" y="-50003"/>
                  <a:pt x="1449060" y="58031"/>
                  <a:pt x="1600200" y="0"/>
                </a:cubicBezTo>
                <a:cubicBezTo>
                  <a:pt x="1604643" y="126673"/>
                  <a:pt x="1568003" y="250703"/>
                  <a:pt x="1600200" y="365241"/>
                </a:cubicBezTo>
                <a:cubicBezTo>
                  <a:pt x="1439796" y="423444"/>
                  <a:pt x="1264459" y="330163"/>
                  <a:pt x="1098804" y="365241"/>
                </a:cubicBezTo>
                <a:cubicBezTo>
                  <a:pt x="933149" y="400319"/>
                  <a:pt x="684141" y="326139"/>
                  <a:pt x="533400" y="365241"/>
                </a:cubicBezTo>
                <a:cubicBezTo>
                  <a:pt x="382659" y="404343"/>
                  <a:pt x="113341" y="324154"/>
                  <a:pt x="0" y="365241"/>
                </a:cubicBezTo>
                <a:cubicBezTo>
                  <a:pt x="-6081" y="198183"/>
                  <a:pt x="36277" y="113131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90E498-74ED-4067-A735-8D6FEE6DEF2B}"/>
              </a:ext>
            </a:extLst>
          </p:cNvPr>
          <p:cNvSpPr/>
          <p:nvPr/>
        </p:nvSpPr>
        <p:spPr bwMode="auto">
          <a:xfrm>
            <a:off x="5704116" y="1596229"/>
            <a:ext cx="2696028" cy="394269"/>
          </a:xfrm>
          <a:custGeom>
            <a:avLst/>
            <a:gdLst>
              <a:gd name="connsiteX0" fmla="*/ 0 w 2696028"/>
              <a:gd name="connsiteY0" fmla="*/ 0 h 394269"/>
              <a:gd name="connsiteX1" fmla="*/ 512245 w 2696028"/>
              <a:gd name="connsiteY1" fmla="*/ 0 h 394269"/>
              <a:gd name="connsiteX2" fmla="*/ 970570 w 2696028"/>
              <a:gd name="connsiteY2" fmla="*/ 0 h 394269"/>
              <a:gd name="connsiteX3" fmla="*/ 1563696 w 2696028"/>
              <a:gd name="connsiteY3" fmla="*/ 0 h 394269"/>
              <a:gd name="connsiteX4" fmla="*/ 2075942 w 2696028"/>
              <a:gd name="connsiteY4" fmla="*/ 0 h 394269"/>
              <a:gd name="connsiteX5" fmla="*/ 2696028 w 2696028"/>
              <a:gd name="connsiteY5" fmla="*/ 0 h 394269"/>
              <a:gd name="connsiteX6" fmla="*/ 2696028 w 2696028"/>
              <a:gd name="connsiteY6" fmla="*/ 394269 h 394269"/>
              <a:gd name="connsiteX7" fmla="*/ 2156822 w 2696028"/>
              <a:gd name="connsiteY7" fmla="*/ 394269 h 394269"/>
              <a:gd name="connsiteX8" fmla="*/ 1563696 w 2696028"/>
              <a:gd name="connsiteY8" fmla="*/ 394269 h 394269"/>
              <a:gd name="connsiteX9" fmla="*/ 1105371 w 2696028"/>
              <a:gd name="connsiteY9" fmla="*/ 394269 h 394269"/>
              <a:gd name="connsiteX10" fmla="*/ 566166 w 2696028"/>
              <a:gd name="connsiteY10" fmla="*/ 394269 h 394269"/>
              <a:gd name="connsiteX11" fmla="*/ 0 w 2696028"/>
              <a:gd name="connsiteY11" fmla="*/ 394269 h 394269"/>
              <a:gd name="connsiteX12" fmla="*/ 0 w 2696028"/>
              <a:gd name="connsiteY12" fmla="*/ 0 h 39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6028" h="394269" extrusionOk="0">
                <a:moveTo>
                  <a:pt x="0" y="0"/>
                </a:moveTo>
                <a:cubicBezTo>
                  <a:pt x="167829" y="-23108"/>
                  <a:pt x="409650" y="23588"/>
                  <a:pt x="512245" y="0"/>
                </a:cubicBezTo>
                <a:cubicBezTo>
                  <a:pt x="614841" y="-23588"/>
                  <a:pt x="777369" y="27887"/>
                  <a:pt x="970570" y="0"/>
                </a:cubicBezTo>
                <a:cubicBezTo>
                  <a:pt x="1163771" y="-27887"/>
                  <a:pt x="1352975" y="49547"/>
                  <a:pt x="1563696" y="0"/>
                </a:cubicBezTo>
                <a:cubicBezTo>
                  <a:pt x="1774417" y="-49547"/>
                  <a:pt x="1872838" y="55586"/>
                  <a:pt x="2075942" y="0"/>
                </a:cubicBezTo>
                <a:cubicBezTo>
                  <a:pt x="2279046" y="-55586"/>
                  <a:pt x="2476373" y="19036"/>
                  <a:pt x="2696028" y="0"/>
                </a:cubicBezTo>
                <a:cubicBezTo>
                  <a:pt x="2730099" y="95877"/>
                  <a:pt x="2673152" y="200593"/>
                  <a:pt x="2696028" y="394269"/>
                </a:cubicBezTo>
                <a:cubicBezTo>
                  <a:pt x="2554236" y="408960"/>
                  <a:pt x="2353638" y="362252"/>
                  <a:pt x="2156822" y="394269"/>
                </a:cubicBezTo>
                <a:cubicBezTo>
                  <a:pt x="1960006" y="426286"/>
                  <a:pt x="1686935" y="325392"/>
                  <a:pt x="1563696" y="394269"/>
                </a:cubicBezTo>
                <a:cubicBezTo>
                  <a:pt x="1440457" y="463146"/>
                  <a:pt x="1321647" y="360712"/>
                  <a:pt x="1105371" y="394269"/>
                </a:cubicBezTo>
                <a:cubicBezTo>
                  <a:pt x="889095" y="427826"/>
                  <a:pt x="810132" y="347198"/>
                  <a:pt x="566166" y="394269"/>
                </a:cubicBezTo>
                <a:cubicBezTo>
                  <a:pt x="322200" y="441340"/>
                  <a:pt x="167083" y="340310"/>
                  <a:pt x="0" y="394269"/>
                </a:cubicBezTo>
                <a:cubicBezTo>
                  <a:pt x="-40050" y="287045"/>
                  <a:pt x="13642" y="132719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9DCE9C-C684-40E7-AE1D-2E149F0DA212}"/>
              </a:ext>
            </a:extLst>
          </p:cNvPr>
          <p:cNvSpPr/>
          <p:nvPr/>
        </p:nvSpPr>
        <p:spPr bwMode="auto">
          <a:xfrm>
            <a:off x="1729015" y="1596229"/>
            <a:ext cx="2128157" cy="365241"/>
          </a:xfrm>
          <a:custGeom>
            <a:avLst/>
            <a:gdLst>
              <a:gd name="connsiteX0" fmla="*/ 0 w 2128157"/>
              <a:gd name="connsiteY0" fmla="*/ 0 h 365241"/>
              <a:gd name="connsiteX1" fmla="*/ 510758 w 2128157"/>
              <a:gd name="connsiteY1" fmla="*/ 0 h 365241"/>
              <a:gd name="connsiteX2" fmla="*/ 978952 w 2128157"/>
              <a:gd name="connsiteY2" fmla="*/ 0 h 365241"/>
              <a:gd name="connsiteX3" fmla="*/ 1553555 w 2128157"/>
              <a:gd name="connsiteY3" fmla="*/ 0 h 365241"/>
              <a:gd name="connsiteX4" fmla="*/ 2128157 w 2128157"/>
              <a:gd name="connsiteY4" fmla="*/ 0 h 365241"/>
              <a:gd name="connsiteX5" fmla="*/ 2128157 w 2128157"/>
              <a:gd name="connsiteY5" fmla="*/ 365241 h 365241"/>
              <a:gd name="connsiteX6" fmla="*/ 1638681 w 2128157"/>
              <a:gd name="connsiteY6" fmla="*/ 365241 h 365241"/>
              <a:gd name="connsiteX7" fmla="*/ 1149205 w 2128157"/>
              <a:gd name="connsiteY7" fmla="*/ 365241 h 365241"/>
              <a:gd name="connsiteX8" fmla="*/ 574602 w 2128157"/>
              <a:gd name="connsiteY8" fmla="*/ 365241 h 365241"/>
              <a:gd name="connsiteX9" fmla="*/ 0 w 2128157"/>
              <a:gd name="connsiteY9" fmla="*/ 365241 h 365241"/>
              <a:gd name="connsiteX10" fmla="*/ 0 w 2128157"/>
              <a:gd name="connsiteY10" fmla="*/ 0 h 36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28157" h="365241" extrusionOk="0">
                <a:moveTo>
                  <a:pt x="0" y="0"/>
                </a:moveTo>
                <a:cubicBezTo>
                  <a:pt x="111935" y="-20387"/>
                  <a:pt x="356259" y="42546"/>
                  <a:pt x="510758" y="0"/>
                </a:cubicBezTo>
                <a:cubicBezTo>
                  <a:pt x="665257" y="-42546"/>
                  <a:pt x="824148" y="41074"/>
                  <a:pt x="978952" y="0"/>
                </a:cubicBezTo>
                <a:cubicBezTo>
                  <a:pt x="1133756" y="-41074"/>
                  <a:pt x="1402763" y="22024"/>
                  <a:pt x="1553555" y="0"/>
                </a:cubicBezTo>
                <a:cubicBezTo>
                  <a:pt x="1704347" y="-22024"/>
                  <a:pt x="1929892" y="2216"/>
                  <a:pt x="2128157" y="0"/>
                </a:cubicBezTo>
                <a:cubicBezTo>
                  <a:pt x="2158299" y="117839"/>
                  <a:pt x="2124686" y="193501"/>
                  <a:pt x="2128157" y="365241"/>
                </a:cubicBezTo>
                <a:cubicBezTo>
                  <a:pt x="2015130" y="373136"/>
                  <a:pt x="1795372" y="314853"/>
                  <a:pt x="1638681" y="365241"/>
                </a:cubicBezTo>
                <a:cubicBezTo>
                  <a:pt x="1481990" y="415629"/>
                  <a:pt x="1267193" y="328215"/>
                  <a:pt x="1149205" y="365241"/>
                </a:cubicBezTo>
                <a:cubicBezTo>
                  <a:pt x="1031217" y="402267"/>
                  <a:pt x="839645" y="298238"/>
                  <a:pt x="574602" y="365241"/>
                </a:cubicBezTo>
                <a:cubicBezTo>
                  <a:pt x="309559" y="432244"/>
                  <a:pt x="219098" y="341527"/>
                  <a:pt x="0" y="365241"/>
                </a:cubicBezTo>
                <a:cubicBezTo>
                  <a:pt x="-35525" y="267164"/>
                  <a:pt x="41043" y="110747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EFB564-86FB-4695-A826-C51A1449DDCC}"/>
              </a:ext>
            </a:extLst>
          </p:cNvPr>
          <p:cNvSpPr/>
          <p:nvPr/>
        </p:nvSpPr>
        <p:spPr bwMode="auto">
          <a:xfrm>
            <a:off x="5286828" y="4022589"/>
            <a:ext cx="1828800" cy="365241"/>
          </a:xfrm>
          <a:custGeom>
            <a:avLst/>
            <a:gdLst>
              <a:gd name="connsiteX0" fmla="*/ 0 w 1828800"/>
              <a:gd name="connsiteY0" fmla="*/ 0 h 365241"/>
              <a:gd name="connsiteX1" fmla="*/ 438912 w 1828800"/>
              <a:gd name="connsiteY1" fmla="*/ 0 h 365241"/>
              <a:gd name="connsiteX2" fmla="*/ 841248 w 1828800"/>
              <a:gd name="connsiteY2" fmla="*/ 0 h 365241"/>
              <a:gd name="connsiteX3" fmla="*/ 1335024 w 1828800"/>
              <a:gd name="connsiteY3" fmla="*/ 0 h 365241"/>
              <a:gd name="connsiteX4" fmla="*/ 1828800 w 1828800"/>
              <a:gd name="connsiteY4" fmla="*/ 0 h 365241"/>
              <a:gd name="connsiteX5" fmla="*/ 1828800 w 1828800"/>
              <a:gd name="connsiteY5" fmla="*/ 365241 h 365241"/>
              <a:gd name="connsiteX6" fmla="*/ 1408176 w 1828800"/>
              <a:gd name="connsiteY6" fmla="*/ 365241 h 365241"/>
              <a:gd name="connsiteX7" fmla="*/ 987552 w 1828800"/>
              <a:gd name="connsiteY7" fmla="*/ 365241 h 365241"/>
              <a:gd name="connsiteX8" fmla="*/ 493776 w 1828800"/>
              <a:gd name="connsiteY8" fmla="*/ 365241 h 365241"/>
              <a:gd name="connsiteX9" fmla="*/ 0 w 1828800"/>
              <a:gd name="connsiteY9" fmla="*/ 365241 h 365241"/>
              <a:gd name="connsiteX10" fmla="*/ 0 w 1828800"/>
              <a:gd name="connsiteY10" fmla="*/ 0 h 36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8800" h="365241" extrusionOk="0">
                <a:moveTo>
                  <a:pt x="0" y="0"/>
                </a:moveTo>
                <a:cubicBezTo>
                  <a:pt x="87918" y="-36019"/>
                  <a:pt x="284634" y="9082"/>
                  <a:pt x="438912" y="0"/>
                </a:cubicBezTo>
                <a:cubicBezTo>
                  <a:pt x="593190" y="-9082"/>
                  <a:pt x="733291" y="24308"/>
                  <a:pt x="841248" y="0"/>
                </a:cubicBezTo>
                <a:cubicBezTo>
                  <a:pt x="949205" y="-24308"/>
                  <a:pt x="1136981" y="52911"/>
                  <a:pt x="1335024" y="0"/>
                </a:cubicBezTo>
                <a:cubicBezTo>
                  <a:pt x="1533067" y="-52911"/>
                  <a:pt x="1700257" y="24251"/>
                  <a:pt x="1828800" y="0"/>
                </a:cubicBezTo>
                <a:cubicBezTo>
                  <a:pt x="1858942" y="117839"/>
                  <a:pt x="1825329" y="193501"/>
                  <a:pt x="1828800" y="365241"/>
                </a:cubicBezTo>
                <a:cubicBezTo>
                  <a:pt x="1637800" y="374952"/>
                  <a:pt x="1545634" y="332540"/>
                  <a:pt x="1408176" y="365241"/>
                </a:cubicBezTo>
                <a:cubicBezTo>
                  <a:pt x="1270718" y="397942"/>
                  <a:pt x="1145152" y="349391"/>
                  <a:pt x="987552" y="365241"/>
                </a:cubicBezTo>
                <a:cubicBezTo>
                  <a:pt x="829952" y="381091"/>
                  <a:pt x="601978" y="341195"/>
                  <a:pt x="493776" y="365241"/>
                </a:cubicBezTo>
                <a:cubicBezTo>
                  <a:pt x="385574" y="389287"/>
                  <a:pt x="104644" y="364479"/>
                  <a:pt x="0" y="365241"/>
                </a:cubicBezTo>
                <a:cubicBezTo>
                  <a:pt x="-35525" y="267164"/>
                  <a:pt x="41043" y="110747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406693-C119-476C-9FFF-7FE5FF8F590B}"/>
              </a:ext>
            </a:extLst>
          </p:cNvPr>
          <p:cNvSpPr/>
          <p:nvPr/>
        </p:nvSpPr>
        <p:spPr bwMode="auto">
          <a:xfrm>
            <a:off x="1397000" y="4022589"/>
            <a:ext cx="1422400" cy="365241"/>
          </a:xfrm>
          <a:custGeom>
            <a:avLst/>
            <a:gdLst>
              <a:gd name="connsiteX0" fmla="*/ 0 w 1422400"/>
              <a:gd name="connsiteY0" fmla="*/ 0 h 365241"/>
              <a:gd name="connsiteX1" fmla="*/ 459909 w 1422400"/>
              <a:gd name="connsiteY1" fmla="*/ 0 h 365241"/>
              <a:gd name="connsiteX2" fmla="*/ 891371 w 1422400"/>
              <a:gd name="connsiteY2" fmla="*/ 0 h 365241"/>
              <a:gd name="connsiteX3" fmla="*/ 1422400 w 1422400"/>
              <a:gd name="connsiteY3" fmla="*/ 0 h 365241"/>
              <a:gd name="connsiteX4" fmla="*/ 1422400 w 1422400"/>
              <a:gd name="connsiteY4" fmla="*/ 365241 h 365241"/>
              <a:gd name="connsiteX5" fmla="*/ 976715 w 1422400"/>
              <a:gd name="connsiteY5" fmla="*/ 365241 h 365241"/>
              <a:gd name="connsiteX6" fmla="*/ 474133 w 1422400"/>
              <a:gd name="connsiteY6" fmla="*/ 365241 h 365241"/>
              <a:gd name="connsiteX7" fmla="*/ 0 w 1422400"/>
              <a:gd name="connsiteY7" fmla="*/ 365241 h 365241"/>
              <a:gd name="connsiteX8" fmla="*/ 0 w 1422400"/>
              <a:gd name="connsiteY8" fmla="*/ 0 h 36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2400" h="365241" extrusionOk="0">
                <a:moveTo>
                  <a:pt x="0" y="0"/>
                </a:moveTo>
                <a:cubicBezTo>
                  <a:pt x="144458" y="-32590"/>
                  <a:pt x="282439" y="26783"/>
                  <a:pt x="459909" y="0"/>
                </a:cubicBezTo>
                <a:cubicBezTo>
                  <a:pt x="637379" y="-26783"/>
                  <a:pt x="756754" y="13153"/>
                  <a:pt x="891371" y="0"/>
                </a:cubicBezTo>
                <a:cubicBezTo>
                  <a:pt x="1025988" y="-13153"/>
                  <a:pt x="1224688" y="28301"/>
                  <a:pt x="1422400" y="0"/>
                </a:cubicBezTo>
                <a:cubicBezTo>
                  <a:pt x="1426843" y="126673"/>
                  <a:pt x="1390203" y="250703"/>
                  <a:pt x="1422400" y="365241"/>
                </a:cubicBezTo>
                <a:cubicBezTo>
                  <a:pt x="1239803" y="394226"/>
                  <a:pt x="1148184" y="361649"/>
                  <a:pt x="976715" y="365241"/>
                </a:cubicBezTo>
                <a:cubicBezTo>
                  <a:pt x="805246" y="368833"/>
                  <a:pt x="671305" y="337596"/>
                  <a:pt x="474133" y="365241"/>
                </a:cubicBezTo>
                <a:cubicBezTo>
                  <a:pt x="276961" y="392886"/>
                  <a:pt x="225951" y="316331"/>
                  <a:pt x="0" y="365241"/>
                </a:cubicBezTo>
                <a:cubicBezTo>
                  <a:pt x="-6081" y="198183"/>
                  <a:pt x="36277" y="113131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0850F7-5F99-4812-B810-167F4F3F9E50}"/>
              </a:ext>
            </a:extLst>
          </p:cNvPr>
          <p:cNvSpPr/>
          <p:nvPr/>
        </p:nvSpPr>
        <p:spPr bwMode="auto">
          <a:xfrm>
            <a:off x="1397000" y="4860529"/>
            <a:ext cx="1422400" cy="365241"/>
          </a:xfrm>
          <a:custGeom>
            <a:avLst/>
            <a:gdLst>
              <a:gd name="connsiteX0" fmla="*/ 0 w 1422400"/>
              <a:gd name="connsiteY0" fmla="*/ 0 h 365241"/>
              <a:gd name="connsiteX1" fmla="*/ 459909 w 1422400"/>
              <a:gd name="connsiteY1" fmla="*/ 0 h 365241"/>
              <a:gd name="connsiteX2" fmla="*/ 891371 w 1422400"/>
              <a:gd name="connsiteY2" fmla="*/ 0 h 365241"/>
              <a:gd name="connsiteX3" fmla="*/ 1422400 w 1422400"/>
              <a:gd name="connsiteY3" fmla="*/ 0 h 365241"/>
              <a:gd name="connsiteX4" fmla="*/ 1422400 w 1422400"/>
              <a:gd name="connsiteY4" fmla="*/ 365241 h 365241"/>
              <a:gd name="connsiteX5" fmla="*/ 976715 w 1422400"/>
              <a:gd name="connsiteY5" fmla="*/ 365241 h 365241"/>
              <a:gd name="connsiteX6" fmla="*/ 474133 w 1422400"/>
              <a:gd name="connsiteY6" fmla="*/ 365241 h 365241"/>
              <a:gd name="connsiteX7" fmla="*/ 0 w 1422400"/>
              <a:gd name="connsiteY7" fmla="*/ 365241 h 365241"/>
              <a:gd name="connsiteX8" fmla="*/ 0 w 1422400"/>
              <a:gd name="connsiteY8" fmla="*/ 0 h 36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2400" h="365241" extrusionOk="0">
                <a:moveTo>
                  <a:pt x="0" y="0"/>
                </a:moveTo>
                <a:cubicBezTo>
                  <a:pt x="144458" y="-32590"/>
                  <a:pt x="282439" y="26783"/>
                  <a:pt x="459909" y="0"/>
                </a:cubicBezTo>
                <a:cubicBezTo>
                  <a:pt x="637379" y="-26783"/>
                  <a:pt x="756754" y="13153"/>
                  <a:pt x="891371" y="0"/>
                </a:cubicBezTo>
                <a:cubicBezTo>
                  <a:pt x="1025988" y="-13153"/>
                  <a:pt x="1224688" y="28301"/>
                  <a:pt x="1422400" y="0"/>
                </a:cubicBezTo>
                <a:cubicBezTo>
                  <a:pt x="1426843" y="126673"/>
                  <a:pt x="1390203" y="250703"/>
                  <a:pt x="1422400" y="365241"/>
                </a:cubicBezTo>
                <a:cubicBezTo>
                  <a:pt x="1239803" y="394226"/>
                  <a:pt x="1148184" y="361649"/>
                  <a:pt x="976715" y="365241"/>
                </a:cubicBezTo>
                <a:cubicBezTo>
                  <a:pt x="805246" y="368833"/>
                  <a:pt x="671305" y="337596"/>
                  <a:pt x="474133" y="365241"/>
                </a:cubicBezTo>
                <a:cubicBezTo>
                  <a:pt x="276961" y="392886"/>
                  <a:pt x="225951" y="316331"/>
                  <a:pt x="0" y="365241"/>
                </a:cubicBezTo>
                <a:cubicBezTo>
                  <a:pt x="-6081" y="198183"/>
                  <a:pt x="36277" y="113131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536138-4C6B-415A-9FC6-80D86D135E86}"/>
              </a:ext>
            </a:extLst>
          </p:cNvPr>
          <p:cNvSpPr/>
          <p:nvPr/>
        </p:nvSpPr>
        <p:spPr bwMode="auto">
          <a:xfrm>
            <a:off x="5286828" y="4813708"/>
            <a:ext cx="1828800" cy="365241"/>
          </a:xfrm>
          <a:custGeom>
            <a:avLst/>
            <a:gdLst>
              <a:gd name="connsiteX0" fmla="*/ 0 w 1828800"/>
              <a:gd name="connsiteY0" fmla="*/ 0 h 365241"/>
              <a:gd name="connsiteX1" fmla="*/ 438912 w 1828800"/>
              <a:gd name="connsiteY1" fmla="*/ 0 h 365241"/>
              <a:gd name="connsiteX2" fmla="*/ 841248 w 1828800"/>
              <a:gd name="connsiteY2" fmla="*/ 0 h 365241"/>
              <a:gd name="connsiteX3" fmla="*/ 1335024 w 1828800"/>
              <a:gd name="connsiteY3" fmla="*/ 0 h 365241"/>
              <a:gd name="connsiteX4" fmla="*/ 1828800 w 1828800"/>
              <a:gd name="connsiteY4" fmla="*/ 0 h 365241"/>
              <a:gd name="connsiteX5" fmla="*/ 1828800 w 1828800"/>
              <a:gd name="connsiteY5" fmla="*/ 365241 h 365241"/>
              <a:gd name="connsiteX6" fmla="*/ 1408176 w 1828800"/>
              <a:gd name="connsiteY6" fmla="*/ 365241 h 365241"/>
              <a:gd name="connsiteX7" fmla="*/ 987552 w 1828800"/>
              <a:gd name="connsiteY7" fmla="*/ 365241 h 365241"/>
              <a:gd name="connsiteX8" fmla="*/ 493776 w 1828800"/>
              <a:gd name="connsiteY8" fmla="*/ 365241 h 365241"/>
              <a:gd name="connsiteX9" fmla="*/ 0 w 1828800"/>
              <a:gd name="connsiteY9" fmla="*/ 365241 h 365241"/>
              <a:gd name="connsiteX10" fmla="*/ 0 w 1828800"/>
              <a:gd name="connsiteY10" fmla="*/ 0 h 36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8800" h="365241" extrusionOk="0">
                <a:moveTo>
                  <a:pt x="0" y="0"/>
                </a:moveTo>
                <a:cubicBezTo>
                  <a:pt x="87918" y="-36019"/>
                  <a:pt x="284634" y="9082"/>
                  <a:pt x="438912" y="0"/>
                </a:cubicBezTo>
                <a:cubicBezTo>
                  <a:pt x="593190" y="-9082"/>
                  <a:pt x="733291" y="24308"/>
                  <a:pt x="841248" y="0"/>
                </a:cubicBezTo>
                <a:cubicBezTo>
                  <a:pt x="949205" y="-24308"/>
                  <a:pt x="1136981" y="52911"/>
                  <a:pt x="1335024" y="0"/>
                </a:cubicBezTo>
                <a:cubicBezTo>
                  <a:pt x="1533067" y="-52911"/>
                  <a:pt x="1700257" y="24251"/>
                  <a:pt x="1828800" y="0"/>
                </a:cubicBezTo>
                <a:cubicBezTo>
                  <a:pt x="1858942" y="117839"/>
                  <a:pt x="1825329" y="193501"/>
                  <a:pt x="1828800" y="365241"/>
                </a:cubicBezTo>
                <a:cubicBezTo>
                  <a:pt x="1637800" y="374952"/>
                  <a:pt x="1545634" y="332540"/>
                  <a:pt x="1408176" y="365241"/>
                </a:cubicBezTo>
                <a:cubicBezTo>
                  <a:pt x="1270718" y="397942"/>
                  <a:pt x="1145152" y="349391"/>
                  <a:pt x="987552" y="365241"/>
                </a:cubicBezTo>
                <a:cubicBezTo>
                  <a:pt x="829952" y="381091"/>
                  <a:pt x="601978" y="341195"/>
                  <a:pt x="493776" y="365241"/>
                </a:cubicBezTo>
                <a:cubicBezTo>
                  <a:pt x="385574" y="389287"/>
                  <a:pt x="104644" y="364479"/>
                  <a:pt x="0" y="365241"/>
                </a:cubicBezTo>
                <a:cubicBezTo>
                  <a:pt x="-35525" y="267164"/>
                  <a:pt x="41043" y="110747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3935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31613-D120-4302-8DBC-41099FD94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39825"/>
          </a:xfrm>
        </p:spPr>
        <p:txBody>
          <a:bodyPr/>
          <a:lstStyle/>
          <a:p>
            <a:r>
              <a:rPr lang="en-US" altLang="ko-KR" dirty="0"/>
              <a:t>Method Comparison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B29F4510-51EF-46AC-AE5A-B60E9EFEC7F5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865187"/>
              <a:ext cx="9143999" cy="56175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235664650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55215890"/>
                        </a:ext>
                      </a:extLst>
                    </a:gridCol>
                    <a:gridCol w="2590800">
                      <a:extLst>
                        <a:ext uri="{9D8B030D-6E8A-4147-A177-3AD203B41FA5}">
                          <a16:colId xmlns:a16="http://schemas.microsoft.com/office/drawing/2014/main" val="1783381904"/>
                        </a:ext>
                      </a:extLst>
                    </a:gridCol>
                    <a:gridCol w="4114799">
                      <a:extLst>
                        <a:ext uri="{9D8B030D-6E8A-4147-A177-3AD203B41FA5}">
                          <a16:colId xmlns:a16="http://schemas.microsoft.com/office/drawing/2014/main" val="3737818771"/>
                        </a:ext>
                      </a:extLst>
                    </a:gridCol>
                  </a:tblGrid>
                  <a:tr h="59563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Online CP</a:t>
                          </a:r>
                        </a:p>
                        <a:p>
                          <a:pPr algn="ctr" latinLnBrk="1"/>
                          <a:r>
                            <a:rPr lang="en-US" altLang="ko-KR" dirty="0"/>
                            <a:t>(no ALS)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Transformed Online CP</a:t>
                          </a:r>
                        </a:p>
                        <a:p>
                          <a:pPr algn="ctr" latinLnBrk="1"/>
                          <a:r>
                            <a:rPr lang="en-US" altLang="ko-KR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kern="0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iterations)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Temporally Growing DTD</a:t>
                          </a:r>
                        </a:p>
                        <a:p>
                          <a:pPr algn="ctr" latinLnBrk="1"/>
                          <a:r>
                            <a:rPr lang="en-US" altLang="ko-KR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kern="0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iterations)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9948494"/>
                      </a:ext>
                    </a:extLst>
                  </a:tr>
                  <a:tr h="81962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𝓛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ko-KR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 kern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b="1" i="1" kern="0">
                                                <a:latin typeface="Cambria Math" panose="02040503050406030204" pitchFamily="18" charset="0"/>
                                              </a:rPr>
                                              <m:t>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kern="0" smtClean="0">
                                                <a:latin typeface="Cambria Math" panose="02040503050406030204" pitchFamily="18" charset="0"/>
                                              </a:rPr>
                                              <m:t>𝑜𝑙𝑑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1" i="1" ker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begChr m:val="⟦"/>
                                            <m:endChr m:val="⟧"/>
                                            <m:ctrlP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1" i="1" ker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1" kern="0">
                                                    <a:latin typeface="Cambria Math" panose="02040503050406030204" pitchFamily="18" charset="0"/>
                                                  </a:rPr>
                                                  <m:t>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1" i="1" ker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1" ker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b="1" kern="0">
                                                <a:latin typeface="Cambria Math" panose="02040503050406030204" pitchFamily="18" charset="0"/>
                                              </a:rPr>
                                              <m:t>𝐁</m:t>
                                            </m:r>
                                            <m:r>
                                              <a:rPr lang="en-US" altLang="ko-KR" b="1" ker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b="1" kern="0">
                                                <a:latin typeface="Cambria Math" panose="02040503050406030204" pitchFamily="18" charset="0"/>
                                              </a:rPr>
                                              <m:t>𝐂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ko-KR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 kern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b="1" i="1" kern="0">
                                                <a:latin typeface="Cambria Math" panose="02040503050406030204" pitchFamily="18" charset="0"/>
                                              </a:rPr>
                                              <m:t>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kern="0" smtClean="0">
                                                <a:latin typeface="Cambria Math" panose="02040503050406030204" pitchFamily="18" charset="0"/>
                                              </a:rPr>
                                              <m:t>𝑛𝑒𝑤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1" i="1" kern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begChr m:val="⟦"/>
                                            <m:endChr m:val="⟧"/>
                                            <m:ctrlP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1" i="1" ker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1" kern="0">
                                                    <a:latin typeface="Cambria Math" panose="02040503050406030204" pitchFamily="18" charset="0"/>
                                                  </a:rPr>
                                                  <m:t>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kern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1" ker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b="1" kern="0">
                                                <a:latin typeface="Cambria Math" panose="02040503050406030204" pitchFamily="18" charset="0"/>
                                              </a:rPr>
                                              <m:t>𝐁</m:t>
                                            </m:r>
                                            <m:r>
                                              <a:rPr lang="en-US" altLang="ko-KR" b="1" ker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b="1" kern="0">
                                                <a:latin typeface="Cambria Math" panose="02040503050406030204" pitchFamily="18" charset="0"/>
                                              </a:rPr>
                                              <m:t>𝐂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i="1" kern="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i="1" kern="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kern="0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sSup>
                                  <m:sSupPr>
                                    <m:ctrlPr>
                                      <a:rPr lang="en-US" altLang="ko-KR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ko-KR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⟦"/>
                                            <m:endChr m:val="⟧"/>
                                            <m:ctrlP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ko-KR" altLang="en-US" b="1" i="1" ker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b="1" kern="0">
                                                    <a:latin typeface="Cambria Math" panose="02040503050406030204" pitchFamily="18" charset="0"/>
                                                  </a:rPr>
                                                  <m:t>𝐀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altLang="ko-KR" b="1" ker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b="1" kern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 </m:t>
                                            </m:r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ko-KR" altLang="en-US" b="1" i="1" ker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b="1" kern="0">
                                                    <a:latin typeface="Cambria Math" panose="02040503050406030204" pitchFamily="18" charset="0"/>
                                                  </a:rPr>
                                                  <m:t>𝐁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altLang="ko-KR" b="1" i="1" kern="0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ko-KR" altLang="en-US" b="1" i="1" ker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b="1" kern="0">
                                                    <a:latin typeface="Cambria Math" panose="02040503050406030204" pitchFamily="18" charset="0"/>
                                                  </a:rPr>
                                                  <m:t>𝐂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  <m:r>
                                          <a:rPr lang="en-US" altLang="ko-KR" b="1" i="1" ker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begChr m:val="⟦"/>
                                            <m:endChr m:val="⟧"/>
                                            <m:ctrlP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1" i="1" ker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1" kern="0">
                                                    <a:latin typeface="Cambria Math" panose="02040503050406030204" pitchFamily="18" charset="0"/>
                                                  </a:rPr>
                                                  <m:t>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1" i="1" ker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1" ker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b="1" kern="0">
                                                <a:latin typeface="Cambria Math" panose="02040503050406030204" pitchFamily="18" charset="0"/>
                                              </a:rPr>
                                              <m:t>𝐁</m:t>
                                            </m:r>
                                            <m:r>
                                              <a:rPr lang="en-US" altLang="ko-KR" b="1" ker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b="1" kern="0">
                                                <a:latin typeface="Cambria Math" panose="02040503050406030204" pitchFamily="18" charset="0"/>
                                              </a:rPr>
                                              <m:t>𝐂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ko-KR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 ker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b="1" i="1" kern="0">
                                                <a:latin typeface="Cambria Math" panose="02040503050406030204" pitchFamily="18" charset="0"/>
                                              </a:rPr>
                                              <m:t>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 kern="0">
                                                <a:latin typeface="Cambria Math" panose="02040503050406030204" pitchFamily="18" charset="0"/>
                                              </a:rPr>
                                              <m:t>𝑛𝑒𝑤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1" i="1" ker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begChr m:val="⟦"/>
                                            <m:endChr m:val="⟧"/>
                                            <m:ctrlP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1" i="1" ker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1" kern="0">
                                                    <a:latin typeface="Cambria Math" panose="02040503050406030204" pitchFamily="18" charset="0"/>
                                                  </a:rPr>
                                                  <m:t>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 ker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1" ker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b="1" kern="0">
                                                <a:latin typeface="Cambria Math" panose="02040503050406030204" pitchFamily="18" charset="0"/>
                                              </a:rPr>
                                              <m:t>𝐁</m:t>
                                            </m:r>
                                            <m:r>
                                              <a:rPr lang="en-US" altLang="ko-KR" b="1" ker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b="1" kern="0">
                                                <a:latin typeface="Cambria Math" panose="02040503050406030204" pitchFamily="18" charset="0"/>
                                              </a:rPr>
                                              <m:t>𝐂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8871221"/>
                      </a:ext>
                    </a:extLst>
                  </a:tr>
                  <a:tr h="81962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kern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kern="0" dirty="0">
                                        <a:latin typeface="Cambria Math" panose="02040503050406030204" pitchFamily="18" charset="0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altLang="ko-KR" b="0" i="1" kern="0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ko-KR" altLang="en-US" b="1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</a:rPr>
                                      <m:t>𝐀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ko-KR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</m:e>
                                      <m:sub>
                                        <m: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b>
                                      <m:sup>
                                        <m:r>
                                          <a:rPr lang="en-US" altLang="ko-KR" b="0" i="1" kern="0" smtClean="0">
                                            <a:latin typeface="Cambria Math" panose="02040503050406030204" pitchFamily="18" charset="0"/>
                                          </a:rPr>
                                          <m:t>𝑜𝑙𝑑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𝐂</m:t>
                                        </m:r>
                                        <m:r>
                                          <a:rPr lang="en-US" altLang="ko-KR" b="1" i="0" kern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ko-KR" kern="0">
                                            <a:latin typeface="Cambria Math" panose="02040503050406030204" pitchFamily="18" charset="0"/>
                                          </a:rPr>
                                          <m:t>⨀</m:t>
                                        </m:r>
                                        <m:r>
                                          <a:rPr lang="en-US" altLang="ko-KR" b="1" kern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𝐁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b="1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𝐂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ker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p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</a:rPr>
                                      <m:t>𝐂</m:t>
                                    </m:r>
                                    <m:r>
                                      <a:rPr lang="en-US" altLang="ko-KR" b="1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⊛</m:t>
                                    </m:r>
                                    <m:sSup>
                                      <m:sSupPr>
                                        <m:ctrlPr>
                                          <a:rPr lang="en-US" altLang="ko-KR" b="1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1" i="0" kern="0" smtClean="0">
                                            <a:latin typeface="Cambria Math" panose="02040503050406030204" pitchFamily="18" charset="0"/>
                                          </a:rPr>
                                          <m:t>𝐁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ker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p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</a:rPr>
                                      <m:t>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̃"/>
                                        <m:ctrlPr>
                                          <a:rPr lang="ko-KR" altLang="en-US" b="1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𝐀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b="1" i="1" ker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ko-KR" altLang="en-US" b="1" i="1" ker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b="1" kern="0">
                                                    <a:latin typeface="Cambria Math" panose="02040503050406030204" pitchFamily="18" charset="0"/>
                                                  </a:rPr>
                                                  <m:t>𝐂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ker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𝐂</m:t>
                                        </m:r>
                                        <m:r>
                                          <a:rPr lang="en-US" altLang="ko-KR" b="1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⊛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b="1" i="1" ker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ko-KR" altLang="en-US" b="1" i="1" ker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b="1" kern="0">
                                                    <a:latin typeface="Cambria Math" panose="02040503050406030204" pitchFamily="18" charset="0"/>
                                                  </a:rPr>
                                                  <m:t>𝐁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ker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𝐁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b="1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𝐂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ker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p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</a:rPr>
                                      <m:t>𝐂</m:t>
                                    </m:r>
                                    <m:r>
                                      <a:rPr lang="en-US" altLang="ko-KR" b="1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⊛</m:t>
                                    </m:r>
                                    <m:sSup>
                                      <m:sSupPr>
                                        <m:ctrlPr>
                                          <a:rPr lang="en-US" altLang="ko-KR" b="1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1" i="0" kern="0" smtClean="0">
                                            <a:latin typeface="Cambria Math" panose="02040503050406030204" pitchFamily="18" charset="0"/>
                                          </a:rPr>
                                          <m:t>𝐁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ker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p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</a:rPr>
                                      <m:t>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8188000"/>
                      </a:ext>
                    </a:extLst>
                  </a:tr>
                  <a:tr h="81962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kern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kern="0" dirty="0">
                                        <a:latin typeface="Cambria Math" panose="02040503050406030204" pitchFamily="18" charset="0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altLang="ko-KR" b="0" i="1" kern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</m:e>
                                      <m:sub>
                                        <m: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b>
                                      <m:sup>
                                        <m:r>
                                          <a:rPr lang="en-US" altLang="ko-KR" b="0" i="1" kern="0" smtClean="0">
                                            <a:latin typeface="Cambria Math" panose="02040503050406030204" pitchFamily="18" charset="0"/>
                                          </a:rPr>
                                          <m:t>𝑛𝑒𝑤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𝐂</m:t>
                                        </m:r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ko-KR" kern="0">
                                            <a:latin typeface="Cambria Math" panose="02040503050406030204" pitchFamily="18" charset="0"/>
                                          </a:rPr>
                                          <m:t>⨀</m:t>
                                        </m:r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𝐁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b="1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𝐂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ker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p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</a:rPr>
                                      <m:t>𝐂</m:t>
                                    </m:r>
                                    <m:r>
                                      <a:rPr lang="en-US" altLang="ko-KR" b="1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⊛</m:t>
                                    </m:r>
                                    <m:sSup>
                                      <m:sSupPr>
                                        <m:ctrlPr>
                                          <a:rPr lang="en-US" altLang="ko-KR" b="1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𝐁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ker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p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</a:rPr>
                                      <m:t>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1044515"/>
                      </a:ext>
                    </a:extLst>
                  </a:tr>
                  <a:tr h="81962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0" kern="0" dirty="0" smtClean="0">
                                    <a:latin typeface="Cambria Math" panose="02040503050406030204" pitchFamily="18" charset="0"/>
                                  </a:rPr>
                                  <m:t>𝐁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</m:e>
                                      <m:sub>
                                        <m: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b>
                                      <m:sup>
                                        <m:r>
                                          <a:rPr lang="en-US" altLang="ko-KR" b="0" i="1" kern="0" smtClean="0">
                                            <a:latin typeface="Cambria Math" panose="02040503050406030204" pitchFamily="18" charset="0"/>
                                          </a:rPr>
                                          <m:t>𝑜𝑙𝑑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𝐂</m:t>
                                        </m:r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ko-KR" kern="0">
                                            <a:latin typeface="Cambria Math" panose="02040503050406030204" pitchFamily="18" charset="0"/>
                                          </a:rPr>
                                          <m:t>⨀</m:t>
                                        </m:r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kern="0" dirty="0">
                                                <a:latin typeface="Cambria Math" panose="02040503050406030204" pitchFamily="18" charset="0"/>
                                              </a:rPr>
                                              <m:t>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kern="0" dirty="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ko-KR" b="0" i="1" kern="0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</m:e>
                                      <m:sub>
                                        <m: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b="0" i="1" kern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>
                                        <m:r>
                                          <a:rPr lang="en-US" altLang="ko-KR" b="0" i="1" kern="0" smtClean="0">
                                            <a:latin typeface="Cambria Math" panose="02040503050406030204" pitchFamily="18" charset="0"/>
                                          </a:rPr>
                                          <m:t>𝑛𝑒𝑤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𝐂</m:t>
                                        </m:r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ko-KR" kern="0">
                                            <a:latin typeface="Cambria Math" panose="02040503050406030204" pitchFamily="18" charset="0"/>
                                          </a:rPr>
                                          <m:t>⨀</m:t>
                                        </m:r>
                                        <m:r>
                                          <a:rPr lang="en-US" altLang="ko-KR" b="1" kern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kern="0" dirty="0">
                                                <a:latin typeface="Cambria Math" panose="02040503050406030204" pitchFamily="18" charset="0"/>
                                              </a:rPr>
                                              <m:t>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 kern="0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b="1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𝐂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ker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p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</a:rPr>
                                      <m:t>𝐂</m:t>
                                    </m:r>
                                    <m:r>
                                      <a:rPr lang="en-US" altLang="ko-KR" b="1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⊛</m:t>
                                    </m:r>
                                    <m:d>
                                      <m:dPr>
                                        <m:ctrlP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b="1" i="1" ker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1" i="1" kern="0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1" kern="0" dirty="0">
                                                    <a:latin typeface="Cambria Math" panose="02040503050406030204" pitchFamily="18" charset="0"/>
                                                  </a:rPr>
                                                  <m:t>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 kern="0" dirty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ker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kern="0" dirty="0">
                                                <a:latin typeface="Cambria Math" panose="02040503050406030204" pitchFamily="18" charset="0"/>
                                              </a:rPr>
                                              <m:t>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 kern="0" dirty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1" i="1" kern="0" dirty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b="1" i="1" ker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1" i="1" kern="0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1" kern="0" dirty="0">
                                                    <a:latin typeface="Cambria Math" panose="02040503050406030204" pitchFamily="18" charset="0"/>
                                                  </a:rPr>
                                                  <m:t>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kern="0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ker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kern="0" dirty="0">
                                                <a:latin typeface="Cambria Math" panose="02040503050406030204" pitchFamily="18" charset="0"/>
                                              </a:rPr>
                                              <m:t>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kern="0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i="1" ker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ko-KR" altLang="en-US" b="1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1" i="0" kern="0" smtClean="0">
                                            <a:latin typeface="Cambria Math" panose="02040503050406030204" pitchFamily="18" charset="0"/>
                                          </a:rPr>
                                          <m:t>𝐁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b="1" i="1" ker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ko-KR" altLang="en-US" b="1" i="1" ker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b="1" kern="0">
                                                    <a:latin typeface="Cambria Math" panose="02040503050406030204" pitchFamily="18" charset="0"/>
                                                  </a:rPr>
                                                  <m:t>𝐂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ker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𝐂</m:t>
                                        </m:r>
                                        <m:r>
                                          <a:rPr lang="en-US" altLang="ko-KR" b="1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⊛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b="1" i="1" ker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ko-KR" altLang="en-US" b="1" i="1" kern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b="1" i="0" kern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𝐀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ker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kern="0" dirty="0">
                                                <a:latin typeface="Cambria Math" panose="02040503050406030204" pitchFamily="18" charset="0"/>
                                              </a:rPr>
                                              <m:t>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ko-KR" b="0" i="1" kern="0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</m:e>
                                      <m:sub>
                                        <m: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b="0" i="1" kern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>
                                        <m:r>
                                          <a:rPr lang="en-US" altLang="ko-KR" b="0" i="1" kern="0" smtClean="0">
                                            <a:latin typeface="Cambria Math" panose="02040503050406030204" pitchFamily="18" charset="0"/>
                                          </a:rPr>
                                          <m:t>𝑛𝑒𝑤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𝐂</m:t>
                                        </m:r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ko-KR" kern="0">
                                            <a:latin typeface="Cambria Math" panose="02040503050406030204" pitchFamily="18" charset="0"/>
                                          </a:rPr>
                                          <m:t>⨀</m:t>
                                        </m:r>
                                        <m:r>
                                          <a:rPr lang="en-US" altLang="ko-KR" b="1" kern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kern="0" dirty="0">
                                                <a:latin typeface="Cambria Math" panose="02040503050406030204" pitchFamily="18" charset="0"/>
                                              </a:rPr>
                                              <m:t>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 kern="0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b="1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𝐂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ker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p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</a:rPr>
                                      <m:t>𝐂</m:t>
                                    </m:r>
                                    <m:r>
                                      <a:rPr lang="en-US" altLang="ko-KR" b="1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⊛</m:t>
                                    </m:r>
                                    <m:d>
                                      <m:dPr>
                                        <m:ctrlP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i="1" ker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b="1" i="1" ker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1" i="1" kern="0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1" kern="0" dirty="0">
                                                    <a:latin typeface="Cambria Math" panose="02040503050406030204" pitchFamily="18" charset="0"/>
                                                  </a:rPr>
                                                  <m:t>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 kern="0" dirty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ker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kern="0" dirty="0">
                                                <a:latin typeface="Cambria Math" panose="02040503050406030204" pitchFamily="18" charset="0"/>
                                              </a:rPr>
                                              <m:t>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 kern="0" dirty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1" i="1" kern="0" dirty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b="1" i="1" ker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1" i="1" kern="0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1" kern="0" dirty="0">
                                                    <a:latin typeface="Cambria Math" panose="02040503050406030204" pitchFamily="18" charset="0"/>
                                                  </a:rPr>
                                                  <m:t>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kern="0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ker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kern="0" dirty="0">
                                                <a:latin typeface="Cambria Math" panose="02040503050406030204" pitchFamily="18" charset="0"/>
                                              </a:rPr>
                                              <m:t>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kern="0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4002326"/>
                      </a:ext>
                    </a:extLst>
                  </a:tr>
                  <a:tr h="81962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0" kern="0" dirty="0" smtClean="0"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</m:e>
                                      <m:sub>
                                        <m: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b="0" i="1" kern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>
                                        <m:r>
                                          <a:rPr lang="en-US" altLang="ko-KR" b="0" i="1" kern="0" smtClean="0">
                                            <a:latin typeface="Cambria Math" panose="02040503050406030204" pitchFamily="18" charset="0"/>
                                          </a:rPr>
                                          <m:t>𝑜𝑙𝑑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1" kern="0" dirty="0">
                                            <a:latin typeface="Cambria Math" panose="02040503050406030204" pitchFamily="18" charset="0"/>
                                          </a:rPr>
                                          <m:t>𝐁</m:t>
                                        </m:r>
                                        <m:r>
                                          <a:rPr lang="en-US" altLang="ko-KR" b="1" i="0" kern="0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ko-KR" kern="0">
                                            <a:latin typeface="Cambria Math" panose="02040503050406030204" pitchFamily="18" charset="0"/>
                                          </a:rPr>
                                          <m:t>⨀</m:t>
                                        </m:r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kern="0" dirty="0">
                                                <a:latin typeface="Cambria Math" panose="02040503050406030204" pitchFamily="18" charset="0"/>
                                              </a:rPr>
                                              <m:t>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kern="0" dirty="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ko-KR" b="0" i="1" kern="0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</m:e>
                                      <m:sub>
                                        <m: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b="0" i="1" kern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>
                                        <m:r>
                                          <a:rPr lang="en-US" altLang="ko-KR" b="0" i="1" kern="0" smtClean="0">
                                            <a:latin typeface="Cambria Math" panose="02040503050406030204" pitchFamily="18" charset="0"/>
                                          </a:rPr>
                                          <m:t>𝑛𝑒𝑤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1" kern="0" dirty="0">
                                            <a:latin typeface="Cambria Math" panose="02040503050406030204" pitchFamily="18" charset="0"/>
                                          </a:rPr>
                                          <m:t>𝐁</m:t>
                                        </m:r>
                                        <m:r>
                                          <a:rPr lang="en-US" altLang="ko-KR" b="0" i="0" kern="0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ko-KR" kern="0">
                                            <a:latin typeface="Cambria Math" panose="02040503050406030204" pitchFamily="18" charset="0"/>
                                          </a:rPr>
                                          <m:t>⨀</m:t>
                                        </m:r>
                                        <m:r>
                                          <a:rPr lang="en-US" altLang="ko-KR" b="1" kern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kern="0" dirty="0">
                                                <a:latin typeface="Cambria Math" panose="02040503050406030204" pitchFamily="18" charset="0"/>
                                              </a:rPr>
                                              <m:t>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 kern="0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b="1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1" kern="0" dirty="0">
                                            <a:latin typeface="Cambria Math" panose="02040503050406030204" pitchFamily="18" charset="0"/>
                                          </a:rPr>
                                          <m:t>𝐁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ker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p>
                                    <m:r>
                                      <a:rPr lang="en-US" altLang="ko-KR" b="1" kern="0" dirty="0">
                                        <a:latin typeface="Cambria Math" panose="02040503050406030204" pitchFamily="18" charset="0"/>
                                      </a:rPr>
                                      <m:t>𝐁</m:t>
                                    </m:r>
                                    <m:r>
                                      <a:rPr lang="en-US" altLang="ko-KR" b="1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⊛</m:t>
                                    </m:r>
                                    <m:d>
                                      <m:dPr>
                                        <m:ctrlP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b="1" i="1" ker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1" i="1" kern="0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1" kern="0" dirty="0">
                                                    <a:latin typeface="Cambria Math" panose="02040503050406030204" pitchFamily="18" charset="0"/>
                                                  </a:rPr>
                                                  <m:t>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 kern="0" dirty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ker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kern="0" dirty="0">
                                                <a:latin typeface="Cambria Math" panose="02040503050406030204" pitchFamily="18" charset="0"/>
                                              </a:rPr>
                                              <m:t>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 kern="0" dirty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1" i="1" kern="0" dirty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b="1" i="1" ker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1" i="1" kern="0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1" kern="0" dirty="0">
                                                    <a:latin typeface="Cambria Math" panose="02040503050406030204" pitchFamily="18" charset="0"/>
                                                  </a:rPr>
                                                  <m:t>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kern="0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ker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kern="0" dirty="0">
                                                <a:latin typeface="Cambria Math" panose="02040503050406030204" pitchFamily="18" charset="0"/>
                                              </a:rPr>
                                              <m:t>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kern="0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i="1" ker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ko-KR" altLang="en-US" b="1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1" i="0" kern="0" smtClean="0">
                                            <a:latin typeface="Cambria Math" panose="02040503050406030204" pitchFamily="18" charset="0"/>
                                          </a:rPr>
                                          <m:t>𝐂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b="1" i="1" ker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ko-KR" altLang="en-US" b="1" i="1" ker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b="1" i="0" kern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𝐁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ker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b="1" i="0" kern="0" smtClean="0">
                                            <a:latin typeface="Cambria Math" panose="02040503050406030204" pitchFamily="18" charset="0"/>
                                          </a:rPr>
                                          <m:t>𝐁</m:t>
                                        </m:r>
                                        <m:r>
                                          <a:rPr lang="en-US" altLang="ko-KR" b="1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⊛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b="1" i="1" ker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ko-KR" altLang="en-US" b="1" i="1" ker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b="1" kern="0">
                                                    <a:latin typeface="Cambria Math" panose="02040503050406030204" pitchFamily="18" charset="0"/>
                                                  </a:rPr>
                                                  <m:t>𝐀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ker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kern="0" dirty="0">
                                                <a:latin typeface="Cambria Math" panose="02040503050406030204" pitchFamily="18" charset="0"/>
                                              </a:rPr>
                                              <m:t>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ko-KR" b="0" i="1" kern="0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</m:e>
                                      <m:sub>
                                        <m: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b="0" i="1" kern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>
                                        <m:r>
                                          <a:rPr lang="en-US" altLang="ko-KR" b="0" i="1" kern="0" smtClean="0">
                                            <a:latin typeface="Cambria Math" panose="02040503050406030204" pitchFamily="18" charset="0"/>
                                          </a:rPr>
                                          <m:t>𝑛𝑒𝑤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1" kern="0" dirty="0">
                                            <a:latin typeface="Cambria Math" panose="02040503050406030204" pitchFamily="18" charset="0"/>
                                          </a:rPr>
                                          <m:t>𝐁</m:t>
                                        </m:r>
                                        <m:r>
                                          <a:rPr lang="en-US" altLang="ko-KR" b="0" i="0" kern="0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ko-KR" kern="0">
                                            <a:latin typeface="Cambria Math" panose="02040503050406030204" pitchFamily="18" charset="0"/>
                                          </a:rPr>
                                          <m:t>⨀</m:t>
                                        </m:r>
                                        <m:r>
                                          <a:rPr lang="en-US" altLang="ko-KR" b="1" kern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kern="0" dirty="0">
                                                <a:latin typeface="Cambria Math" panose="02040503050406030204" pitchFamily="18" charset="0"/>
                                              </a:rPr>
                                              <m:t>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 kern="0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b="1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1" kern="0" dirty="0">
                                            <a:latin typeface="Cambria Math" panose="02040503050406030204" pitchFamily="18" charset="0"/>
                                          </a:rPr>
                                          <m:t>𝐁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ker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p>
                                    <m:r>
                                      <a:rPr lang="en-US" altLang="ko-KR" b="1" kern="0" dirty="0">
                                        <a:latin typeface="Cambria Math" panose="02040503050406030204" pitchFamily="18" charset="0"/>
                                      </a:rPr>
                                      <m:t>𝐁</m:t>
                                    </m:r>
                                    <m:r>
                                      <a:rPr lang="en-US" altLang="ko-KR" b="1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⊛</m:t>
                                    </m:r>
                                    <m:d>
                                      <m:dPr>
                                        <m:ctrlP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i="1" ker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b="1" i="1" ker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1" i="1" kern="0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1" kern="0" dirty="0">
                                                    <a:latin typeface="Cambria Math" panose="02040503050406030204" pitchFamily="18" charset="0"/>
                                                  </a:rPr>
                                                  <m:t>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 kern="0" dirty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ker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kern="0" dirty="0">
                                                <a:latin typeface="Cambria Math" panose="02040503050406030204" pitchFamily="18" charset="0"/>
                                              </a:rPr>
                                              <m:t>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 kern="0" dirty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1" i="1" kern="0" dirty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b="1" i="1" ker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1" i="1" kern="0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1" kern="0" dirty="0">
                                                    <a:latin typeface="Cambria Math" panose="02040503050406030204" pitchFamily="18" charset="0"/>
                                                  </a:rPr>
                                                  <m:t>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kern="0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ker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altLang="ko-KR" b="1" i="1" kern="0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kern="0" dirty="0">
                                                <a:latin typeface="Cambria Math" panose="02040503050406030204" pitchFamily="18" charset="0"/>
                                              </a:rPr>
                                              <m:t>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kern="0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2874131"/>
                      </a:ext>
                    </a:extLst>
                  </a:tr>
                  <a:tr h="81962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Update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kern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kern="0" dirty="0">
                                        <a:latin typeface="Cambria Math" panose="02040503050406030204" pitchFamily="18" charset="0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altLang="ko-KR" b="0" i="1" kern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1" i="1" kern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ko-KR" b="1" i="0" kern="0" dirty="0" smtClean="0">
                                    <a:latin typeface="Cambria Math" panose="02040503050406030204" pitchFamily="18" charset="0"/>
                                  </a:rPr>
                                  <m:t>𝐁</m:t>
                                </m:r>
                                <m:r>
                                  <a:rPr lang="en-US" altLang="ko-KR" b="1" i="1" kern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ko-KR" b="1" i="0" kern="0" dirty="0" smtClean="0"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1" i="1" kern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b="1" i="1" kern="0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1" kern="0" dirty="0">
                                              <a:latin typeface="Cambria Math" panose="02040503050406030204" pitchFamily="18" charset="0"/>
                                            </a:rPr>
                                            <m:t>𝐀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kern="0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b="1" i="1" kern="0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→</m:t>
                                      </m:r>
                                    </m:e>
                                    <m:e>
                                      <m:r>
                                        <a:rPr lang="en-US" altLang="ko-KR" b="1" i="0" kern="0" dirty="0" smtClean="0">
                                          <a:latin typeface="Cambria Math" panose="02040503050406030204" pitchFamily="18" charset="0"/>
                                        </a:rPr>
                                        <m:t>𝐁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1" i="1" kern="0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↑</m:t>
                                      </m:r>
                                    </m:e>
                                    <m:e>
                                      <m:r>
                                        <a:rPr lang="en-US" altLang="ko-KR" b="0" i="1" kern="0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e>
                                      <m:r>
                                        <a:rPr lang="en-US" altLang="ko-KR" b="1" i="1" kern="0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↓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b="1" i="1" kern="0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1" kern="0" dirty="0">
                                              <a:latin typeface="Cambria Math" panose="02040503050406030204" pitchFamily="18" charset="0"/>
                                            </a:rPr>
                                            <m:t>𝐀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kern="0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b="1" i="1" kern="0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←</m:t>
                                      </m:r>
                                    </m:e>
                                    <m:e>
                                      <m:r>
                                        <a:rPr lang="en-US" altLang="ko-KR" b="1" i="0" kern="0" dirty="0" smtClean="0">
                                          <a:latin typeface="Cambria Math" panose="02040503050406030204" pitchFamily="18" charset="0"/>
                                        </a:rPr>
                                        <m:t>𝐂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1" i="1" kern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b="1" i="1" kern="0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1" kern="0" dirty="0">
                                              <a:latin typeface="Cambria Math" panose="02040503050406030204" pitchFamily="18" charset="0"/>
                                            </a:rPr>
                                            <m:t>𝐀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kern="0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b="1" i="1" kern="0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→</m:t>
                                      </m:r>
                                    </m:e>
                                    <m:e>
                                      <m:r>
                                        <a:rPr lang="en-US" altLang="ko-KR" b="1" i="0" kern="0" dirty="0" smtClean="0">
                                          <a:latin typeface="Cambria Math" panose="02040503050406030204" pitchFamily="18" charset="0"/>
                                        </a:rPr>
                                        <m:t>𝐁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1" i="1" kern="0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↑</m:t>
                                      </m:r>
                                    </m:e>
                                    <m:e>
                                      <m:r>
                                        <a:rPr lang="en-US" altLang="ko-KR" b="0" i="1" kern="0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e>
                                      <m:r>
                                        <a:rPr lang="en-US" altLang="ko-KR" b="1" i="1" kern="0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↓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b="1" i="1" kern="0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1" kern="0" dirty="0">
                                              <a:latin typeface="Cambria Math" panose="02040503050406030204" pitchFamily="18" charset="0"/>
                                            </a:rPr>
                                            <m:t>𝐀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kern="0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b="1" i="1" kern="0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←</m:t>
                                      </m:r>
                                    </m:e>
                                    <m:e>
                                      <m:r>
                                        <a:rPr lang="en-US" altLang="ko-KR" b="1" i="0" kern="0" dirty="0" smtClean="0">
                                          <a:latin typeface="Cambria Math" panose="02040503050406030204" pitchFamily="18" charset="0"/>
                                        </a:rPr>
                                        <m:t>𝐂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48549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B29F4510-51EF-46AC-AE5A-B60E9EFEC7F5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865187"/>
              <a:ext cx="9143999" cy="56175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235664650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55215890"/>
                        </a:ext>
                      </a:extLst>
                    </a:gridCol>
                    <a:gridCol w="2590800">
                      <a:extLst>
                        <a:ext uri="{9D8B030D-6E8A-4147-A177-3AD203B41FA5}">
                          <a16:colId xmlns:a16="http://schemas.microsoft.com/office/drawing/2014/main" val="1783381904"/>
                        </a:ext>
                      </a:extLst>
                    </a:gridCol>
                    <a:gridCol w="4114799">
                      <a:extLst>
                        <a:ext uri="{9D8B030D-6E8A-4147-A177-3AD203B41FA5}">
                          <a16:colId xmlns:a16="http://schemas.microsoft.com/office/drawing/2014/main" val="373781877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Online CP</a:t>
                          </a:r>
                        </a:p>
                        <a:p>
                          <a:pPr algn="ctr" latinLnBrk="1"/>
                          <a:r>
                            <a:rPr lang="en-US" altLang="ko-KR" dirty="0"/>
                            <a:t>(no ALS)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4588" t="-4762" r="-159529" b="-78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2519" t="-4762" r="-444" b="-78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9948494"/>
                      </a:ext>
                    </a:extLst>
                  </a:tr>
                  <a:tr h="81962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33" t="-81481" r="-902000" b="-507407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519" t="-81481" r="-100444" b="-5074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i="1" kern="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2519" t="-81481" r="-444" b="-5074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8871221"/>
                      </a:ext>
                    </a:extLst>
                  </a:tr>
                  <a:tr h="81962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33" t="-181481" r="-902000" b="-4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800" t="-181481" r="-441200" b="-4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4588" t="-181481" r="-159529" b="-4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2519" t="-181481" r="-444" b="-4074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188000"/>
                      </a:ext>
                    </a:extLst>
                  </a:tr>
                  <a:tr h="81962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33" t="-283582" r="-902000" b="-310448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259" t="-283582" r="-222" b="-3104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1044515"/>
                      </a:ext>
                    </a:extLst>
                  </a:tr>
                  <a:tr h="81962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33" t="-380741" r="-902000" b="-20814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519" t="-380741" r="-100444" b="-2081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2519" t="-380741" r="-444" b="-208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002326"/>
                      </a:ext>
                    </a:extLst>
                  </a:tr>
                  <a:tr h="81962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33" t="-480741" r="-902000" b="-10814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519" t="-480741" r="-100444" b="-1081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2519" t="-480741" r="-444" b="-108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2874131"/>
                      </a:ext>
                    </a:extLst>
                  </a:tr>
                  <a:tr h="8793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Update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800" t="-544444" r="-441200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4588" t="-544444" r="-159529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2519" t="-544444" r="-444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48549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5B2FF466-A43D-453F-8F44-D113D33F7633}"/>
              </a:ext>
            </a:extLst>
          </p:cNvPr>
          <p:cNvSpPr/>
          <p:nvPr/>
        </p:nvSpPr>
        <p:spPr bwMode="auto">
          <a:xfrm>
            <a:off x="3015343" y="2392473"/>
            <a:ext cx="1342571" cy="365241"/>
          </a:xfrm>
          <a:custGeom>
            <a:avLst/>
            <a:gdLst>
              <a:gd name="connsiteX0" fmla="*/ 0 w 1342571"/>
              <a:gd name="connsiteY0" fmla="*/ 0 h 365241"/>
              <a:gd name="connsiteX1" fmla="*/ 434098 w 1342571"/>
              <a:gd name="connsiteY1" fmla="*/ 0 h 365241"/>
              <a:gd name="connsiteX2" fmla="*/ 841344 w 1342571"/>
              <a:gd name="connsiteY2" fmla="*/ 0 h 365241"/>
              <a:gd name="connsiteX3" fmla="*/ 1342571 w 1342571"/>
              <a:gd name="connsiteY3" fmla="*/ 0 h 365241"/>
              <a:gd name="connsiteX4" fmla="*/ 1342571 w 1342571"/>
              <a:gd name="connsiteY4" fmla="*/ 365241 h 365241"/>
              <a:gd name="connsiteX5" fmla="*/ 921899 w 1342571"/>
              <a:gd name="connsiteY5" fmla="*/ 365241 h 365241"/>
              <a:gd name="connsiteX6" fmla="*/ 447524 w 1342571"/>
              <a:gd name="connsiteY6" fmla="*/ 365241 h 365241"/>
              <a:gd name="connsiteX7" fmla="*/ 0 w 1342571"/>
              <a:gd name="connsiteY7" fmla="*/ 365241 h 365241"/>
              <a:gd name="connsiteX8" fmla="*/ 0 w 1342571"/>
              <a:gd name="connsiteY8" fmla="*/ 0 h 36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2571" h="365241" extrusionOk="0">
                <a:moveTo>
                  <a:pt x="0" y="0"/>
                </a:moveTo>
                <a:cubicBezTo>
                  <a:pt x="98002" y="-15879"/>
                  <a:pt x="320111" y="35854"/>
                  <a:pt x="434098" y="0"/>
                </a:cubicBezTo>
                <a:cubicBezTo>
                  <a:pt x="548085" y="-35854"/>
                  <a:pt x="643679" y="39042"/>
                  <a:pt x="841344" y="0"/>
                </a:cubicBezTo>
                <a:cubicBezTo>
                  <a:pt x="1039009" y="-39042"/>
                  <a:pt x="1200289" y="9606"/>
                  <a:pt x="1342571" y="0"/>
                </a:cubicBezTo>
                <a:cubicBezTo>
                  <a:pt x="1347014" y="126673"/>
                  <a:pt x="1310374" y="250703"/>
                  <a:pt x="1342571" y="365241"/>
                </a:cubicBezTo>
                <a:cubicBezTo>
                  <a:pt x="1212361" y="398889"/>
                  <a:pt x="1098756" y="357147"/>
                  <a:pt x="921899" y="365241"/>
                </a:cubicBezTo>
                <a:cubicBezTo>
                  <a:pt x="745042" y="373335"/>
                  <a:pt x="618118" y="323887"/>
                  <a:pt x="447524" y="365241"/>
                </a:cubicBezTo>
                <a:cubicBezTo>
                  <a:pt x="276931" y="406595"/>
                  <a:pt x="135052" y="320085"/>
                  <a:pt x="0" y="365241"/>
                </a:cubicBezTo>
                <a:cubicBezTo>
                  <a:pt x="-6081" y="198183"/>
                  <a:pt x="36277" y="113131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51406C-993D-46F1-B7A5-ADAA27F3A42A}"/>
              </a:ext>
            </a:extLst>
          </p:cNvPr>
          <p:cNvSpPr/>
          <p:nvPr/>
        </p:nvSpPr>
        <p:spPr bwMode="auto">
          <a:xfrm>
            <a:off x="6233886" y="2392473"/>
            <a:ext cx="1600200" cy="365241"/>
          </a:xfrm>
          <a:custGeom>
            <a:avLst/>
            <a:gdLst>
              <a:gd name="connsiteX0" fmla="*/ 0 w 1600200"/>
              <a:gd name="connsiteY0" fmla="*/ 0 h 365241"/>
              <a:gd name="connsiteX1" fmla="*/ 517398 w 1600200"/>
              <a:gd name="connsiteY1" fmla="*/ 0 h 365241"/>
              <a:gd name="connsiteX2" fmla="*/ 1002792 w 1600200"/>
              <a:gd name="connsiteY2" fmla="*/ 0 h 365241"/>
              <a:gd name="connsiteX3" fmla="*/ 1600200 w 1600200"/>
              <a:gd name="connsiteY3" fmla="*/ 0 h 365241"/>
              <a:gd name="connsiteX4" fmla="*/ 1600200 w 1600200"/>
              <a:gd name="connsiteY4" fmla="*/ 365241 h 365241"/>
              <a:gd name="connsiteX5" fmla="*/ 1098804 w 1600200"/>
              <a:gd name="connsiteY5" fmla="*/ 365241 h 365241"/>
              <a:gd name="connsiteX6" fmla="*/ 533400 w 1600200"/>
              <a:gd name="connsiteY6" fmla="*/ 365241 h 365241"/>
              <a:gd name="connsiteX7" fmla="*/ 0 w 1600200"/>
              <a:gd name="connsiteY7" fmla="*/ 365241 h 365241"/>
              <a:gd name="connsiteX8" fmla="*/ 0 w 1600200"/>
              <a:gd name="connsiteY8" fmla="*/ 0 h 36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0200" h="365241" extrusionOk="0">
                <a:moveTo>
                  <a:pt x="0" y="0"/>
                </a:moveTo>
                <a:cubicBezTo>
                  <a:pt x="190549" y="-61256"/>
                  <a:pt x="276821" y="17952"/>
                  <a:pt x="517398" y="0"/>
                </a:cubicBezTo>
                <a:cubicBezTo>
                  <a:pt x="757975" y="-17952"/>
                  <a:pt x="768003" y="50003"/>
                  <a:pt x="1002792" y="0"/>
                </a:cubicBezTo>
                <a:cubicBezTo>
                  <a:pt x="1237581" y="-50003"/>
                  <a:pt x="1449060" y="58031"/>
                  <a:pt x="1600200" y="0"/>
                </a:cubicBezTo>
                <a:cubicBezTo>
                  <a:pt x="1604643" y="126673"/>
                  <a:pt x="1568003" y="250703"/>
                  <a:pt x="1600200" y="365241"/>
                </a:cubicBezTo>
                <a:cubicBezTo>
                  <a:pt x="1439796" y="423444"/>
                  <a:pt x="1264459" y="330163"/>
                  <a:pt x="1098804" y="365241"/>
                </a:cubicBezTo>
                <a:cubicBezTo>
                  <a:pt x="933149" y="400319"/>
                  <a:pt x="684141" y="326139"/>
                  <a:pt x="533400" y="365241"/>
                </a:cubicBezTo>
                <a:cubicBezTo>
                  <a:pt x="382659" y="404343"/>
                  <a:pt x="113341" y="324154"/>
                  <a:pt x="0" y="365241"/>
                </a:cubicBezTo>
                <a:cubicBezTo>
                  <a:pt x="-6081" y="198183"/>
                  <a:pt x="36277" y="113131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90E498-74ED-4067-A735-8D6FEE6DEF2B}"/>
              </a:ext>
            </a:extLst>
          </p:cNvPr>
          <p:cNvSpPr/>
          <p:nvPr/>
        </p:nvSpPr>
        <p:spPr bwMode="auto">
          <a:xfrm>
            <a:off x="5704116" y="1596229"/>
            <a:ext cx="2696028" cy="394269"/>
          </a:xfrm>
          <a:custGeom>
            <a:avLst/>
            <a:gdLst>
              <a:gd name="connsiteX0" fmla="*/ 0 w 2696028"/>
              <a:gd name="connsiteY0" fmla="*/ 0 h 394269"/>
              <a:gd name="connsiteX1" fmla="*/ 512245 w 2696028"/>
              <a:gd name="connsiteY1" fmla="*/ 0 h 394269"/>
              <a:gd name="connsiteX2" fmla="*/ 970570 w 2696028"/>
              <a:gd name="connsiteY2" fmla="*/ 0 h 394269"/>
              <a:gd name="connsiteX3" fmla="*/ 1563696 w 2696028"/>
              <a:gd name="connsiteY3" fmla="*/ 0 h 394269"/>
              <a:gd name="connsiteX4" fmla="*/ 2075942 w 2696028"/>
              <a:gd name="connsiteY4" fmla="*/ 0 h 394269"/>
              <a:gd name="connsiteX5" fmla="*/ 2696028 w 2696028"/>
              <a:gd name="connsiteY5" fmla="*/ 0 h 394269"/>
              <a:gd name="connsiteX6" fmla="*/ 2696028 w 2696028"/>
              <a:gd name="connsiteY6" fmla="*/ 394269 h 394269"/>
              <a:gd name="connsiteX7" fmla="*/ 2156822 w 2696028"/>
              <a:gd name="connsiteY7" fmla="*/ 394269 h 394269"/>
              <a:gd name="connsiteX8" fmla="*/ 1563696 w 2696028"/>
              <a:gd name="connsiteY8" fmla="*/ 394269 h 394269"/>
              <a:gd name="connsiteX9" fmla="*/ 1105371 w 2696028"/>
              <a:gd name="connsiteY9" fmla="*/ 394269 h 394269"/>
              <a:gd name="connsiteX10" fmla="*/ 566166 w 2696028"/>
              <a:gd name="connsiteY10" fmla="*/ 394269 h 394269"/>
              <a:gd name="connsiteX11" fmla="*/ 0 w 2696028"/>
              <a:gd name="connsiteY11" fmla="*/ 394269 h 394269"/>
              <a:gd name="connsiteX12" fmla="*/ 0 w 2696028"/>
              <a:gd name="connsiteY12" fmla="*/ 0 h 39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6028" h="394269" extrusionOk="0">
                <a:moveTo>
                  <a:pt x="0" y="0"/>
                </a:moveTo>
                <a:cubicBezTo>
                  <a:pt x="167829" y="-23108"/>
                  <a:pt x="409650" y="23588"/>
                  <a:pt x="512245" y="0"/>
                </a:cubicBezTo>
                <a:cubicBezTo>
                  <a:pt x="614841" y="-23588"/>
                  <a:pt x="777369" y="27887"/>
                  <a:pt x="970570" y="0"/>
                </a:cubicBezTo>
                <a:cubicBezTo>
                  <a:pt x="1163771" y="-27887"/>
                  <a:pt x="1352975" y="49547"/>
                  <a:pt x="1563696" y="0"/>
                </a:cubicBezTo>
                <a:cubicBezTo>
                  <a:pt x="1774417" y="-49547"/>
                  <a:pt x="1872838" y="55586"/>
                  <a:pt x="2075942" y="0"/>
                </a:cubicBezTo>
                <a:cubicBezTo>
                  <a:pt x="2279046" y="-55586"/>
                  <a:pt x="2476373" y="19036"/>
                  <a:pt x="2696028" y="0"/>
                </a:cubicBezTo>
                <a:cubicBezTo>
                  <a:pt x="2730099" y="95877"/>
                  <a:pt x="2673152" y="200593"/>
                  <a:pt x="2696028" y="394269"/>
                </a:cubicBezTo>
                <a:cubicBezTo>
                  <a:pt x="2554236" y="408960"/>
                  <a:pt x="2353638" y="362252"/>
                  <a:pt x="2156822" y="394269"/>
                </a:cubicBezTo>
                <a:cubicBezTo>
                  <a:pt x="1960006" y="426286"/>
                  <a:pt x="1686935" y="325392"/>
                  <a:pt x="1563696" y="394269"/>
                </a:cubicBezTo>
                <a:cubicBezTo>
                  <a:pt x="1440457" y="463146"/>
                  <a:pt x="1321647" y="360712"/>
                  <a:pt x="1105371" y="394269"/>
                </a:cubicBezTo>
                <a:cubicBezTo>
                  <a:pt x="889095" y="427826"/>
                  <a:pt x="810132" y="347198"/>
                  <a:pt x="566166" y="394269"/>
                </a:cubicBezTo>
                <a:cubicBezTo>
                  <a:pt x="322200" y="441340"/>
                  <a:pt x="167083" y="340310"/>
                  <a:pt x="0" y="394269"/>
                </a:cubicBezTo>
                <a:cubicBezTo>
                  <a:pt x="-40050" y="287045"/>
                  <a:pt x="13642" y="132719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9DCE9C-C684-40E7-AE1D-2E149F0DA212}"/>
              </a:ext>
            </a:extLst>
          </p:cNvPr>
          <p:cNvSpPr/>
          <p:nvPr/>
        </p:nvSpPr>
        <p:spPr bwMode="auto">
          <a:xfrm>
            <a:off x="1729015" y="1596229"/>
            <a:ext cx="2128157" cy="365241"/>
          </a:xfrm>
          <a:custGeom>
            <a:avLst/>
            <a:gdLst>
              <a:gd name="connsiteX0" fmla="*/ 0 w 2128157"/>
              <a:gd name="connsiteY0" fmla="*/ 0 h 365241"/>
              <a:gd name="connsiteX1" fmla="*/ 510758 w 2128157"/>
              <a:gd name="connsiteY1" fmla="*/ 0 h 365241"/>
              <a:gd name="connsiteX2" fmla="*/ 978952 w 2128157"/>
              <a:gd name="connsiteY2" fmla="*/ 0 h 365241"/>
              <a:gd name="connsiteX3" fmla="*/ 1553555 w 2128157"/>
              <a:gd name="connsiteY3" fmla="*/ 0 h 365241"/>
              <a:gd name="connsiteX4" fmla="*/ 2128157 w 2128157"/>
              <a:gd name="connsiteY4" fmla="*/ 0 h 365241"/>
              <a:gd name="connsiteX5" fmla="*/ 2128157 w 2128157"/>
              <a:gd name="connsiteY5" fmla="*/ 365241 h 365241"/>
              <a:gd name="connsiteX6" fmla="*/ 1638681 w 2128157"/>
              <a:gd name="connsiteY6" fmla="*/ 365241 h 365241"/>
              <a:gd name="connsiteX7" fmla="*/ 1149205 w 2128157"/>
              <a:gd name="connsiteY7" fmla="*/ 365241 h 365241"/>
              <a:gd name="connsiteX8" fmla="*/ 574602 w 2128157"/>
              <a:gd name="connsiteY8" fmla="*/ 365241 h 365241"/>
              <a:gd name="connsiteX9" fmla="*/ 0 w 2128157"/>
              <a:gd name="connsiteY9" fmla="*/ 365241 h 365241"/>
              <a:gd name="connsiteX10" fmla="*/ 0 w 2128157"/>
              <a:gd name="connsiteY10" fmla="*/ 0 h 36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28157" h="365241" extrusionOk="0">
                <a:moveTo>
                  <a:pt x="0" y="0"/>
                </a:moveTo>
                <a:cubicBezTo>
                  <a:pt x="111935" y="-20387"/>
                  <a:pt x="356259" y="42546"/>
                  <a:pt x="510758" y="0"/>
                </a:cubicBezTo>
                <a:cubicBezTo>
                  <a:pt x="665257" y="-42546"/>
                  <a:pt x="824148" y="41074"/>
                  <a:pt x="978952" y="0"/>
                </a:cubicBezTo>
                <a:cubicBezTo>
                  <a:pt x="1133756" y="-41074"/>
                  <a:pt x="1402763" y="22024"/>
                  <a:pt x="1553555" y="0"/>
                </a:cubicBezTo>
                <a:cubicBezTo>
                  <a:pt x="1704347" y="-22024"/>
                  <a:pt x="1929892" y="2216"/>
                  <a:pt x="2128157" y="0"/>
                </a:cubicBezTo>
                <a:cubicBezTo>
                  <a:pt x="2158299" y="117839"/>
                  <a:pt x="2124686" y="193501"/>
                  <a:pt x="2128157" y="365241"/>
                </a:cubicBezTo>
                <a:cubicBezTo>
                  <a:pt x="2015130" y="373136"/>
                  <a:pt x="1795372" y="314853"/>
                  <a:pt x="1638681" y="365241"/>
                </a:cubicBezTo>
                <a:cubicBezTo>
                  <a:pt x="1481990" y="415629"/>
                  <a:pt x="1267193" y="328215"/>
                  <a:pt x="1149205" y="365241"/>
                </a:cubicBezTo>
                <a:cubicBezTo>
                  <a:pt x="1031217" y="402267"/>
                  <a:pt x="839645" y="298238"/>
                  <a:pt x="574602" y="365241"/>
                </a:cubicBezTo>
                <a:cubicBezTo>
                  <a:pt x="309559" y="432244"/>
                  <a:pt x="219098" y="341527"/>
                  <a:pt x="0" y="365241"/>
                </a:cubicBezTo>
                <a:cubicBezTo>
                  <a:pt x="-35525" y="267164"/>
                  <a:pt x="41043" y="110747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EFB564-86FB-4695-A826-C51A1449DDCC}"/>
              </a:ext>
            </a:extLst>
          </p:cNvPr>
          <p:cNvSpPr/>
          <p:nvPr/>
        </p:nvSpPr>
        <p:spPr bwMode="auto">
          <a:xfrm>
            <a:off x="5286828" y="4022589"/>
            <a:ext cx="1828800" cy="365241"/>
          </a:xfrm>
          <a:custGeom>
            <a:avLst/>
            <a:gdLst>
              <a:gd name="connsiteX0" fmla="*/ 0 w 1828800"/>
              <a:gd name="connsiteY0" fmla="*/ 0 h 365241"/>
              <a:gd name="connsiteX1" fmla="*/ 438912 w 1828800"/>
              <a:gd name="connsiteY1" fmla="*/ 0 h 365241"/>
              <a:gd name="connsiteX2" fmla="*/ 841248 w 1828800"/>
              <a:gd name="connsiteY2" fmla="*/ 0 h 365241"/>
              <a:gd name="connsiteX3" fmla="*/ 1335024 w 1828800"/>
              <a:gd name="connsiteY3" fmla="*/ 0 h 365241"/>
              <a:gd name="connsiteX4" fmla="*/ 1828800 w 1828800"/>
              <a:gd name="connsiteY4" fmla="*/ 0 h 365241"/>
              <a:gd name="connsiteX5" fmla="*/ 1828800 w 1828800"/>
              <a:gd name="connsiteY5" fmla="*/ 365241 h 365241"/>
              <a:gd name="connsiteX6" fmla="*/ 1408176 w 1828800"/>
              <a:gd name="connsiteY6" fmla="*/ 365241 h 365241"/>
              <a:gd name="connsiteX7" fmla="*/ 987552 w 1828800"/>
              <a:gd name="connsiteY7" fmla="*/ 365241 h 365241"/>
              <a:gd name="connsiteX8" fmla="*/ 493776 w 1828800"/>
              <a:gd name="connsiteY8" fmla="*/ 365241 h 365241"/>
              <a:gd name="connsiteX9" fmla="*/ 0 w 1828800"/>
              <a:gd name="connsiteY9" fmla="*/ 365241 h 365241"/>
              <a:gd name="connsiteX10" fmla="*/ 0 w 1828800"/>
              <a:gd name="connsiteY10" fmla="*/ 0 h 36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8800" h="365241" extrusionOk="0">
                <a:moveTo>
                  <a:pt x="0" y="0"/>
                </a:moveTo>
                <a:cubicBezTo>
                  <a:pt x="87918" y="-36019"/>
                  <a:pt x="284634" y="9082"/>
                  <a:pt x="438912" y="0"/>
                </a:cubicBezTo>
                <a:cubicBezTo>
                  <a:pt x="593190" y="-9082"/>
                  <a:pt x="733291" y="24308"/>
                  <a:pt x="841248" y="0"/>
                </a:cubicBezTo>
                <a:cubicBezTo>
                  <a:pt x="949205" y="-24308"/>
                  <a:pt x="1136981" y="52911"/>
                  <a:pt x="1335024" y="0"/>
                </a:cubicBezTo>
                <a:cubicBezTo>
                  <a:pt x="1533067" y="-52911"/>
                  <a:pt x="1700257" y="24251"/>
                  <a:pt x="1828800" y="0"/>
                </a:cubicBezTo>
                <a:cubicBezTo>
                  <a:pt x="1858942" y="117839"/>
                  <a:pt x="1825329" y="193501"/>
                  <a:pt x="1828800" y="365241"/>
                </a:cubicBezTo>
                <a:cubicBezTo>
                  <a:pt x="1637800" y="374952"/>
                  <a:pt x="1545634" y="332540"/>
                  <a:pt x="1408176" y="365241"/>
                </a:cubicBezTo>
                <a:cubicBezTo>
                  <a:pt x="1270718" y="397942"/>
                  <a:pt x="1145152" y="349391"/>
                  <a:pt x="987552" y="365241"/>
                </a:cubicBezTo>
                <a:cubicBezTo>
                  <a:pt x="829952" y="381091"/>
                  <a:pt x="601978" y="341195"/>
                  <a:pt x="493776" y="365241"/>
                </a:cubicBezTo>
                <a:cubicBezTo>
                  <a:pt x="385574" y="389287"/>
                  <a:pt x="104644" y="364479"/>
                  <a:pt x="0" y="365241"/>
                </a:cubicBezTo>
                <a:cubicBezTo>
                  <a:pt x="-35525" y="267164"/>
                  <a:pt x="41043" y="110747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406693-C119-476C-9FFF-7FE5FF8F590B}"/>
              </a:ext>
            </a:extLst>
          </p:cNvPr>
          <p:cNvSpPr/>
          <p:nvPr/>
        </p:nvSpPr>
        <p:spPr bwMode="auto">
          <a:xfrm>
            <a:off x="1397000" y="4022589"/>
            <a:ext cx="1422400" cy="365241"/>
          </a:xfrm>
          <a:custGeom>
            <a:avLst/>
            <a:gdLst>
              <a:gd name="connsiteX0" fmla="*/ 0 w 1422400"/>
              <a:gd name="connsiteY0" fmla="*/ 0 h 365241"/>
              <a:gd name="connsiteX1" fmla="*/ 459909 w 1422400"/>
              <a:gd name="connsiteY1" fmla="*/ 0 h 365241"/>
              <a:gd name="connsiteX2" fmla="*/ 891371 w 1422400"/>
              <a:gd name="connsiteY2" fmla="*/ 0 h 365241"/>
              <a:gd name="connsiteX3" fmla="*/ 1422400 w 1422400"/>
              <a:gd name="connsiteY3" fmla="*/ 0 h 365241"/>
              <a:gd name="connsiteX4" fmla="*/ 1422400 w 1422400"/>
              <a:gd name="connsiteY4" fmla="*/ 365241 h 365241"/>
              <a:gd name="connsiteX5" fmla="*/ 976715 w 1422400"/>
              <a:gd name="connsiteY5" fmla="*/ 365241 h 365241"/>
              <a:gd name="connsiteX6" fmla="*/ 474133 w 1422400"/>
              <a:gd name="connsiteY6" fmla="*/ 365241 h 365241"/>
              <a:gd name="connsiteX7" fmla="*/ 0 w 1422400"/>
              <a:gd name="connsiteY7" fmla="*/ 365241 h 365241"/>
              <a:gd name="connsiteX8" fmla="*/ 0 w 1422400"/>
              <a:gd name="connsiteY8" fmla="*/ 0 h 36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2400" h="365241" extrusionOk="0">
                <a:moveTo>
                  <a:pt x="0" y="0"/>
                </a:moveTo>
                <a:cubicBezTo>
                  <a:pt x="144458" y="-32590"/>
                  <a:pt x="282439" y="26783"/>
                  <a:pt x="459909" y="0"/>
                </a:cubicBezTo>
                <a:cubicBezTo>
                  <a:pt x="637379" y="-26783"/>
                  <a:pt x="756754" y="13153"/>
                  <a:pt x="891371" y="0"/>
                </a:cubicBezTo>
                <a:cubicBezTo>
                  <a:pt x="1025988" y="-13153"/>
                  <a:pt x="1224688" y="28301"/>
                  <a:pt x="1422400" y="0"/>
                </a:cubicBezTo>
                <a:cubicBezTo>
                  <a:pt x="1426843" y="126673"/>
                  <a:pt x="1390203" y="250703"/>
                  <a:pt x="1422400" y="365241"/>
                </a:cubicBezTo>
                <a:cubicBezTo>
                  <a:pt x="1239803" y="394226"/>
                  <a:pt x="1148184" y="361649"/>
                  <a:pt x="976715" y="365241"/>
                </a:cubicBezTo>
                <a:cubicBezTo>
                  <a:pt x="805246" y="368833"/>
                  <a:pt x="671305" y="337596"/>
                  <a:pt x="474133" y="365241"/>
                </a:cubicBezTo>
                <a:cubicBezTo>
                  <a:pt x="276961" y="392886"/>
                  <a:pt x="225951" y="316331"/>
                  <a:pt x="0" y="365241"/>
                </a:cubicBezTo>
                <a:cubicBezTo>
                  <a:pt x="-6081" y="198183"/>
                  <a:pt x="36277" y="113131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0850F7-5F99-4812-B810-167F4F3F9E50}"/>
              </a:ext>
            </a:extLst>
          </p:cNvPr>
          <p:cNvSpPr/>
          <p:nvPr/>
        </p:nvSpPr>
        <p:spPr bwMode="auto">
          <a:xfrm>
            <a:off x="1397000" y="4860529"/>
            <a:ext cx="1422400" cy="365241"/>
          </a:xfrm>
          <a:custGeom>
            <a:avLst/>
            <a:gdLst>
              <a:gd name="connsiteX0" fmla="*/ 0 w 1422400"/>
              <a:gd name="connsiteY0" fmla="*/ 0 h 365241"/>
              <a:gd name="connsiteX1" fmla="*/ 459909 w 1422400"/>
              <a:gd name="connsiteY1" fmla="*/ 0 h 365241"/>
              <a:gd name="connsiteX2" fmla="*/ 891371 w 1422400"/>
              <a:gd name="connsiteY2" fmla="*/ 0 h 365241"/>
              <a:gd name="connsiteX3" fmla="*/ 1422400 w 1422400"/>
              <a:gd name="connsiteY3" fmla="*/ 0 h 365241"/>
              <a:gd name="connsiteX4" fmla="*/ 1422400 w 1422400"/>
              <a:gd name="connsiteY4" fmla="*/ 365241 h 365241"/>
              <a:gd name="connsiteX5" fmla="*/ 976715 w 1422400"/>
              <a:gd name="connsiteY5" fmla="*/ 365241 h 365241"/>
              <a:gd name="connsiteX6" fmla="*/ 474133 w 1422400"/>
              <a:gd name="connsiteY6" fmla="*/ 365241 h 365241"/>
              <a:gd name="connsiteX7" fmla="*/ 0 w 1422400"/>
              <a:gd name="connsiteY7" fmla="*/ 365241 h 365241"/>
              <a:gd name="connsiteX8" fmla="*/ 0 w 1422400"/>
              <a:gd name="connsiteY8" fmla="*/ 0 h 36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2400" h="365241" extrusionOk="0">
                <a:moveTo>
                  <a:pt x="0" y="0"/>
                </a:moveTo>
                <a:cubicBezTo>
                  <a:pt x="144458" y="-32590"/>
                  <a:pt x="282439" y="26783"/>
                  <a:pt x="459909" y="0"/>
                </a:cubicBezTo>
                <a:cubicBezTo>
                  <a:pt x="637379" y="-26783"/>
                  <a:pt x="756754" y="13153"/>
                  <a:pt x="891371" y="0"/>
                </a:cubicBezTo>
                <a:cubicBezTo>
                  <a:pt x="1025988" y="-13153"/>
                  <a:pt x="1224688" y="28301"/>
                  <a:pt x="1422400" y="0"/>
                </a:cubicBezTo>
                <a:cubicBezTo>
                  <a:pt x="1426843" y="126673"/>
                  <a:pt x="1390203" y="250703"/>
                  <a:pt x="1422400" y="365241"/>
                </a:cubicBezTo>
                <a:cubicBezTo>
                  <a:pt x="1239803" y="394226"/>
                  <a:pt x="1148184" y="361649"/>
                  <a:pt x="976715" y="365241"/>
                </a:cubicBezTo>
                <a:cubicBezTo>
                  <a:pt x="805246" y="368833"/>
                  <a:pt x="671305" y="337596"/>
                  <a:pt x="474133" y="365241"/>
                </a:cubicBezTo>
                <a:cubicBezTo>
                  <a:pt x="276961" y="392886"/>
                  <a:pt x="225951" y="316331"/>
                  <a:pt x="0" y="365241"/>
                </a:cubicBezTo>
                <a:cubicBezTo>
                  <a:pt x="-6081" y="198183"/>
                  <a:pt x="36277" y="113131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536138-4C6B-415A-9FC6-80D86D135E86}"/>
              </a:ext>
            </a:extLst>
          </p:cNvPr>
          <p:cNvSpPr/>
          <p:nvPr/>
        </p:nvSpPr>
        <p:spPr bwMode="auto">
          <a:xfrm>
            <a:off x="5286828" y="4813708"/>
            <a:ext cx="1828800" cy="365241"/>
          </a:xfrm>
          <a:custGeom>
            <a:avLst/>
            <a:gdLst>
              <a:gd name="connsiteX0" fmla="*/ 0 w 1828800"/>
              <a:gd name="connsiteY0" fmla="*/ 0 h 365241"/>
              <a:gd name="connsiteX1" fmla="*/ 438912 w 1828800"/>
              <a:gd name="connsiteY1" fmla="*/ 0 h 365241"/>
              <a:gd name="connsiteX2" fmla="*/ 841248 w 1828800"/>
              <a:gd name="connsiteY2" fmla="*/ 0 h 365241"/>
              <a:gd name="connsiteX3" fmla="*/ 1335024 w 1828800"/>
              <a:gd name="connsiteY3" fmla="*/ 0 h 365241"/>
              <a:gd name="connsiteX4" fmla="*/ 1828800 w 1828800"/>
              <a:gd name="connsiteY4" fmla="*/ 0 h 365241"/>
              <a:gd name="connsiteX5" fmla="*/ 1828800 w 1828800"/>
              <a:gd name="connsiteY5" fmla="*/ 365241 h 365241"/>
              <a:gd name="connsiteX6" fmla="*/ 1408176 w 1828800"/>
              <a:gd name="connsiteY6" fmla="*/ 365241 h 365241"/>
              <a:gd name="connsiteX7" fmla="*/ 987552 w 1828800"/>
              <a:gd name="connsiteY7" fmla="*/ 365241 h 365241"/>
              <a:gd name="connsiteX8" fmla="*/ 493776 w 1828800"/>
              <a:gd name="connsiteY8" fmla="*/ 365241 h 365241"/>
              <a:gd name="connsiteX9" fmla="*/ 0 w 1828800"/>
              <a:gd name="connsiteY9" fmla="*/ 365241 h 365241"/>
              <a:gd name="connsiteX10" fmla="*/ 0 w 1828800"/>
              <a:gd name="connsiteY10" fmla="*/ 0 h 36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8800" h="365241" extrusionOk="0">
                <a:moveTo>
                  <a:pt x="0" y="0"/>
                </a:moveTo>
                <a:cubicBezTo>
                  <a:pt x="87918" y="-36019"/>
                  <a:pt x="284634" y="9082"/>
                  <a:pt x="438912" y="0"/>
                </a:cubicBezTo>
                <a:cubicBezTo>
                  <a:pt x="593190" y="-9082"/>
                  <a:pt x="733291" y="24308"/>
                  <a:pt x="841248" y="0"/>
                </a:cubicBezTo>
                <a:cubicBezTo>
                  <a:pt x="949205" y="-24308"/>
                  <a:pt x="1136981" y="52911"/>
                  <a:pt x="1335024" y="0"/>
                </a:cubicBezTo>
                <a:cubicBezTo>
                  <a:pt x="1533067" y="-52911"/>
                  <a:pt x="1700257" y="24251"/>
                  <a:pt x="1828800" y="0"/>
                </a:cubicBezTo>
                <a:cubicBezTo>
                  <a:pt x="1858942" y="117839"/>
                  <a:pt x="1825329" y="193501"/>
                  <a:pt x="1828800" y="365241"/>
                </a:cubicBezTo>
                <a:cubicBezTo>
                  <a:pt x="1637800" y="374952"/>
                  <a:pt x="1545634" y="332540"/>
                  <a:pt x="1408176" y="365241"/>
                </a:cubicBezTo>
                <a:cubicBezTo>
                  <a:pt x="1270718" y="397942"/>
                  <a:pt x="1145152" y="349391"/>
                  <a:pt x="987552" y="365241"/>
                </a:cubicBezTo>
                <a:cubicBezTo>
                  <a:pt x="829952" y="381091"/>
                  <a:pt x="601978" y="341195"/>
                  <a:pt x="493776" y="365241"/>
                </a:cubicBezTo>
                <a:cubicBezTo>
                  <a:pt x="385574" y="389287"/>
                  <a:pt x="104644" y="364479"/>
                  <a:pt x="0" y="365241"/>
                </a:cubicBezTo>
                <a:cubicBezTo>
                  <a:pt x="-35525" y="267164"/>
                  <a:pt x="41043" y="110747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1339D2-6A97-48DA-A3A9-B3E55673C6A7}"/>
              </a:ext>
            </a:extLst>
          </p:cNvPr>
          <p:cNvSpPr/>
          <p:nvPr/>
        </p:nvSpPr>
        <p:spPr bwMode="auto">
          <a:xfrm>
            <a:off x="0" y="1552687"/>
            <a:ext cx="9144000" cy="4886515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05E854-348E-4275-9EB8-F2385A8B1AA3}"/>
                  </a:ext>
                </a:extLst>
              </p:cNvPr>
              <p:cNvSpPr txBox="1"/>
              <p:nvPr/>
            </p:nvSpPr>
            <p:spPr>
              <a:xfrm>
                <a:off x="3733800" y="2362200"/>
                <a:ext cx="3563256" cy="8785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ker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 ker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𝓧</m:t>
                        </m:r>
                      </m:e>
                      <m:sub>
                        <m:r>
                          <a:rPr lang="en-US" altLang="ko-KR" sz="2400" i="1" ker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altLang="ko-KR" sz="2400" b="1" i="1" kern="0">
                        <a:solidFill>
                          <a:srgbClr val="A5002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⟦"/>
                        <m:endChr m:val="⟧"/>
                        <m:ctrlPr>
                          <a:rPr lang="en-US" altLang="ko-KR" sz="2400" b="1" i="1" kern="0" dirty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ko-KR" altLang="en-US" sz="2400" b="1" i="1" kern="0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kern="0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</m:acc>
                        <m:r>
                          <a:rPr lang="en-US" altLang="ko-KR" sz="2400" b="1" ker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ko-KR" sz="2400" b="1" ker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ko-KR" altLang="en-US" sz="2400" b="1" i="1" kern="0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kern="0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</a:rPr>
                              <m:t>𝐁</m:t>
                            </m:r>
                          </m:e>
                        </m:acc>
                        <m:r>
                          <a:rPr lang="en-US" altLang="ko-KR" sz="2400" b="1" i="1" ker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ko-KR" altLang="en-US" sz="2400" b="1" i="1" kern="0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kern="0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</a:rPr>
                              <m:t>𝐂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ko-KR" sz="2400" dirty="0">
                    <a:solidFill>
                      <a:srgbClr val="A50021"/>
                    </a:solidFill>
                  </a:rPr>
                  <a:t>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sz="2400" i="1" kern="0" smtClean="0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sz="2400" b="0" i="1" kern="0" smtClean="0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2400" dirty="0">
                  <a:solidFill>
                    <a:srgbClr val="A5002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05E854-348E-4275-9EB8-F2385A8B1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362200"/>
                <a:ext cx="3563256" cy="878510"/>
              </a:xfrm>
              <a:prstGeom prst="rect">
                <a:avLst/>
              </a:prstGeom>
              <a:blipFill>
                <a:blip r:embed="rId3"/>
                <a:stretch>
                  <a:fillRect t="-2778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화살표: U자형 2">
            <a:extLst>
              <a:ext uri="{FF2B5EF4-FFF2-40B4-BE49-F238E27FC236}">
                <a16:creationId xmlns:a16="http://schemas.microsoft.com/office/drawing/2014/main" id="{18A94CC3-4BF1-44C0-8DBB-277C6147C8B2}"/>
              </a:ext>
            </a:extLst>
          </p:cNvPr>
          <p:cNvSpPr/>
          <p:nvPr/>
        </p:nvSpPr>
        <p:spPr bwMode="auto">
          <a:xfrm rot="10800000">
            <a:off x="3439884" y="2409372"/>
            <a:ext cx="3904344" cy="11430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855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260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EAFC0-000C-4170-AEC6-FDDC15671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 Comparison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FA183FC-41B2-4BB6-BE92-DAFC2ADFBBAF}"/>
              </a:ext>
            </a:extLst>
          </p:cNvPr>
          <p:cNvCxnSpPr>
            <a:cxnSpLocks/>
          </p:cNvCxnSpPr>
          <p:nvPr/>
        </p:nvCxnSpPr>
        <p:spPr>
          <a:xfrm flipV="1">
            <a:off x="1473319" y="1295400"/>
            <a:ext cx="0" cy="5088806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7EFAA7D-2F50-4952-B0BB-B9C9035ACD54}"/>
              </a:ext>
            </a:extLst>
          </p:cNvPr>
          <p:cNvCxnSpPr>
            <a:cxnSpLocks/>
          </p:cNvCxnSpPr>
          <p:nvPr/>
        </p:nvCxnSpPr>
        <p:spPr>
          <a:xfrm>
            <a:off x="1457924" y="6382435"/>
            <a:ext cx="6466876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31C329A-D8F1-4F5E-9A79-3C8BB481D354}"/>
              </a:ext>
            </a:extLst>
          </p:cNvPr>
          <p:cNvSpPr txBox="1"/>
          <p:nvPr/>
        </p:nvSpPr>
        <p:spPr>
          <a:xfrm rot="16200000">
            <a:off x="-1340858" y="3676450"/>
            <a:ext cx="50888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endParaRPr lang="ko-KR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7F8016-CE89-4218-832A-EF2A3268CE3E}"/>
              </a:ext>
            </a:extLst>
          </p:cNvPr>
          <p:cNvSpPr txBox="1"/>
          <p:nvPr/>
        </p:nvSpPr>
        <p:spPr>
          <a:xfrm>
            <a:off x="1476828" y="6419946"/>
            <a:ext cx="64668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Running Time</a:t>
            </a:r>
            <a:endParaRPr lang="ko-KR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십자형 14">
            <a:extLst>
              <a:ext uri="{FF2B5EF4-FFF2-40B4-BE49-F238E27FC236}">
                <a16:creationId xmlns:a16="http://schemas.microsoft.com/office/drawing/2014/main" id="{EEAFB68A-DB96-42B0-AAA9-0C3092E3825D}"/>
              </a:ext>
            </a:extLst>
          </p:cNvPr>
          <p:cNvSpPr/>
          <p:nvPr/>
        </p:nvSpPr>
        <p:spPr>
          <a:xfrm rot="2700000">
            <a:off x="1321012" y="6241441"/>
            <a:ext cx="286509" cy="281491"/>
          </a:xfrm>
          <a:prstGeom prst="plus">
            <a:avLst>
              <a:gd name="adj" fmla="val 3920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6E41A8-00C1-429F-86CE-25127D04323F}"/>
              </a:ext>
            </a:extLst>
          </p:cNvPr>
          <p:cNvSpPr txBox="1"/>
          <p:nvPr/>
        </p:nvSpPr>
        <p:spPr>
          <a:xfrm>
            <a:off x="1505103" y="6077595"/>
            <a:ext cx="1326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endParaRPr lang="ko-KR" altLang="en-US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96E408F-994B-45DB-A9F0-1DC663F9825E}"/>
              </a:ext>
            </a:extLst>
          </p:cNvPr>
          <p:cNvSpPr/>
          <p:nvPr/>
        </p:nvSpPr>
        <p:spPr>
          <a:xfrm>
            <a:off x="3556940" y="3496212"/>
            <a:ext cx="1624660" cy="1532988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Transformed</a:t>
            </a:r>
          </a:p>
          <a:p>
            <a:pPr algn="ctr"/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Online CP</a:t>
            </a:r>
            <a:endParaRPr lang="ko-KR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FA7AD44-F3F5-483B-8793-5C7506698D55}"/>
              </a:ext>
            </a:extLst>
          </p:cNvPr>
          <p:cNvSpPr/>
          <p:nvPr/>
        </p:nvSpPr>
        <p:spPr>
          <a:xfrm>
            <a:off x="6071540" y="4563012"/>
            <a:ext cx="1624660" cy="1532988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Full CP</a:t>
            </a:r>
            <a:endParaRPr lang="ko-KR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A21EBC2-BEA9-4109-904F-5B29F16CA599}"/>
              </a:ext>
            </a:extLst>
          </p:cNvPr>
          <p:cNvSpPr/>
          <p:nvPr/>
        </p:nvSpPr>
        <p:spPr>
          <a:xfrm>
            <a:off x="2200529" y="2514600"/>
            <a:ext cx="1609471" cy="1626828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Temporally Growing 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DTD</a:t>
            </a:r>
            <a:endParaRPr lang="ko-KR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C6F32F3-C0DF-424F-8BF1-282E18FCF5F6}"/>
              </a:ext>
            </a:extLst>
          </p:cNvPr>
          <p:cNvSpPr/>
          <p:nvPr/>
        </p:nvSpPr>
        <p:spPr>
          <a:xfrm>
            <a:off x="1571187" y="1057812"/>
            <a:ext cx="1624660" cy="1532988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Online CP</a:t>
            </a:r>
            <a:endParaRPr lang="ko-KR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내용 개체 틀 2">
                <a:extLst>
                  <a:ext uri="{FF2B5EF4-FFF2-40B4-BE49-F238E27FC236}">
                    <a16:creationId xmlns:a16="http://schemas.microsoft.com/office/drawing/2014/main" id="{1DC9024C-653B-452C-86E4-A76F9BF2A87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486400" y="1143000"/>
                <a:ext cx="3090560" cy="10944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2060"/>
                  </a:buClr>
                  <a:buSzPct val="65000"/>
                  <a:buFont typeface="Wingdings" pitchFamily="2" charset="2"/>
                  <a:buChar char="n"/>
                  <a:defRPr kumimoji="1" sz="3000">
                    <a:solidFill>
                      <a:schemeClr val="tx1"/>
                    </a:solidFill>
                    <a:latin typeface="+mn-lt"/>
                    <a:ea typeface="+mn-ea"/>
                    <a:cs typeface="Times New Roman" pitchFamily="18" charset="0"/>
                  </a:defRPr>
                </a:lvl1pPr>
                <a:lvl2pPr marL="669925" indent="-325438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kumimoji="1" sz="2600">
                    <a:solidFill>
                      <a:schemeClr val="tx1"/>
                    </a:solidFill>
                    <a:latin typeface="+mn-lt"/>
                    <a:ea typeface="+mn-ea"/>
                    <a:cs typeface="Times New Roman" pitchFamily="18" charset="0"/>
                  </a:defRPr>
                </a:lvl2pPr>
                <a:lvl3pPr marL="1022350" indent="-350838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2060"/>
                  </a:buClr>
                  <a:buSzPct val="65000"/>
                  <a:buFont typeface="Wingdings" pitchFamily="2" charset="2"/>
                  <a:buChar char="n"/>
                  <a:defRPr kumimoji="1" sz="2200">
                    <a:solidFill>
                      <a:schemeClr val="tx1"/>
                    </a:solidFill>
                    <a:latin typeface="+mn-lt"/>
                    <a:ea typeface="+mn-ea"/>
                    <a:cs typeface="Times New Roman" pitchFamily="18" charset="0"/>
                  </a:defRPr>
                </a:lvl3pPr>
                <a:lvl4pPr marL="1339850" indent="-315913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Times New Roman" pitchFamily="18" charset="0"/>
                  </a:defRPr>
                </a:lvl4pPr>
                <a:lvl5pPr marL="1681163" indent="-33972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2060"/>
                  </a:buClr>
                  <a:buSzPct val="75000"/>
                  <a:buFont typeface="Wingdings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Times New Roman" pitchFamily="18" charset="0"/>
                  </a:defRPr>
                </a:lvl5pPr>
                <a:lvl6pPr marL="2138363" indent="-339725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595563" indent="-339725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052763" indent="-339725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509963" indent="-339725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defTabSz="914400"/>
                <a14:m>
                  <m:oMath xmlns:m="http://schemas.openxmlformats.org/officeDocument/2006/math">
                    <m:r>
                      <a:rPr lang="en-US" altLang="ko-KR" i="1" kern="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kern="0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i="1" kern="0" dirty="0"/>
                  <a:t> </a:t>
                </a:r>
                <a:r>
                  <a:rPr lang="en-US" altLang="ko-KR" kern="0" dirty="0"/>
                  <a:t>update</a:t>
                </a:r>
                <a:endParaRPr lang="ko-KR" altLang="en-US" i="1" kern="0" dirty="0"/>
              </a:p>
            </p:txBody>
          </p:sp>
        </mc:Choice>
        <mc:Fallback>
          <p:sp>
            <p:nvSpPr>
              <p:cNvPr id="17" name="내용 개체 틀 2">
                <a:extLst>
                  <a:ext uri="{FF2B5EF4-FFF2-40B4-BE49-F238E27FC236}">
                    <a16:creationId xmlns:a16="http://schemas.microsoft.com/office/drawing/2014/main" id="{1DC9024C-653B-452C-86E4-A76F9BF2A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6400" y="1143000"/>
                <a:ext cx="3090560" cy="1094472"/>
              </a:xfrm>
              <a:prstGeom prst="rect">
                <a:avLst/>
              </a:prstGeom>
              <a:blipFill>
                <a:blip r:embed="rId2"/>
                <a:stretch>
                  <a:fillRect t="-7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132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EAFC0-000C-4170-AEC6-FDDC15671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 Comparison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12C1C3-93EF-4536-A91F-D79485AC39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86400" y="1143000"/>
                <a:ext cx="3090560" cy="1094472"/>
              </a:xfrm>
            </p:spPr>
            <p:txBody>
              <a:bodyPr/>
              <a:lstStyle/>
              <a:p>
                <a:pPr/>
                <a14:m>
                  <m:oMath xmlns:m="http://schemas.openxmlformats.org/officeDocument/2006/math">
                    <m:r>
                      <a:rPr lang="en-US" altLang="ko-KR" b="0" i="1" kern="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ko-KR" altLang="en-US" i="1" dirty="0"/>
                  <a:t> </a:t>
                </a:r>
                <a:r>
                  <a:rPr lang="en-US" altLang="ko-KR" dirty="0"/>
                  <a:t>updates</a:t>
                </a:r>
                <a:endParaRPr lang="ko-KR" altLang="en-US" i="1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12C1C3-93EF-4536-A91F-D79485AC3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6400" y="1143000"/>
                <a:ext cx="3090560" cy="1094472"/>
              </a:xfrm>
              <a:blipFill>
                <a:blip r:embed="rId2"/>
                <a:stretch>
                  <a:fillRect t="-7263" r="-3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FA183FC-41B2-4BB6-BE92-DAFC2ADFBBAF}"/>
              </a:ext>
            </a:extLst>
          </p:cNvPr>
          <p:cNvCxnSpPr>
            <a:cxnSpLocks/>
          </p:cNvCxnSpPr>
          <p:nvPr/>
        </p:nvCxnSpPr>
        <p:spPr>
          <a:xfrm flipV="1">
            <a:off x="1473319" y="1295400"/>
            <a:ext cx="0" cy="5088806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7EFAA7D-2F50-4952-B0BB-B9C9035ACD54}"/>
              </a:ext>
            </a:extLst>
          </p:cNvPr>
          <p:cNvCxnSpPr>
            <a:cxnSpLocks/>
          </p:cNvCxnSpPr>
          <p:nvPr/>
        </p:nvCxnSpPr>
        <p:spPr>
          <a:xfrm>
            <a:off x="1457924" y="6382435"/>
            <a:ext cx="6466876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31C329A-D8F1-4F5E-9A79-3C8BB481D354}"/>
              </a:ext>
            </a:extLst>
          </p:cNvPr>
          <p:cNvSpPr txBox="1"/>
          <p:nvPr/>
        </p:nvSpPr>
        <p:spPr>
          <a:xfrm rot="16200000">
            <a:off x="-1340858" y="3676450"/>
            <a:ext cx="50888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endParaRPr lang="ko-KR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7F8016-CE89-4218-832A-EF2A3268CE3E}"/>
              </a:ext>
            </a:extLst>
          </p:cNvPr>
          <p:cNvSpPr txBox="1"/>
          <p:nvPr/>
        </p:nvSpPr>
        <p:spPr>
          <a:xfrm>
            <a:off x="1476828" y="6419946"/>
            <a:ext cx="64668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Running Time</a:t>
            </a:r>
            <a:endParaRPr lang="ko-KR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십자형 14">
            <a:extLst>
              <a:ext uri="{FF2B5EF4-FFF2-40B4-BE49-F238E27FC236}">
                <a16:creationId xmlns:a16="http://schemas.microsoft.com/office/drawing/2014/main" id="{EEAFB68A-DB96-42B0-AAA9-0C3092E3825D}"/>
              </a:ext>
            </a:extLst>
          </p:cNvPr>
          <p:cNvSpPr/>
          <p:nvPr/>
        </p:nvSpPr>
        <p:spPr>
          <a:xfrm rot="2700000">
            <a:off x="1321012" y="6241441"/>
            <a:ext cx="286509" cy="281491"/>
          </a:xfrm>
          <a:prstGeom prst="plus">
            <a:avLst>
              <a:gd name="adj" fmla="val 3920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6E41A8-00C1-429F-86CE-25127D04323F}"/>
              </a:ext>
            </a:extLst>
          </p:cNvPr>
          <p:cNvSpPr txBox="1"/>
          <p:nvPr/>
        </p:nvSpPr>
        <p:spPr>
          <a:xfrm>
            <a:off x="1505103" y="6077595"/>
            <a:ext cx="1326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endParaRPr lang="ko-KR" altLang="en-US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FA7AD44-F3F5-483B-8793-5C7506698D55}"/>
              </a:ext>
            </a:extLst>
          </p:cNvPr>
          <p:cNvSpPr/>
          <p:nvPr/>
        </p:nvSpPr>
        <p:spPr>
          <a:xfrm>
            <a:off x="6071540" y="4563012"/>
            <a:ext cx="1624660" cy="1532988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Full CP</a:t>
            </a:r>
            <a:endParaRPr lang="ko-KR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A21EBC2-BEA9-4109-904F-5B29F16CA599}"/>
              </a:ext>
            </a:extLst>
          </p:cNvPr>
          <p:cNvSpPr/>
          <p:nvPr/>
        </p:nvSpPr>
        <p:spPr>
          <a:xfrm>
            <a:off x="2810129" y="3886200"/>
            <a:ext cx="1609471" cy="1626828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Temporally Growing 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DTD</a:t>
            </a:r>
            <a:endParaRPr lang="ko-KR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96E408F-994B-45DB-A9F0-1DC663F9825E}"/>
              </a:ext>
            </a:extLst>
          </p:cNvPr>
          <p:cNvSpPr/>
          <p:nvPr/>
        </p:nvSpPr>
        <p:spPr>
          <a:xfrm>
            <a:off x="5385740" y="4410612"/>
            <a:ext cx="1624660" cy="1532988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Transformed</a:t>
            </a:r>
          </a:p>
          <a:p>
            <a:pPr algn="ctr"/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Online CP</a:t>
            </a:r>
            <a:endParaRPr lang="ko-KR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41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BED0E-7EF6-4AED-A3B5-62EF9042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7F7D4C2-B575-4173-8DA8-775B1AEF36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For better accuracy,</a:t>
                </a:r>
              </a:p>
              <a:p>
                <a:pPr lvl="1"/>
                <a:r>
                  <a:rPr lang="en-US" altLang="ko-KR" dirty="0"/>
                  <a:t>Use Transformed Online CP.</a:t>
                </a:r>
              </a:p>
              <a:p>
                <a:pPr lvl="1"/>
                <a:r>
                  <a:rPr lang="en-US" altLang="ko-KR" dirty="0"/>
                  <a:t>Increase </a:t>
                </a:r>
                <a14:m>
                  <m:oMath xmlns:m="http://schemas.openxmlformats.org/officeDocument/2006/math">
                    <m:r>
                      <a:rPr lang="en-US" altLang="ko-KR" i="1" kern="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To forget previous factors,</a:t>
                </a:r>
              </a:p>
              <a:p>
                <a:pPr lvl="1"/>
                <a:r>
                  <a:rPr lang="en-US" altLang="ko-KR" dirty="0"/>
                  <a:t>Use DTD w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ko-KR" altLang="en-US" sz="28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For higher speed,</a:t>
                </a:r>
              </a:p>
              <a:p>
                <a:pPr lvl="1"/>
                <a:r>
                  <a:rPr lang="en-US" altLang="ko-KR" dirty="0"/>
                  <a:t>Use Online CP or DTD.</a:t>
                </a:r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7F7D4C2-B575-4173-8DA8-775B1AEF36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1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70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ED1C2-C7D7-495B-AAC4-96F1BC61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39825"/>
          </a:xfrm>
        </p:spPr>
        <p:txBody>
          <a:bodyPr/>
          <a:lstStyle/>
          <a:p>
            <a:r>
              <a:rPr lang="en-US" altLang="ko-KR" dirty="0"/>
              <a:t>Online Tensor Decomposition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861F786-1126-4F45-9B61-F08DFA2B74FD}"/>
                  </a:ext>
                </a:extLst>
              </p:cNvPr>
              <p:cNvSpPr/>
              <p:nvPr/>
            </p:nvSpPr>
            <p:spPr bwMode="auto">
              <a:xfrm rot="5400000">
                <a:off x="1186772" y="4095215"/>
                <a:ext cx="333004" cy="1255851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1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</m:acc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861F786-1126-4F45-9B61-F08DFA2B7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1186772" y="4095215"/>
                <a:ext cx="333004" cy="12558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656EAEE-3A3C-4628-B855-1DBAD90F3AA5}"/>
                  </a:ext>
                </a:extLst>
              </p:cNvPr>
              <p:cNvSpPr/>
              <p:nvPr/>
            </p:nvSpPr>
            <p:spPr bwMode="auto">
              <a:xfrm>
                <a:off x="311175" y="4556174"/>
                <a:ext cx="414173" cy="1183048"/>
              </a:xfrm>
              <a:prstGeom prst="rect">
                <a:avLst/>
              </a:prstGeom>
              <a:solidFill>
                <a:srgbClr val="FFC00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</m:acc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656EAEE-3A3C-4628-B855-1DBAD90F3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175" y="4556174"/>
                <a:ext cx="414173" cy="1183048"/>
              </a:xfrm>
              <a:prstGeom prst="rect">
                <a:avLst/>
              </a:prstGeom>
              <a:blipFill>
                <a:blip r:embed="rId3"/>
                <a:stretch>
                  <a:fillRect r="-8571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평행 사변형 14">
                <a:extLst>
                  <a:ext uri="{FF2B5EF4-FFF2-40B4-BE49-F238E27FC236}">
                    <a16:creationId xmlns:a16="http://schemas.microsoft.com/office/drawing/2014/main" id="{364C1AA7-2DB3-48E1-BFCD-F80FFBF1D4D1}"/>
                  </a:ext>
                </a:extLst>
              </p:cNvPr>
              <p:cNvSpPr/>
              <p:nvPr/>
            </p:nvSpPr>
            <p:spPr bwMode="auto">
              <a:xfrm>
                <a:off x="311175" y="4145323"/>
                <a:ext cx="838199" cy="409856"/>
              </a:xfrm>
              <a:prstGeom prst="parallelogram">
                <a:avLst>
                  <a:gd name="adj" fmla="val 98592"/>
                </a:avLst>
              </a:prstGeom>
              <a:solidFill>
                <a:srgbClr val="7030A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</m:acc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15" name="평행 사변형 14">
                <a:extLst>
                  <a:ext uri="{FF2B5EF4-FFF2-40B4-BE49-F238E27FC236}">
                    <a16:creationId xmlns:a16="http://schemas.microsoft.com/office/drawing/2014/main" id="{364C1AA7-2DB3-48E1-BFCD-F80FFBF1D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175" y="4145323"/>
                <a:ext cx="838199" cy="409856"/>
              </a:xfrm>
              <a:prstGeom prst="parallelogram">
                <a:avLst>
                  <a:gd name="adj" fmla="val 98592"/>
                </a:avLst>
              </a:prstGeom>
              <a:blipFill>
                <a:blip r:embed="rId4"/>
                <a:stretch>
                  <a:fillRect t="-1449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정육면체 30">
                <a:extLst>
                  <a:ext uri="{FF2B5EF4-FFF2-40B4-BE49-F238E27FC236}">
                    <a16:creationId xmlns:a16="http://schemas.microsoft.com/office/drawing/2014/main" id="{E598B616-114D-4D7C-9E24-D8221B7933FE}"/>
                  </a:ext>
                </a:extLst>
              </p:cNvPr>
              <p:cNvSpPr/>
              <p:nvPr/>
            </p:nvSpPr>
            <p:spPr bwMode="auto">
              <a:xfrm>
                <a:off x="211066" y="1624915"/>
                <a:ext cx="1667905" cy="1587237"/>
              </a:xfrm>
              <a:prstGeom prst="cub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𝓧</m:t>
                          </m:r>
                        </m:e>
                        <m:sub>
                          <m:r>
                            <a:rPr lang="en-US" altLang="ko-KR" sz="2400" b="0" i="1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31" name="정육면체 30">
                <a:extLst>
                  <a:ext uri="{FF2B5EF4-FFF2-40B4-BE49-F238E27FC236}">
                    <a16:creationId xmlns:a16="http://schemas.microsoft.com/office/drawing/2014/main" id="{E598B616-114D-4D7C-9E24-D8221B7933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066" y="1624915"/>
                <a:ext cx="1667905" cy="1587237"/>
              </a:xfrm>
              <a:prstGeom prst="cube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435364-6CDC-4EFA-8BEC-207E22C967C3}"/>
                  </a:ext>
                </a:extLst>
              </p:cNvPr>
              <p:cNvSpPr txBox="1"/>
              <p:nvPr/>
            </p:nvSpPr>
            <p:spPr>
              <a:xfrm rot="5400000">
                <a:off x="738218" y="3337710"/>
                <a:ext cx="572272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40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435364-6CDC-4EFA-8BEC-207E22C96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38218" y="3337710"/>
                <a:ext cx="572272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정육면체 41">
                <a:extLst>
                  <a:ext uri="{FF2B5EF4-FFF2-40B4-BE49-F238E27FC236}">
                    <a16:creationId xmlns:a16="http://schemas.microsoft.com/office/drawing/2014/main" id="{F75631F0-909E-46FC-A282-4AEDCE907C57}"/>
                  </a:ext>
                </a:extLst>
              </p:cNvPr>
              <p:cNvSpPr/>
              <p:nvPr/>
            </p:nvSpPr>
            <p:spPr bwMode="auto">
              <a:xfrm>
                <a:off x="2069961" y="1627460"/>
                <a:ext cx="838200" cy="1587237"/>
              </a:xfrm>
              <a:prstGeom prst="cube">
                <a:avLst>
                  <a:gd name="adj" fmla="val 48008"/>
                </a:avLst>
              </a:prstGeom>
              <a:solidFill>
                <a:schemeClr val="tx2">
                  <a:lumMod val="40000"/>
                  <a:lumOff val="60000"/>
                  <a:alpha val="49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𝓧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42" name="정육면체 41">
                <a:extLst>
                  <a:ext uri="{FF2B5EF4-FFF2-40B4-BE49-F238E27FC236}">
                    <a16:creationId xmlns:a16="http://schemas.microsoft.com/office/drawing/2014/main" id="{F75631F0-909E-46FC-A282-4AEDCE907C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9961" y="1627460"/>
                <a:ext cx="838200" cy="1587237"/>
              </a:xfrm>
              <a:prstGeom prst="cube">
                <a:avLst>
                  <a:gd name="adj" fmla="val 48008"/>
                </a:avLst>
              </a:prstGeom>
              <a:blipFill>
                <a:blip r:embed="rId7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정육면체 48">
                <a:extLst>
                  <a:ext uri="{FF2B5EF4-FFF2-40B4-BE49-F238E27FC236}">
                    <a16:creationId xmlns:a16="http://schemas.microsoft.com/office/drawing/2014/main" id="{21A07EF1-E046-4E8C-A7E6-A71F8EA5F408}"/>
                  </a:ext>
                </a:extLst>
              </p:cNvPr>
              <p:cNvSpPr/>
              <p:nvPr/>
            </p:nvSpPr>
            <p:spPr bwMode="auto">
              <a:xfrm>
                <a:off x="2069961" y="4151985"/>
                <a:ext cx="838200" cy="1587237"/>
              </a:xfrm>
              <a:prstGeom prst="cube">
                <a:avLst>
                  <a:gd name="adj" fmla="val 48008"/>
                </a:avLst>
              </a:prstGeom>
              <a:solidFill>
                <a:schemeClr val="tx2">
                  <a:lumMod val="40000"/>
                  <a:lumOff val="60000"/>
                  <a:alpha val="49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𝓧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49" name="정육면체 48">
                <a:extLst>
                  <a:ext uri="{FF2B5EF4-FFF2-40B4-BE49-F238E27FC236}">
                    <a16:creationId xmlns:a16="http://schemas.microsoft.com/office/drawing/2014/main" id="{21A07EF1-E046-4E8C-A7E6-A71F8EA5F4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9961" y="4151985"/>
                <a:ext cx="838200" cy="1587237"/>
              </a:xfrm>
              <a:prstGeom prst="cube">
                <a:avLst>
                  <a:gd name="adj" fmla="val 48008"/>
                </a:avLst>
              </a:prstGeom>
              <a:blipFill>
                <a:blip r:embed="rId8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정육면체 17">
                <a:extLst>
                  <a:ext uri="{FF2B5EF4-FFF2-40B4-BE49-F238E27FC236}">
                    <a16:creationId xmlns:a16="http://schemas.microsoft.com/office/drawing/2014/main" id="{0C144B73-945A-410A-9E2A-6174AA8B7D2E}"/>
                  </a:ext>
                </a:extLst>
              </p:cNvPr>
              <p:cNvSpPr/>
              <p:nvPr/>
            </p:nvSpPr>
            <p:spPr bwMode="auto">
              <a:xfrm>
                <a:off x="2732691" y="1627460"/>
                <a:ext cx="838200" cy="1587237"/>
              </a:xfrm>
              <a:prstGeom prst="cube">
                <a:avLst>
                  <a:gd name="adj" fmla="val 48008"/>
                </a:avLst>
              </a:prstGeom>
              <a:solidFill>
                <a:schemeClr val="tx2">
                  <a:lumMod val="40000"/>
                  <a:lumOff val="60000"/>
                  <a:alpha val="49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𝓧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8" name="정육면체 17">
                <a:extLst>
                  <a:ext uri="{FF2B5EF4-FFF2-40B4-BE49-F238E27FC236}">
                    <a16:creationId xmlns:a16="http://schemas.microsoft.com/office/drawing/2014/main" id="{0C144B73-945A-410A-9E2A-6174AA8B7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2691" y="1627460"/>
                <a:ext cx="838200" cy="1587237"/>
              </a:xfrm>
              <a:prstGeom prst="cube">
                <a:avLst>
                  <a:gd name="adj" fmla="val 48008"/>
                </a:avLst>
              </a:prstGeom>
              <a:blipFill>
                <a:blip r:embed="rId9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정육면체 19">
                <a:extLst>
                  <a:ext uri="{FF2B5EF4-FFF2-40B4-BE49-F238E27FC236}">
                    <a16:creationId xmlns:a16="http://schemas.microsoft.com/office/drawing/2014/main" id="{23CE666B-106F-43A4-888C-C987FD538C53}"/>
                  </a:ext>
                </a:extLst>
              </p:cNvPr>
              <p:cNvSpPr/>
              <p:nvPr/>
            </p:nvSpPr>
            <p:spPr bwMode="auto">
              <a:xfrm>
                <a:off x="2732691" y="4151985"/>
                <a:ext cx="838200" cy="1587237"/>
              </a:xfrm>
              <a:prstGeom prst="cube">
                <a:avLst>
                  <a:gd name="adj" fmla="val 48008"/>
                </a:avLst>
              </a:prstGeom>
              <a:solidFill>
                <a:schemeClr val="tx2">
                  <a:lumMod val="40000"/>
                  <a:lumOff val="60000"/>
                  <a:alpha val="49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𝓧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20" name="정육면체 19">
                <a:extLst>
                  <a:ext uri="{FF2B5EF4-FFF2-40B4-BE49-F238E27FC236}">
                    <a16:creationId xmlns:a16="http://schemas.microsoft.com/office/drawing/2014/main" id="{23CE666B-106F-43A4-888C-C987FD538C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2691" y="4151985"/>
                <a:ext cx="838200" cy="1587237"/>
              </a:xfrm>
              <a:prstGeom prst="cube">
                <a:avLst>
                  <a:gd name="adj" fmla="val 48008"/>
                </a:avLst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20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ED1C2-C7D7-495B-AAC4-96F1BC61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39825"/>
          </a:xfrm>
        </p:spPr>
        <p:txBody>
          <a:bodyPr/>
          <a:lstStyle/>
          <a:p>
            <a:r>
              <a:rPr lang="en-US" altLang="ko-KR" dirty="0"/>
              <a:t>Online Tensor Decomposition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861F786-1126-4F45-9B61-F08DFA2B74FD}"/>
                  </a:ext>
                </a:extLst>
              </p:cNvPr>
              <p:cNvSpPr/>
              <p:nvPr/>
            </p:nvSpPr>
            <p:spPr bwMode="auto">
              <a:xfrm rot="5400000">
                <a:off x="1186772" y="4095215"/>
                <a:ext cx="333004" cy="1255851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1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</m:acc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861F786-1126-4F45-9B61-F08DFA2B7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1186772" y="4095215"/>
                <a:ext cx="333004" cy="12558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656EAEE-3A3C-4628-B855-1DBAD90F3AA5}"/>
                  </a:ext>
                </a:extLst>
              </p:cNvPr>
              <p:cNvSpPr/>
              <p:nvPr/>
            </p:nvSpPr>
            <p:spPr bwMode="auto">
              <a:xfrm>
                <a:off x="311175" y="4556174"/>
                <a:ext cx="414173" cy="1183048"/>
              </a:xfrm>
              <a:prstGeom prst="rect">
                <a:avLst/>
              </a:prstGeom>
              <a:solidFill>
                <a:srgbClr val="FFC00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</m:acc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656EAEE-3A3C-4628-B855-1DBAD90F3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175" y="4556174"/>
                <a:ext cx="414173" cy="1183048"/>
              </a:xfrm>
              <a:prstGeom prst="rect">
                <a:avLst/>
              </a:prstGeom>
              <a:blipFill>
                <a:blip r:embed="rId3"/>
                <a:stretch>
                  <a:fillRect r="-8571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평행 사변형 14">
                <a:extLst>
                  <a:ext uri="{FF2B5EF4-FFF2-40B4-BE49-F238E27FC236}">
                    <a16:creationId xmlns:a16="http://schemas.microsoft.com/office/drawing/2014/main" id="{364C1AA7-2DB3-48E1-BFCD-F80FFBF1D4D1}"/>
                  </a:ext>
                </a:extLst>
              </p:cNvPr>
              <p:cNvSpPr/>
              <p:nvPr/>
            </p:nvSpPr>
            <p:spPr bwMode="auto">
              <a:xfrm>
                <a:off x="311175" y="4145323"/>
                <a:ext cx="838199" cy="409856"/>
              </a:xfrm>
              <a:prstGeom prst="parallelogram">
                <a:avLst>
                  <a:gd name="adj" fmla="val 98592"/>
                </a:avLst>
              </a:prstGeom>
              <a:solidFill>
                <a:srgbClr val="7030A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</m:acc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15" name="평행 사변형 14">
                <a:extLst>
                  <a:ext uri="{FF2B5EF4-FFF2-40B4-BE49-F238E27FC236}">
                    <a16:creationId xmlns:a16="http://schemas.microsoft.com/office/drawing/2014/main" id="{364C1AA7-2DB3-48E1-BFCD-F80FFBF1D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175" y="4145323"/>
                <a:ext cx="838199" cy="409856"/>
              </a:xfrm>
              <a:prstGeom prst="parallelogram">
                <a:avLst>
                  <a:gd name="adj" fmla="val 98592"/>
                </a:avLst>
              </a:prstGeom>
              <a:blipFill>
                <a:blip r:embed="rId4"/>
                <a:stretch>
                  <a:fillRect t="-1449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051B94E-EDC5-44E0-AB8C-0E043834BB31}"/>
                  </a:ext>
                </a:extLst>
              </p:cNvPr>
              <p:cNvSpPr/>
              <p:nvPr/>
            </p:nvSpPr>
            <p:spPr bwMode="auto">
              <a:xfrm rot="5400000">
                <a:off x="6374697" y="4044224"/>
                <a:ext cx="333004" cy="1255851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051B94E-EDC5-44E0-AB8C-0E043834B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6374697" y="4044224"/>
                <a:ext cx="333004" cy="12558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EF33106-9BF6-4875-82AC-3360CF432CCE}"/>
                  </a:ext>
                </a:extLst>
              </p:cNvPr>
              <p:cNvSpPr/>
              <p:nvPr/>
            </p:nvSpPr>
            <p:spPr bwMode="auto">
              <a:xfrm>
                <a:off x="5499100" y="4505182"/>
                <a:ext cx="414173" cy="1183048"/>
              </a:xfrm>
              <a:prstGeom prst="rect">
                <a:avLst/>
              </a:prstGeom>
              <a:solidFill>
                <a:srgbClr val="FFC00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EF33106-9BF6-4875-82AC-3360CF432C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9100" y="4505182"/>
                <a:ext cx="414173" cy="1183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평행 사변형 20">
                <a:extLst>
                  <a:ext uri="{FF2B5EF4-FFF2-40B4-BE49-F238E27FC236}">
                    <a16:creationId xmlns:a16="http://schemas.microsoft.com/office/drawing/2014/main" id="{9B2E7DAB-EFD5-4407-A4FA-DD016C578DE2}"/>
                  </a:ext>
                </a:extLst>
              </p:cNvPr>
              <p:cNvSpPr/>
              <p:nvPr/>
            </p:nvSpPr>
            <p:spPr bwMode="auto">
              <a:xfrm>
                <a:off x="5499100" y="4094331"/>
                <a:ext cx="838199" cy="409856"/>
              </a:xfrm>
              <a:prstGeom prst="parallelogram">
                <a:avLst>
                  <a:gd name="adj" fmla="val 98592"/>
                </a:avLst>
              </a:prstGeom>
              <a:solidFill>
                <a:srgbClr val="7030A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latin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21" name="평행 사변형 20">
                <a:extLst>
                  <a:ext uri="{FF2B5EF4-FFF2-40B4-BE49-F238E27FC236}">
                    <a16:creationId xmlns:a16="http://schemas.microsoft.com/office/drawing/2014/main" id="{9B2E7DAB-EFD5-4407-A4FA-DD016C578D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9100" y="4094331"/>
                <a:ext cx="838199" cy="409856"/>
              </a:xfrm>
              <a:prstGeom prst="parallelogram">
                <a:avLst>
                  <a:gd name="adj" fmla="val 98592"/>
                </a:avLst>
              </a:prstGeom>
              <a:blipFill>
                <a:blip r:embed="rId7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2A51184-32DF-4B6F-846A-3C1E888D2470}"/>
                  </a:ext>
                </a:extLst>
              </p:cNvPr>
              <p:cNvSpPr/>
              <p:nvPr/>
            </p:nvSpPr>
            <p:spPr bwMode="auto">
              <a:xfrm rot="5400000">
                <a:off x="7209709" y="4465065"/>
                <a:ext cx="333004" cy="414174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2A51184-32DF-4B6F-846A-3C1E888D24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7209709" y="4465065"/>
                <a:ext cx="333004" cy="4141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정육면체 30">
                <a:extLst>
                  <a:ext uri="{FF2B5EF4-FFF2-40B4-BE49-F238E27FC236}">
                    <a16:creationId xmlns:a16="http://schemas.microsoft.com/office/drawing/2014/main" id="{E598B616-114D-4D7C-9E24-D8221B7933FE}"/>
                  </a:ext>
                </a:extLst>
              </p:cNvPr>
              <p:cNvSpPr/>
              <p:nvPr/>
            </p:nvSpPr>
            <p:spPr bwMode="auto">
              <a:xfrm>
                <a:off x="211066" y="1624915"/>
                <a:ext cx="1667905" cy="1587237"/>
              </a:xfrm>
              <a:prstGeom prst="cub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𝓧</m:t>
                          </m:r>
                        </m:e>
                        <m:sub>
                          <m:r>
                            <a:rPr lang="en-US" altLang="ko-KR" sz="2400" b="0" i="1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31" name="정육면체 30">
                <a:extLst>
                  <a:ext uri="{FF2B5EF4-FFF2-40B4-BE49-F238E27FC236}">
                    <a16:creationId xmlns:a16="http://schemas.microsoft.com/office/drawing/2014/main" id="{E598B616-114D-4D7C-9E24-D8221B7933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066" y="1624915"/>
                <a:ext cx="1667905" cy="1587237"/>
              </a:xfrm>
              <a:prstGeom prst="cube">
                <a:avLst/>
              </a:prstGeom>
              <a:blipFill>
                <a:blip r:embed="rId9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944CBFE-D9BF-4CFF-9059-BBACFDAFAF95}"/>
                  </a:ext>
                </a:extLst>
              </p:cNvPr>
              <p:cNvSpPr txBox="1"/>
              <p:nvPr/>
            </p:nvSpPr>
            <p:spPr>
              <a:xfrm>
                <a:off x="5991593" y="4798981"/>
                <a:ext cx="16679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944CBFE-D9BF-4CFF-9059-BBACFDAFA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593" y="4798981"/>
                <a:ext cx="1667905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435364-6CDC-4EFA-8BEC-207E22C967C3}"/>
                  </a:ext>
                </a:extLst>
              </p:cNvPr>
              <p:cNvSpPr txBox="1"/>
              <p:nvPr/>
            </p:nvSpPr>
            <p:spPr>
              <a:xfrm rot="5400000">
                <a:off x="738218" y="3337710"/>
                <a:ext cx="572272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40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435364-6CDC-4EFA-8BEC-207E22C96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38218" y="3337710"/>
                <a:ext cx="572272" cy="6771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정육면체 41">
                <a:extLst>
                  <a:ext uri="{FF2B5EF4-FFF2-40B4-BE49-F238E27FC236}">
                    <a16:creationId xmlns:a16="http://schemas.microsoft.com/office/drawing/2014/main" id="{F75631F0-909E-46FC-A282-4AEDCE907C57}"/>
                  </a:ext>
                </a:extLst>
              </p:cNvPr>
              <p:cNvSpPr/>
              <p:nvPr/>
            </p:nvSpPr>
            <p:spPr bwMode="auto">
              <a:xfrm>
                <a:off x="2069961" y="1627460"/>
                <a:ext cx="838200" cy="1587237"/>
              </a:xfrm>
              <a:prstGeom prst="cube">
                <a:avLst>
                  <a:gd name="adj" fmla="val 48008"/>
                </a:avLst>
              </a:prstGeom>
              <a:solidFill>
                <a:schemeClr val="tx2">
                  <a:lumMod val="40000"/>
                  <a:lumOff val="60000"/>
                  <a:alpha val="49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𝓧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42" name="정육면체 41">
                <a:extLst>
                  <a:ext uri="{FF2B5EF4-FFF2-40B4-BE49-F238E27FC236}">
                    <a16:creationId xmlns:a16="http://schemas.microsoft.com/office/drawing/2014/main" id="{F75631F0-909E-46FC-A282-4AEDCE907C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9961" y="1627460"/>
                <a:ext cx="838200" cy="1587237"/>
              </a:xfrm>
              <a:prstGeom prst="cube">
                <a:avLst>
                  <a:gd name="adj" fmla="val 48008"/>
                </a:avLst>
              </a:prstGeom>
              <a:blipFill>
                <a:blip r:embed="rId1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화살표: 갈매기형 수장 46">
            <a:extLst>
              <a:ext uri="{FF2B5EF4-FFF2-40B4-BE49-F238E27FC236}">
                <a16:creationId xmlns:a16="http://schemas.microsoft.com/office/drawing/2014/main" id="{86AA059B-36EA-4FCE-9090-6DD182FB7FB2}"/>
              </a:ext>
            </a:extLst>
          </p:cNvPr>
          <p:cNvSpPr/>
          <p:nvPr/>
        </p:nvSpPr>
        <p:spPr bwMode="auto">
          <a:xfrm>
            <a:off x="4028581" y="4572000"/>
            <a:ext cx="1076819" cy="684244"/>
          </a:xfrm>
          <a:prstGeom prst="chevron">
            <a:avLst>
              <a:gd name="adj" fmla="val 1454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OTD</a:t>
            </a:r>
            <a:endParaRPr kumimoji="1" lang="ko-KR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정육면체 48">
                <a:extLst>
                  <a:ext uri="{FF2B5EF4-FFF2-40B4-BE49-F238E27FC236}">
                    <a16:creationId xmlns:a16="http://schemas.microsoft.com/office/drawing/2014/main" id="{21A07EF1-E046-4E8C-A7E6-A71F8EA5F408}"/>
                  </a:ext>
                </a:extLst>
              </p:cNvPr>
              <p:cNvSpPr/>
              <p:nvPr/>
            </p:nvSpPr>
            <p:spPr bwMode="auto">
              <a:xfrm>
                <a:off x="2069961" y="4151985"/>
                <a:ext cx="838200" cy="1587237"/>
              </a:xfrm>
              <a:prstGeom prst="cube">
                <a:avLst>
                  <a:gd name="adj" fmla="val 48008"/>
                </a:avLst>
              </a:prstGeom>
              <a:solidFill>
                <a:schemeClr val="tx2">
                  <a:lumMod val="40000"/>
                  <a:lumOff val="60000"/>
                  <a:alpha val="49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𝓧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49" name="정육면체 48">
                <a:extLst>
                  <a:ext uri="{FF2B5EF4-FFF2-40B4-BE49-F238E27FC236}">
                    <a16:creationId xmlns:a16="http://schemas.microsoft.com/office/drawing/2014/main" id="{21A07EF1-E046-4E8C-A7E6-A71F8EA5F4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9961" y="4151985"/>
                <a:ext cx="838200" cy="1587237"/>
              </a:xfrm>
              <a:prstGeom prst="cube">
                <a:avLst>
                  <a:gd name="adj" fmla="val 48008"/>
                </a:avLst>
              </a:prstGeom>
              <a:blipFill>
                <a:blip r:embed="rId1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정육면체 17">
                <a:extLst>
                  <a:ext uri="{FF2B5EF4-FFF2-40B4-BE49-F238E27FC236}">
                    <a16:creationId xmlns:a16="http://schemas.microsoft.com/office/drawing/2014/main" id="{0C144B73-945A-410A-9E2A-6174AA8B7D2E}"/>
                  </a:ext>
                </a:extLst>
              </p:cNvPr>
              <p:cNvSpPr/>
              <p:nvPr/>
            </p:nvSpPr>
            <p:spPr bwMode="auto">
              <a:xfrm>
                <a:off x="2732691" y="1627460"/>
                <a:ext cx="838200" cy="1587237"/>
              </a:xfrm>
              <a:prstGeom prst="cube">
                <a:avLst>
                  <a:gd name="adj" fmla="val 48008"/>
                </a:avLst>
              </a:prstGeom>
              <a:solidFill>
                <a:schemeClr val="tx2">
                  <a:lumMod val="40000"/>
                  <a:lumOff val="60000"/>
                  <a:alpha val="49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𝓧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8" name="정육면체 17">
                <a:extLst>
                  <a:ext uri="{FF2B5EF4-FFF2-40B4-BE49-F238E27FC236}">
                    <a16:creationId xmlns:a16="http://schemas.microsoft.com/office/drawing/2014/main" id="{0C144B73-945A-410A-9E2A-6174AA8B7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2691" y="1627460"/>
                <a:ext cx="838200" cy="1587237"/>
              </a:xfrm>
              <a:prstGeom prst="cube">
                <a:avLst>
                  <a:gd name="adj" fmla="val 48008"/>
                </a:avLst>
              </a:prstGeom>
              <a:blipFill>
                <a:blip r:embed="rId1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정육면체 19">
                <a:extLst>
                  <a:ext uri="{FF2B5EF4-FFF2-40B4-BE49-F238E27FC236}">
                    <a16:creationId xmlns:a16="http://schemas.microsoft.com/office/drawing/2014/main" id="{23CE666B-106F-43A4-888C-C987FD538C53}"/>
                  </a:ext>
                </a:extLst>
              </p:cNvPr>
              <p:cNvSpPr/>
              <p:nvPr/>
            </p:nvSpPr>
            <p:spPr bwMode="auto">
              <a:xfrm>
                <a:off x="2732691" y="4151985"/>
                <a:ext cx="838200" cy="1587237"/>
              </a:xfrm>
              <a:prstGeom prst="cube">
                <a:avLst>
                  <a:gd name="adj" fmla="val 48008"/>
                </a:avLst>
              </a:prstGeom>
              <a:solidFill>
                <a:schemeClr val="tx2">
                  <a:lumMod val="40000"/>
                  <a:lumOff val="60000"/>
                  <a:alpha val="49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𝓧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20" name="정육면체 19">
                <a:extLst>
                  <a:ext uri="{FF2B5EF4-FFF2-40B4-BE49-F238E27FC236}">
                    <a16:creationId xmlns:a16="http://schemas.microsoft.com/office/drawing/2014/main" id="{23CE666B-106F-43A4-888C-C987FD538C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2691" y="4151985"/>
                <a:ext cx="838200" cy="1587237"/>
              </a:xfrm>
              <a:prstGeom prst="cube">
                <a:avLst>
                  <a:gd name="adj" fmla="val 48008"/>
                </a:avLst>
              </a:prstGeom>
              <a:blipFill>
                <a:blip r:embed="rId15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CA35FEB4-1D2B-4B8A-8005-2AA69CEEA58E}"/>
                  </a:ext>
                </a:extLst>
              </p:cNvPr>
              <p:cNvSpPr/>
              <p:nvPr/>
            </p:nvSpPr>
            <p:spPr bwMode="auto">
              <a:xfrm>
                <a:off x="7674445" y="4101988"/>
                <a:ext cx="838200" cy="1587237"/>
              </a:xfrm>
              <a:prstGeom prst="cube">
                <a:avLst>
                  <a:gd name="adj" fmla="val 48008"/>
                </a:avLst>
              </a:prstGeom>
              <a:solidFill>
                <a:schemeClr val="tx2">
                  <a:lumMod val="40000"/>
                  <a:lumOff val="60000"/>
                  <a:alpha val="49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𝓧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CA35FEB4-1D2B-4B8A-8005-2AA69CEEA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74445" y="4101988"/>
                <a:ext cx="838200" cy="1587237"/>
              </a:xfrm>
              <a:prstGeom prst="cube">
                <a:avLst>
                  <a:gd name="adj" fmla="val 48008"/>
                </a:avLst>
              </a:prstGeom>
              <a:blipFill>
                <a:blip r:embed="rId16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547671CC-FC5C-45FE-AE7E-413A5610CA26}"/>
              </a:ext>
            </a:extLst>
          </p:cNvPr>
          <p:cNvSpPr/>
          <p:nvPr/>
        </p:nvSpPr>
        <p:spPr bwMode="auto">
          <a:xfrm>
            <a:off x="0" y="1371600"/>
            <a:ext cx="4038600" cy="25908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2188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ED1C2-C7D7-495B-AAC4-96F1BC61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39825"/>
          </a:xfrm>
        </p:spPr>
        <p:txBody>
          <a:bodyPr/>
          <a:lstStyle/>
          <a:p>
            <a:r>
              <a:rPr lang="en-US" altLang="ko-KR" dirty="0"/>
              <a:t>Online Tensor Decomposition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861F786-1126-4F45-9B61-F08DFA2B74FD}"/>
                  </a:ext>
                </a:extLst>
              </p:cNvPr>
              <p:cNvSpPr/>
              <p:nvPr/>
            </p:nvSpPr>
            <p:spPr bwMode="auto">
              <a:xfrm rot="5400000">
                <a:off x="1186772" y="4095215"/>
                <a:ext cx="333004" cy="1255851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1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</m:acc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861F786-1126-4F45-9B61-F08DFA2B7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1186772" y="4095215"/>
                <a:ext cx="333004" cy="12558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656EAEE-3A3C-4628-B855-1DBAD90F3AA5}"/>
                  </a:ext>
                </a:extLst>
              </p:cNvPr>
              <p:cNvSpPr/>
              <p:nvPr/>
            </p:nvSpPr>
            <p:spPr bwMode="auto">
              <a:xfrm>
                <a:off x="311175" y="4556174"/>
                <a:ext cx="414173" cy="1183048"/>
              </a:xfrm>
              <a:prstGeom prst="rect">
                <a:avLst/>
              </a:prstGeom>
              <a:solidFill>
                <a:srgbClr val="FFC00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</m:acc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656EAEE-3A3C-4628-B855-1DBAD90F3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175" y="4556174"/>
                <a:ext cx="414173" cy="1183048"/>
              </a:xfrm>
              <a:prstGeom prst="rect">
                <a:avLst/>
              </a:prstGeom>
              <a:blipFill>
                <a:blip r:embed="rId3"/>
                <a:stretch>
                  <a:fillRect r="-8571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평행 사변형 14">
                <a:extLst>
                  <a:ext uri="{FF2B5EF4-FFF2-40B4-BE49-F238E27FC236}">
                    <a16:creationId xmlns:a16="http://schemas.microsoft.com/office/drawing/2014/main" id="{364C1AA7-2DB3-48E1-BFCD-F80FFBF1D4D1}"/>
                  </a:ext>
                </a:extLst>
              </p:cNvPr>
              <p:cNvSpPr/>
              <p:nvPr/>
            </p:nvSpPr>
            <p:spPr bwMode="auto">
              <a:xfrm>
                <a:off x="311175" y="4145323"/>
                <a:ext cx="838199" cy="409856"/>
              </a:xfrm>
              <a:prstGeom prst="parallelogram">
                <a:avLst>
                  <a:gd name="adj" fmla="val 98592"/>
                </a:avLst>
              </a:prstGeom>
              <a:solidFill>
                <a:srgbClr val="7030A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</m:acc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15" name="평행 사변형 14">
                <a:extLst>
                  <a:ext uri="{FF2B5EF4-FFF2-40B4-BE49-F238E27FC236}">
                    <a16:creationId xmlns:a16="http://schemas.microsoft.com/office/drawing/2014/main" id="{364C1AA7-2DB3-48E1-BFCD-F80FFBF1D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175" y="4145323"/>
                <a:ext cx="838199" cy="409856"/>
              </a:xfrm>
              <a:prstGeom prst="parallelogram">
                <a:avLst>
                  <a:gd name="adj" fmla="val 98592"/>
                </a:avLst>
              </a:prstGeom>
              <a:blipFill>
                <a:blip r:embed="rId4"/>
                <a:stretch>
                  <a:fillRect t="-1449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정육면체 30">
                <a:extLst>
                  <a:ext uri="{FF2B5EF4-FFF2-40B4-BE49-F238E27FC236}">
                    <a16:creationId xmlns:a16="http://schemas.microsoft.com/office/drawing/2014/main" id="{E598B616-114D-4D7C-9E24-D8221B7933FE}"/>
                  </a:ext>
                </a:extLst>
              </p:cNvPr>
              <p:cNvSpPr/>
              <p:nvPr/>
            </p:nvSpPr>
            <p:spPr bwMode="auto">
              <a:xfrm>
                <a:off x="211066" y="1624915"/>
                <a:ext cx="1667905" cy="1587237"/>
              </a:xfrm>
              <a:prstGeom prst="cub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𝓧</m:t>
                          </m:r>
                        </m:e>
                        <m:sub>
                          <m:r>
                            <a:rPr lang="en-US" altLang="ko-KR" sz="2400" b="0" i="1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31" name="정육면체 30">
                <a:extLst>
                  <a:ext uri="{FF2B5EF4-FFF2-40B4-BE49-F238E27FC236}">
                    <a16:creationId xmlns:a16="http://schemas.microsoft.com/office/drawing/2014/main" id="{E598B616-114D-4D7C-9E24-D8221B7933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066" y="1624915"/>
                <a:ext cx="1667905" cy="1587237"/>
              </a:xfrm>
              <a:prstGeom prst="cube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435364-6CDC-4EFA-8BEC-207E22C967C3}"/>
                  </a:ext>
                </a:extLst>
              </p:cNvPr>
              <p:cNvSpPr txBox="1"/>
              <p:nvPr/>
            </p:nvSpPr>
            <p:spPr>
              <a:xfrm rot="5400000">
                <a:off x="738218" y="3337710"/>
                <a:ext cx="572272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40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435364-6CDC-4EFA-8BEC-207E22C96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38218" y="3337710"/>
                <a:ext cx="572272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정육면체 41">
                <a:extLst>
                  <a:ext uri="{FF2B5EF4-FFF2-40B4-BE49-F238E27FC236}">
                    <a16:creationId xmlns:a16="http://schemas.microsoft.com/office/drawing/2014/main" id="{F75631F0-909E-46FC-A282-4AEDCE907C57}"/>
                  </a:ext>
                </a:extLst>
              </p:cNvPr>
              <p:cNvSpPr/>
              <p:nvPr/>
            </p:nvSpPr>
            <p:spPr bwMode="auto">
              <a:xfrm>
                <a:off x="2069961" y="1627460"/>
                <a:ext cx="838200" cy="1587237"/>
              </a:xfrm>
              <a:prstGeom prst="cube">
                <a:avLst>
                  <a:gd name="adj" fmla="val 48008"/>
                </a:avLst>
              </a:prstGeom>
              <a:solidFill>
                <a:schemeClr val="tx2">
                  <a:lumMod val="40000"/>
                  <a:lumOff val="60000"/>
                  <a:alpha val="49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𝓧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42" name="정육면체 41">
                <a:extLst>
                  <a:ext uri="{FF2B5EF4-FFF2-40B4-BE49-F238E27FC236}">
                    <a16:creationId xmlns:a16="http://schemas.microsoft.com/office/drawing/2014/main" id="{F75631F0-909E-46FC-A282-4AEDCE907C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9961" y="1627460"/>
                <a:ext cx="838200" cy="1587237"/>
              </a:xfrm>
              <a:prstGeom prst="cube">
                <a:avLst>
                  <a:gd name="adj" fmla="val 48008"/>
                </a:avLst>
              </a:prstGeom>
              <a:blipFill>
                <a:blip r:embed="rId7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화살표: 갈매기형 수장 46">
            <a:extLst>
              <a:ext uri="{FF2B5EF4-FFF2-40B4-BE49-F238E27FC236}">
                <a16:creationId xmlns:a16="http://schemas.microsoft.com/office/drawing/2014/main" id="{86AA059B-36EA-4FCE-9090-6DD182FB7FB2}"/>
              </a:ext>
            </a:extLst>
          </p:cNvPr>
          <p:cNvSpPr/>
          <p:nvPr/>
        </p:nvSpPr>
        <p:spPr bwMode="auto">
          <a:xfrm>
            <a:off x="4028581" y="4572000"/>
            <a:ext cx="1076819" cy="684244"/>
          </a:xfrm>
          <a:prstGeom prst="chevron">
            <a:avLst>
              <a:gd name="adj" fmla="val 1454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OTD</a:t>
            </a:r>
            <a:endParaRPr kumimoji="1" lang="ko-KR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정육면체 48">
                <a:extLst>
                  <a:ext uri="{FF2B5EF4-FFF2-40B4-BE49-F238E27FC236}">
                    <a16:creationId xmlns:a16="http://schemas.microsoft.com/office/drawing/2014/main" id="{21A07EF1-E046-4E8C-A7E6-A71F8EA5F408}"/>
                  </a:ext>
                </a:extLst>
              </p:cNvPr>
              <p:cNvSpPr/>
              <p:nvPr/>
            </p:nvSpPr>
            <p:spPr bwMode="auto">
              <a:xfrm>
                <a:off x="2069961" y="4151985"/>
                <a:ext cx="838200" cy="1587237"/>
              </a:xfrm>
              <a:prstGeom prst="cube">
                <a:avLst>
                  <a:gd name="adj" fmla="val 48008"/>
                </a:avLst>
              </a:prstGeom>
              <a:solidFill>
                <a:schemeClr val="tx2">
                  <a:lumMod val="40000"/>
                  <a:lumOff val="60000"/>
                  <a:alpha val="49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𝓧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49" name="정육면체 48">
                <a:extLst>
                  <a:ext uri="{FF2B5EF4-FFF2-40B4-BE49-F238E27FC236}">
                    <a16:creationId xmlns:a16="http://schemas.microsoft.com/office/drawing/2014/main" id="{21A07EF1-E046-4E8C-A7E6-A71F8EA5F4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9961" y="4151985"/>
                <a:ext cx="838200" cy="1587237"/>
              </a:xfrm>
              <a:prstGeom prst="cube">
                <a:avLst>
                  <a:gd name="adj" fmla="val 48008"/>
                </a:avLst>
              </a:prstGeom>
              <a:blipFill>
                <a:blip r:embed="rId8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정육면체 17">
                <a:extLst>
                  <a:ext uri="{FF2B5EF4-FFF2-40B4-BE49-F238E27FC236}">
                    <a16:creationId xmlns:a16="http://schemas.microsoft.com/office/drawing/2014/main" id="{0C144B73-945A-410A-9E2A-6174AA8B7D2E}"/>
                  </a:ext>
                </a:extLst>
              </p:cNvPr>
              <p:cNvSpPr/>
              <p:nvPr/>
            </p:nvSpPr>
            <p:spPr bwMode="auto">
              <a:xfrm>
                <a:off x="2732691" y="1627460"/>
                <a:ext cx="838200" cy="1587237"/>
              </a:xfrm>
              <a:prstGeom prst="cube">
                <a:avLst>
                  <a:gd name="adj" fmla="val 48008"/>
                </a:avLst>
              </a:prstGeom>
              <a:solidFill>
                <a:schemeClr val="tx2">
                  <a:lumMod val="40000"/>
                  <a:lumOff val="60000"/>
                  <a:alpha val="49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𝓧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8" name="정육면체 17">
                <a:extLst>
                  <a:ext uri="{FF2B5EF4-FFF2-40B4-BE49-F238E27FC236}">
                    <a16:creationId xmlns:a16="http://schemas.microsoft.com/office/drawing/2014/main" id="{0C144B73-945A-410A-9E2A-6174AA8B7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2691" y="1627460"/>
                <a:ext cx="838200" cy="1587237"/>
              </a:xfrm>
              <a:prstGeom prst="cube">
                <a:avLst>
                  <a:gd name="adj" fmla="val 48008"/>
                </a:avLst>
              </a:prstGeom>
              <a:blipFill>
                <a:blip r:embed="rId9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정육면체 19">
                <a:extLst>
                  <a:ext uri="{FF2B5EF4-FFF2-40B4-BE49-F238E27FC236}">
                    <a16:creationId xmlns:a16="http://schemas.microsoft.com/office/drawing/2014/main" id="{23CE666B-106F-43A4-888C-C987FD538C53}"/>
                  </a:ext>
                </a:extLst>
              </p:cNvPr>
              <p:cNvSpPr/>
              <p:nvPr/>
            </p:nvSpPr>
            <p:spPr bwMode="auto">
              <a:xfrm>
                <a:off x="2732691" y="4151985"/>
                <a:ext cx="838200" cy="1587237"/>
              </a:xfrm>
              <a:prstGeom prst="cube">
                <a:avLst>
                  <a:gd name="adj" fmla="val 48008"/>
                </a:avLst>
              </a:prstGeom>
              <a:solidFill>
                <a:schemeClr val="tx2">
                  <a:lumMod val="40000"/>
                  <a:lumOff val="60000"/>
                  <a:alpha val="49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𝓧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20" name="정육면체 19">
                <a:extLst>
                  <a:ext uri="{FF2B5EF4-FFF2-40B4-BE49-F238E27FC236}">
                    <a16:creationId xmlns:a16="http://schemas.microsoft.com/office/drawing/2014/main" id="{23CE666B-106F-43A4-888C-C987FD538C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2691" y="4151985"/>
                <a:ext cx="838200" cy="1587237"/>
              </a:xfrm>
              <a:prstGeom prst="cube">
                <a:avLst>
                  <a:gd name="adj" fmla="val 48008"/>
                </a:avLst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CA35FEB4-1D2B-4B8A-8005-2AA69CEEA58E}"/>
                  </a:ext>
                </a:extLst>
              </p:cNvPr>
              <p:cNvSpPr/>
              <p:nvPr/>
            </p:nvSpPr>
            <p:spPr bwMode="auto">
              <a:xfrm>
                <a:off x="7674445" y="4101988"/>
                <a:ext cx="838200" cy="1587237"/>
              </a:xfrm>
              <a:prstGeom prst="cube">
                <a:avLst>
                  <a:gd name="adj" fmla="val 48008"/>
                </a:avLst>
              </a:prstGeom>
              <a:solidFill>
                <a:schemeClr val="tx2">
                  <a:lumMod val="40000"/>
                  <a:lumOff val="60000"/>
                  <a:alpha val="49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𝓧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CA35FEB4-1D2B-4B8A-8005-2AA69CEEA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74445" y="4101988"/>
                <a:ext cx="838200" cy="1587237"/>
              </a:xfrm>
              <a:prstGeom prst="cube">
                <a:avLst>
                  <a:gd name="adj" fmla="val 48008"/>
                </a:avLst>
              </a:prstGeom>
              <a:blipFill>
                <a:blip r:embed="rId11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FBCCA25A-4BAA-4E34-A88F-5A267C47CA0A}"/>
              </a:ext>
            </a:extLst>
          </p:cNvPr>
          <p:cNvSpPr/>
          <p:nvPr/>
        </p:nvSpPr>
        <p:spPr bwMode="auto">
          <a:xfrm rot="16200000">
            <a:off x="6824975" y="2992825"/>
            <a:ext cx="572273" cy="1139825"/>
          </a:xfrm>
          <a:prstGeom prst="chevron">
            <a:avLst>
              <a:gd name="adj" fmla="val 261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OTD</a:t>
            </a:r>
            <a:endParaRPr kumimoji="1" lang="ko-KR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2E1C8BF8-CB4B-437E-BF68-D29EC5AFBDA9}"/>
                  </a:ext>
                </a:extLst>
              </p:cNvPr>
              <p:cNvSpPr/>
              <p:nvPr/>
            </p:nvSpPr>
            <p:spPr bwMode="auto">
              <a:xfrm rot="5400000">
                <a:off x="6581336" y="1343454"/>
                <a:ext cx="333004" cy="1669130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2E1C8BF8-CB4B-437E-BF68-D29EC5AFBD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6581336" y="1343454"/>
                <a:ext cx="333004" cy="16691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8766CCC-541D-43A0-9F1F-6383ECC33B6C}"/>
                  </a:ext>
                </a:extLst>
              </p:cNvPr>
              <p:cNvSpPr/>
              <p:nvPr/>
            </p:nvSpPr>
            <p:spPr bwMode="auto">
              <a:xfrm>
                <a:off x="5499100" y="2011051"/>
                <a:ext cx="414173" cy="1183048"/>
              </a:xfrm>
              <a:prstGeom prst="rect">
                <a:avLst/>
              </a:prstGeom>
              <a:solidFill>
                <a:srgbClr val="FFC00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8766CCC-541D-43A0-9F1F-6383ECC33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9100" y="2011051"/>
                <a:ext cx="414173" cy="118304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441E278B-7B1C-472F-B92D-F7695EAF95B2}"/>
                  </a:ext>
                </a:extLst>
              </p:cNvPr>
              <p:cNvSpPr/>
              <p:nvPr/>
            </p:nvSpPr>
            <p:spPr bwMode="auto">
              <a:xfrm>
                <a:off x="5499100" y="1600200"/>
                <a:ext cx="838199" cy="409856"/>
              </a:xfrm>
              <a:prstGeom prst="parallelogram">
                <a:avLst>
                  <a:gd name="adj" fmla="val 98592"/>
                </a:avLst>
              </a:prstGeom>
              <a:solidFill>
                <a:srgbClr val="7030A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latin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441E278B-7B1C-472F-B92D-F7695EAF95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9100" y="1600200"/>
                <a:ext cx="838199" cy="409856"/>
              </a:xfrm>
              <a:prstGeom prst="parallelogram">
                <a:avLst>
                  <a:gd name="adj" fmla="val 98592"/>
                </a:avLst>
              </a:prstGeom>
              <a:blipFill>
                <a:blip r:embed="rId1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C6F1991-21A7-4C02-89D1-C1C8C4BBECF4}"/>
                  </a:ext>
                </a:extLst>
              </p:cNvPr>
              <p:cNvSpPr txBox="1"/>
              <p:nvPr/>
            </p:nvSpPr>
            <p:spPr>
              <a:xfrm>
                <a:off x="6006540" y="2304850"/>
                <a:ext cx="18965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C6F1991-21A7-4C02-89D1-C1C8C4BBE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540" y="2304850"/>
                <a:ext cx="1896505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BCA447B-816F-408F-84AA-F3F865C07A94}"/>
                  </a:ext>
                </a:extLst>
              </p:cNvPr>
              <p:cNvSpPr/>
              <p:nvPr/>
            </p:nvSpPr>
            <p:spPr bwMode="auto">
              <a:xfrm rot="5400000">
                <a:off x="7622989" y="1970934"/>
                <a:ext cx="333004" cy="414174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BCA447B-816F-408F-84AA-F3F865C07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7622989" y="1970934"/>
                <a:ext cx="333004" cy="41417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6631E0F-F6A6-4D31-BF85-FF0526BF2FC5}"/>
                  </a:ext>
                </a:extLst>
              </p:cNvPr>
              <p:cNvSpPr/>
              <p:nvPr/>
            </p:nvSpPr>
            <p:spPr bwMode="auto">
              <a:xfrm rot="5400000">
                <a:off x="6627970" y="3935211"/>
                <a:ext cx="333004" cy="1575863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1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</m:acc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6631E0F-F6A6-4D31-BF85-FF0526BF2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6627970" y="3935211"/>
                <a:ext cx="333004" cy="157586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83F76AF-FD3E-4AF8-A579-1960617BE6C8}"/>
                  </a:ext>
                </a:extLst>
              </p:cNvPr>
              <p:cNvSpPr/>
              <p:nvPr/>
            </p:nvSpPr>
            <p:spPr bwMode="auto">
              <a:xfrm>
                <a:off x="5592367" y="4556175"/>
                <a:ext cx="414173" cy="1183048"/>
              </a:xfrm>
              <a:prstGeom prst="rect">
                <a:avLst/>
              </a:prstGeom>
              <a:solidFill>
                <a:srgbClr val="FFC00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</m:acc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83F76AF-FD3E-4AF8-A579-1960617BE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92367" y="4556175"/>
                <a:ext cx="414173" cy="1183048"/>
              </a:xfrm>
              <a:prstGeom prst="rect">
                <a:avLst/>
              </a:prstGeom>
              <a:blipFill>
                <a:blip r:embed="rId18"/>
                <a:stretch>
                  <a:fillRect r="-8571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평행 사변형 37">
                <a:extLst>
                  <a:ext uri="{FF2B5EF4-FFF2-40B4-BE49-F238E27FC236}">
                    <a16:creationId xmlns:a16="http://schemas.microsoft.com/office/drawing/2014/main" id="{88025E84-9F46-4143-9612-8C91FDED0CDC}"/>
                  </a:ext>
                </a:extLst>
              </p:cNvPr>
              <p:cNvSpPr/>
              <p:nvPr/>
            </p:nvSpPr>
            <p:spPr bwMode="auto">
              <a:xfrm>
                <a:off x="5592367" y="4145324"/>
                <a:ext cx="838199" cy="409856"/>
              </a:xfrm>
              <a:prstGeom prst="parallelogram">
                <a:avLst>
                  <a:gd name="adj" fmla="val 98592"/>
                </a:avLst>
              </a:prstGeom>
              <a:solidFill>
                <a:srgbClr val="7030A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</m:acc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38" name="평행 사변형 37">
                <a:extLst>
                  <a:ext uri="{FF2B5EF4-FFF2-40B4-BE49-F238E27FC236}">
                    <a16:creationId xmlns:a16="http://schemas.microsoft.com/office/drawing/2014/main" id="{88025E84-9F46-4143-9612-8C91FDED0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92367" y="4145324"/>
                <a:ext cx="838199" cy="409856"/>
              </a:xfrm>
              <a:prstGeom prst="parallelogram">
                <a:avLst>
                  <a:gd name="adj" fmla="val 98592"/>
                </a:avLst>
              </a:prstGeom>
              <a:blipFill>
                <a:blip r:embed="rId19"/>
                <a:stretch>
                  <a:fillRect t="-1449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94D7BACE-A78A-4505-9776-1122EEA5FDD8}"/>
              </a:ext>
            </a:extLst>
          </p:cNvPr>
          <p:cNvSpPr/>
          <p:nvPr/>
        </p:nvSpPr>
        <p:spPr bwMode="auto">
          <a:xfrm>
            <a:off x="0" y="1371600"/>
            <a:ext cx="5178194" cy="45720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291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ED1C2-C7D7-495B-AAC4-96F1BC61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39825"/>
          </a:xfrm>
        </p:spPr>
        <p:txBody>
          <a:bodyPr/>
          <a:lstStyle/>
          <a:p>
            <a:r>
              <a:rPr lang="en-US" altLang="ko-KR" dirty="0"/>
              <a:t>Online Tensor Decomposition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861F786-1126-4F45-9B61-F08DFA2B74FD}"/>
                  </a:ext>
                </a:extLst>
              </p:cNvPr>
              <p:cNvSpPr/>
              <p:nvPr/>
            </p:nvSpPr>
            <p:spPr bwMode="auto">
              <a:xfrm rot="5400000">
                <a:off x="1186772" y="4095215"/>
                <a:ext cx="333004" cy="1255851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1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</m:acc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861F786-1126-4F45-9B61-F08DFA2B7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1186772" y="4095215"/>
                <a:ext cx="333004" cy="12558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656EAEE-3A3C-4628-B855-1DBAD90F3AA5}"/>
                  </a:ext>
                </a:extLst>
              </p:cNvPr>
              <p:cNvSpPr/>
              <p:nvPr/>
            </p:nvSpPr>
            <p:spPr bwMode="auto">
              <a:xfrm>
                <a:off x="311175" y="4556174"/>
                <a:ext cx="414173" cy="1183048"/>
              </a:xfrm>
              <a:prstGeom prst="rect">
                <a:avLst/>
              </a:prstGeom>
              <a:solidFill>
                <a:srgbClr val="FFC00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</m:acc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656EAEE-3A3C-4628-B855-1DBAD90F3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175" y="4556174"/>
                <a:ext cx="414173" cy="1183048"/>
              </a:xfrm>
              <a:prstGeom prst="rect">
                <a:avLst/>
              </a:prstGeom>
              <a:blipFill>
                <a:blip r:embed="rId3"/>
                <a:stretch>
                  <a:fillRect r="-8571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평행 사변형 14">
                <a:extLst>
                  <a:ext uri="{FF2B5EF4-FFF2-40B4-BE49-F238E27FC236}">
                    <a16:creationId xmlns:a16="http://schemas.microsoft.com/office/drawing/2014/main" id="{364C1AA7-2DB3-48E1-BFCD-F80FFBF1D4D1}"/>
                  </a:ext>
                </a:extLst>
              </p:cNvPr>
              <p:cNvSpPr/>
              <p:nvPr/>
            </p:nvSpPr>
            <p:spPr bwMode="auto">
              <a:xfrm>
                <a:off x="311175" y="4145323"/>
                <a:ext cx="838199" cy="409856"/>
              </a:xfrm>
              <a:prstGeom prst="parallelogram">
                <a:avLst>
                  <a:gd name="adj" fmla="val 98592"/>
                </a:avLst>
              </a:prstGeom>
              <a:solidFill>
                <a:srgbClr val="7030A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</m:acc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15" name="평행 사변형 14">
                <a:extLst>
                  <a:ext uri="{FF2B5EF4-FFF2-40B4-BE49-F238E27FC236}">
                    <a16:creationId xmlns:a16="http://schemas.microsoft.com/office/drawing/2014/main" id="{364C1AA7-2DB3-48E1-BFCD-F80FFBF1D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175" y="4145323"/>
                <a:ext cx="838199" cy="409856"/>
              </a:xfrm>
              <a:prstGeom prst="parallelogram">
                <a:avLst>
                  <a:gd name="adj" fmla="val 98592"/>
                </a:avLst>
              </a:prstGeom>
              <a:blipFill>
                <a:blip r:embed="rId4"/>
                <a:stretch>
                  <a:fillRect t="-1449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051B94E-EDC5-44E0-AB8C-0E043834BB31}"/>
                  </a:ext>
                </a:extLst>
              </p:cNvPr>
              <p:cNvSpPr/>
              <p:nvPr/>
            </p:nvSpPr>
            <p:spPr bwMode="auto">
              <a:xfrm rot="5400000">
                <a:off x="6374697" y="4044224"/>
                <a:ext cx="333004" cy="1255851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051B94E-EDC5-44E0-AB8C-0E043834B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6374697" y="4044224"/>
                <a:ext cx="333004" cy="12558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EF33106-9BF6-4875-82AC-3360CF432CCE}"/>
                  </a:ext>
                </a:extLst>
              </p:cNvPr>
              <p:cNvSpPr/>
              <p:nvPr/>
            </p:nvSpPr>
            <p:spPr bwMode="auto">
              <a:xfrm>
                <a:off x="5499100" y="4505182"/>
                <a:ext cx="414173" cy="1183048"/>
              </a:xfrm>
              <a:prstGeom prst="rect">
                <a:avLst/>
              </a:prstGeom>
              <a:solidFill>
                <a:srgbClr val="FFC00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EF33106-9BF6-4875-82AC-3360CF432C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9100" y="4505182"/>
                <a:ext cx="414173" cy="1183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평행 사변형 20">
                <a:extLst>
                  <a:ext uri="{FF2B5EF4-FFF2-40B4-BE49-F238E27FC236}">
                    <a16:creationId xmlns:a16="http://schemas.microsoft.com/office/drawing/2014/main" id="{9B2E7DAB-EFD5-4407-A4FA-DD016C578DE2}"/>
                  </a:ext>
                </a:extLst>
              </p:cNvPr>
              <p:cNvSpPr/>
              <p:nvPr/>
            </p:nvSpPr>
            <p:spPr bwMode="auto">
              <a:xfrm>
                <a:off x="5499100" y="4094331"/>
                <a:ext cx="838199" cy="409856"/>
              </a:xfrm>
              <a:prstGeom prst="parallelogram">
                <a:avLst>
                  <a:gd name="adj" fmla="val 98592"/>
                </a:avLst>
              </a:prstGeom>
              <a:solidFill>
                <a:srgbClr val="7030A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latin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21" name="평행 사변형 20">
                <a:extLst>
                  <a:ext uri="{FF2B5EF4-FFF2-40B4-BE49-F238E27FC236}">
                    <a16:creationId xmlns:a16="http://schemas.microsoft.com/office/drawing/2014/main" id="{9B2E7DAB-EFD5-4407-A4FA-DD016C578D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9100" y="4094331"/>
                <a:ext cx="838199" cy="409856"/>
              </a:xfrm>
              <a:prstGeom prst="parallelogram">
                <a:avLst>
                  <a:gd name="adj" fmla="val 98592"/>
                </a:avLst>
              </a:prstGeom>
              <a:blipFill>
                <a:blip r:embed="rId7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2A51184-32DF-4B6F-846A-3C1E888D2470}"/>
                  </a:ext>
                </a:extLst>
              </p:cNvPr>
              <p:cNvSpPr/>
              <p:nvPr/>
            </p:nvSpPr>
            <p:spPr bwMode="auto">
              <a:xfrm rot="5400000">
                <a:off x="7209709" y="4465065"/>
                <a:ext cx="333004" cy="414174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2A51184-32DF-4B6F-846A-3C1E888D24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7209709" y="4465065"/>
                <a:ext cx="333004" cy="4141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정육면체 30">
                <a:extLst>
                  <a:ext uri="{FF2B5EF4-FFF2-40B4-BE49-F238E27FC236}">
                    <a16:creationId xmlns:a16="http://schemas.microsoft.com/office/drawing/2014/main" id="{E598B616-114D-4D7C-9E24-D8221B7933FE}"/>
                  </a:ext>
                </a:extLst>
              </p:cNvPr>
              <p:cNvSpPr/>
              <p:nvPr/>
            </p:nvSpPr>
            <p:spPr bwMode="auto">
              <a:xfrm>
                <a:off x="211066" y="1624915"/>
                <a:ext cx="1667905" cy="1587237"/>
              </a:xfrm>
              <a:prstGeom prst="cub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𝓧</m:t>
                          </m:r>
                        </m:e>
                        <m:sub>
                          <m:r>
                            <a:rPr lang="en-US" altLang="ko-KR" sz="2400" b="0" i="1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31" name="정육면체 30">
                <a:extLst>
                  <a:ext uri="{FF2B5EF4-FFF2-40B4-BE49-F238E27FC236}">
                    <a16:creationId xmlns:a16="http://schemas.microsoft.com/office/drawing/2014/main" id="{E598B616-114D-4D7C-9E24-D8221B7933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066" y="1624915"/>
                <a:ext cx="1667905" cy="1587237"/>
              </a:xfrm>
              <a:prstGeom prst="cube">
                <a:avLst/>
              </a:prstGeom>
              <a:blipFill>
                <a:blip r:embed="rId9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944CBFE-D9BF-4CFF-9059-BBACFDAFAF95}"/>
                  </a:ext>
                </a:extLst>
              </p:cNvPr>
              <p:cNvSpPr txBox="1"/>
              <p:nvPr/>
            </p:nvSpPr>
            <p:spPr>
              <a:xfrm>
                <a:off x="5991593" y="4798981"/>
                <a:ext cx="16679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944CBFE-D9BF-4CFF-9059-BBACFDAFA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593" y="4798981"/>
                <a:ext cx="1667905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435364-6CDC-4EFA-8BEC-207E22C967C3}"/>
                  </a:ext>
                </a:extLst>
              </p:cNvPr>
              <p:cNvSpPr txBox="1"/>
              <p:nvPr/>
            </p:nvSpPr>
            <p:spPr>
              <a:xfrm rot="5400000">
                <a:off x="738218" y="3337710"/>
                <a:ext cx="572272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40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435364-6CDC-4EFA-8BEC-207E22C96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38218" y="3337710"/>
                <a:ext cx="572272" cy="6771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정육면체 41">
                <a:extLst>
                  <a:ext uri="{FF2B5EF4-FFF2-40B4-BE49-F238E27FC236}">
                    <a16:creationId xmlns:a16="http://schemas.microsoft.com/office/drawing/2014/main" id="{F75631F0-909E-46FC-A282-4AEDCE907C57}"/>
                  </a:ext>
                </a:extLst>
              </p:cNvPr>
              <p:cNvSpPr/>
              <p:nvPr/>
            </p:nvSpPr>
            <p:spPr bwMode="auto">
              <a:xfrm>
                <a:off x="2069961" y="1627460"/>
                <a:ext cx="838200" cy="1587237"/>
              </a:xfrm>
              <a:prstGeom prst="cube">
                <a:avLst>
                  <a:gd name="adj" fmla="val 48008"/>
                </a:avLst>
              </a:prstGeom>
              <a:solidFill>
                <a:schemeClr val="tx2">
                  <a:lumMod val="40000"/>
                  <a:lumOff val="60000"/>
                  <a:alpha val="49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𝓧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42" name="정육면체 41">
                <a:extLst>
                  <a:ext uri="{FF2B5EF4-FFF2-40B4-BE49-F238E27FC236}">
                    <a16:creationId xmlns:a16="http://schemas.microsoft.com/office/drawing/2014/main" id="{F75631F0-909E-46FC-A282-4AEDCE907C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9961" y="1627460"/>
                <a:ext cx="838200" cy="1587237"/>
              </a:xfrm>
              <a:prstGeom prst="cube">
                <a:avLst>
                  <a:gd name="adj" fmla="val 48008"/>
                </a:avLst>
              </a:prstGeom>
              <a:blipFill>
                <a:blip r:embed="rId1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화살표: 갈매기형 수장 46">
            <a:extLst>
              <a:ext uri="{FF2B5EF4-FFF2-40B4-BE49-F238E27FC236}">
                <a16:creationId xmlns:a16="http://schemas.microsoft.com/office/drawing/2014/main" id="{86AA059B-36EA-4FCE-9090-6DD182FB7FB2}"/>
              </a:ext>
            </a:extLst>
          </p:cNvPr>
          <p:cNvSpPr/>
          <p:nvPr/>
        </p:nvSpPr>
        <p:spPr bwMode="auto">
          <a:xfrm>
            <a:off x="4028581" y="4572000"/>
            <a:ext cx="1076819" cy="684244"/>
          </a:xfrm>
          <a:prstGeom prst="chevron">
            <a:avLst>
              <a:gd name="adj" fmla="val 1454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OTD</a:t>
            </a:r>
            <a:endParaRPr kumimoji="1" lang="ko-KR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정육면체 48">
                <a:extLst>
                  <a:ext uri="{FF2B5EF4-FFF2-40B4-BE49-F238E27FC236}">
                    <a16:creationId xmlns:a16="http://schemas.microsoft.com/office/drawing/2014/main" id="{21A07EF1-E046-4E8C-A7E6-A71F8EA5F408}"/>
                  </a:ext>
                </a:extLst>
              </p:cNvPr>
              <p:cNvSpPr/>
              <p:nvPr/>
            </p:nvSpPr>
            <p:spPr bwMode="auto">
              <a:xfrm>
                <a:off x="2069961" y="4151985"/>
                <a:ext cx="838200" cy="1587237"/>
              </a:xfrm>
              <a:prstGeom prst="cube">
                <a:avLst>
                  <a:gd name="adj" fmla="val 48008"/>
                </a:avLst>
              </a:prstGeom>
              <a:solidFill>
                <a:schemeClr val="tx2">
                  <a:lumMod val="40000"/>
                  <a:lumOff val="60000"/>
                  <a:alpha val="49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𝓧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49" name="정육면체 48">
                <a:extLst>
                  <a:ext uri="{FF2B5EF4-FFF2-40B4-BE49-F238E27FC236}">
                    <a16:creationId xmlns:a16="http://schemas.microsoft.com/office/drawing/2014/main" id="{21A07EF1-E046-4E8C-A7E6-A71F8EA5F4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9961" y="4151985"/>
                <a:ext cx="838200" cy="1587237"/>
              </a:xfrm>
              <a:prstGeom prst="cube">
                <a:avLst>
                  <a:gd name="adj" fmla="val 48008"/>
                </a:avLst>
              </a:prstGeom>
              <a:blipFill>
                <a:blip r:embed="rId1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정육면체 17">
                <a:extLst>
                  <a:ext uri="{FF2B5EF4-FFF2-40B4-BE49-F238E27FC236}">
                    <a16:creationId xmlns:a16="http://schemas.microsoft.com/office/drawing/2014/main" id="{0C144B73-945A-410A-9E2A-6174AA8B7D2E}"/>
                  </a:ext>
                </a:extLst>
              </p:cNvPr>
              <p:cNvSpPr/>
              <p:nvPr/>
            </p:nvSpPr>
            <p:spPr bwMode="auto">
              <a:xfrm>
                <a:off x="2732691" y="1627460"/>
                <a:ext cx="838200" cy="1587237"/>
              </a:xfrm>
              <a:prstGeom prst="cube">
                <a:avLst>
                  <a:gd name="adj" fmla="val 48008"/>
                </a:avLst>
              </a:prstGeom>
              <a:solidFill>
                <a:schemeClr val="tx2">
                  <a:lumMod val="40000"/>
                  <a:lumOff val="60000"/>
                  <a:alpha val="49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𝓧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8" name="정육면체 17">
                <a:extLst>
                  <a:ext uri="{FF2B5EF4-FFF2-40B4-BE49-F238E27FC236}">
                    <a16:creationId xmlns:a16="http://schemas.microsoft.com/office/drawing/2014/main" id="{0C144B73-945A-410A-9E2A-6174AA8B7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2691" y="1627460"/>
                <a:ext cx="838200" cy="1587237"/>
              </a:xfrm>
              <a:prstGeom prst="cube">
                <a:avLst>
                  <a:gd name="adj" fmla="val 48008"/>
                </a:avLst>
              </a:prstGeom>
              <a:blipFill>
                <a:blip r:embed="rId1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정육면체 19">
                <a:extLst>
                  <a:ext uri="{FF2B5EF4-FFF2-40B4-BE49-F238E27FC236}">
                    <a16:creationId xmlns:a16="http://schemas.microsoft.com/office/drawing/2014/main" id="{23CE666B-106F-43A4-888C-C987FD538C53}"/>
                  </a:ext>
                </a:extLst>
              </p:cNvPr>
              <p:cNvSpPr/>
              <p:nvPr/>
            </p:nvSpPr>
            <p:spPr bwMode="auto">
              <a:xfrm>
                <a:off x="2732691" y="4151985"/>
                <a:ext cx="838200" cy="1587237"/>
              </a:xfrm>
              <a:prstGeom prst="cube">
                <a:avLst>
                  <a:gd name="adj" fmla="val 48008"/>
                </a:avLst>
              </a:prstGeom>
              <a:solidFill>
                <a:schemeClr val="tx2">
                  <a:lumMod val="40000"/>
                  <a:lumOff val="60000"/>
                  <a:alpha val="49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𝓧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20" name="정육면체 19">
                <a:extLst>
                  <a:ext uri="{FF2B5EF4-FFF2-40B4-BE49-F238E27FC236}">
                    <a16:creationId xmlns:a16="http://schemas.microsoft.com/office/drawing/2014/main" id="{23CE666B-106F-43A4-888C-C987FD538C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2691" y="4151985"/>
                <a:ext cx="838200" cy="1587237"/>
              </a:xfrm>
              <a:prstGeom prst="cube">
                <a:avLst>
                  <a:gd name="adj" fmla="val 48008"/>
                </a:avLst>
              </a:prstGeom>
              <a:blipFill>
                <a:blip r:embed="rId15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CA35FEB4-1D2B-4B8A-8005-2AA69CEEA58E}"/>
                  </a:ext>
                </a:extLst>
              </p:cNvPr>
              <p:cNvSpPr/>
              <p:nvPr/>
            </p:nvSpPr>
            <p:spPr bwMode="auto">
              <a:xfrm>
                <a:off x="7674445" y="4101988"/>
                <a:ext cx="838200" cy="1587237"/>
              </a:xfrm>
              <a:prstGeom prst="cube">
                <a:avLst>
                  <a:gd name="adj" fmla="val 48008"/>
                </a:avLst>
              </a:prstGeom>
              <a:solidFill>
                <a:schemeClr val="tx2">
                  <a:lumMod val="40000"/>
                  <a:lumOff val="60000"/>
                  <a:alpha val="49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𝓧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CA35FEB4-1D2B-4B8A-8005-2AA69CEEA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74445" y="4101988"/>
                <a:ext cx="838200" cy="1587237"/>
              </a:xfrm>
              <a:prstGeom prst="cube">
                <a:avLst>
                  <a:gd name="adj" fmla="val 48008"/>
                </a:avLst>
              </a:prstGeom>
              <a:blipFill>
                <a:blip r:embed="rId16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FBCCA25A-4BAA-4E34-A88F-5A267C47CA0A}"/>
              </a:ext>
            </a:extLst>
          </p:cNvPr>
          <p:cNvSpPr/>
          <p:nvPr/>
        </p:nvSpPr>
        <p:spPr bwMode="auto">
          <a:xfrm rot="16200000">
            <a:off x="6824975" y="2992825"/>
            <a:ext cx="572273" cy="1139825"/>
          </a:xfrm>
          <a:prstGeom prst="chevron">
            <a:avLst>
              <a:gd name="adj" fmla="val 261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OTD</a:t>
            </a:r>
            <a:endParaRPr kumimoji="1" lang="ko-KR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2E1C8BF8-CB4B-437E-BF68-D29EC5AFBDA9}"/>
                  </a:ext>
                </a:extLst>
              </p:cNvPr>
              <p:cNvSpPr/>
              <p:nvPr/>
            </p:nvSpPr>
            <p:spPr bwMode="auto">
              <a:xfrm rot="5400000">
                <a:off x="6374697" y="1550093"/>
                <a:ext cx="333004" cy="1255851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2E1C8BF8-CB4B-437E-BF68-D29EC5AFBD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6374697" y="1550093"/>
                <a:ext cx="333004" cy="125585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8766CCC-541D-43A0-9F1F-6383ECC33B6C}"/>
                  </a:ext>
                </a:extLst>
              </p:cNvPr>
              <p:cNvSpPr/>
              <p:nvPr/>
            </p:nvSpPr>
            <p:spPr bwMode="auto">
              <a:xfrm>
                <a:off x="5499100" y="2011051"/>
                <a:ext cx="414173" cy="1183048"/>
              </a:xfrm>
              <a:prstGeom prst="rect">
                <a:avLst/>
              </a:prstGeom>
              <a:solidFill>
                <a:srgbClr val="FFC00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8766CCC-541D-43A0-9F1F-6383ECC33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9100" y="2011051"/>
                <a:ext cx="414173" cy="118304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441E278B-7B1C-472F-B92D-F7695EAF95B2}"/>
                  </a:ext>
                </a:extLst>
              </p:cNvPr>
              <p:cNvSpPr/>
              <p:nvPr/>
            </p:nvSpPr>
            <p:spPr bwMode="auto">
              <a:xfrm>
                <a:off x="5499100" y="1600200"/>
                <a:ext cx="838199" cy="409856"/>
              </a:xfrm>
              <a:prstGeom prst="parallelogram">
                <a:avLst>
                  <a:gd name="adj" fmla="val 98592"/>
                </a:avLst>
              </a:prstGeom>
              <a:solidFill>
                <a:srgbClr val="7030A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latin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441E278B-7B1C-472F-B92D-F7695EAF95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9100" y="1600200"/>
                <a:ext cx="838199" cy="409856"/>
              </a:xfrm>
              <a:prstGeom prst="parallelogram">
                <a:avLst>
                  <a:gd name="adj" fmla="val 98592"/>
                </a:avLst>
              </a:prstGeom>
              <a:blipFill>
                <a:blip r:embed="rId19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6277164-61A7-421D-A180-77A55788CB78}"/>
                  </a:ext>
                </a:extLst>
              </p:cNvPr>
              <p:cNvSpPr/>
              <p:nvPr/>
            </p:nvSpPr>
            <p:spPr bwMode="auto">
              <a:xfrm rot="5400000">
                <a:off x="7209709" y="1970934"/>
                <a:ext cx="333004" cy="414174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6277164-61A7-421D-A180-77A55788CB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7209709" y="1970934"/>
                <a:ext cx="333004" cy="41417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C6F1991-21A7-4C02-89D1-C1C8C4BBECF4}"/>
                  </a:ext>
                </a:extLst>
              </p:cNvPr>
              <p:cNvSpPr txBox="1"/>
              <p:nvPr/>
            </p:nvSpPr>
            <p:spPr>
              <a:xfrm>
                <a:off x="6006540" y="2304850"/>
                <a:ext cx="18965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C6F1991-21A7-4C02-89D1-C1C8C4BBE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540" y="2304850"/>
                <a:ext cx="1896505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BCA447B-816F-408F-84AA-F3F865C07A94}"/>
                  </a:ext>
                </a:extLst>
              </p:cNvPr>
              <p:cNvSpPr/>
              <p:nvPr/>
            </p:nvSpPr>
            <p:spPr bwMode="auto">
              <a:xfrm rot="5400000">
                <a:off x="7622989" y="1970934"/>
                <a:ext cx="333004" cy="414174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BCA447B-816F-408F-84AA-F3F865C07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7622989" y="1970934"/>
                <a:ext cx="333004" cy="41417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714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ED1C2-C7D7-495B-AAC4-96F1BC61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39825"/>
          </a:xfrm>
        </p:spPr>
        <p:txBody>
          <a:bodyPr/>
          <a:lstStyle/>
          <a:p>
            <a:r>
              <a:rPr lang="en-US" altLang="ko-KR" dirty="0"/>
              <a:t>Proposed Methods</a:t>
            </a:r>
            <a:endParaRPr lang="ko-KR" altLang="en-US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7AE02A08-76F5-435A-AFD8-0C45BD45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/>
              <a:t>Online CP</a:t>
            </a:r>
          </a:p>
          <a:p>
            <a:pPr lvl="1"/>
            <a:r>
              <a:rPr lang="en-US" sz="2400" i="1" dirty="0"/>
              <a:t>Accelerating Online CP Decompositions for Higher</a:t>
            </a:r>
            <a:br>
              <a:rPr lang="en-US" sz="2400" i="1" dirty="0"/>
            </a:br>
            <a:r>
              <a:rPr lang="en-US" sz="2400" i="1" dirty="0"/>
              <a:t>Order Tensors</a:t>
            </a:r>
            <a:r>
              <a:rPr lang="en-US" altLang="ko-KR" sz="2400" dirty="0"/>
              <a:t>, KDD’16</a:t>
            </a:r>
            <a:endParaRPr lang="en-US" sz="2400" dirty="0"/>
          </a:p>
          <a:p>
            <a:r>
              <a:rPr lang="en-US" dirty="0"/>
              <a:t>Transformed Online CP</a:t>
            </a:r>
          </a:p>
          <a:p>
            <a:r>
              <a:rPr lang="en-US" dirty="0"/>
              <a:t>Temporally Growing DTD</a:t>
            </a:r>
          </a:p>
          <a:p>
            <a:pPr lvl="1"/>
            <a:r>
              <a:rPr lang="en-US" sz="2400" i="1" dirty="0"/>
              <a:t>Multi-Aspect Streaming Tensor Completion</a:t>
            </a:r>
            <a:r>
              <a:rPr lang="en-US" sz="2400" dirty="0"/>
              <a:t>, KDD’17</a:t>
            </a:r>
          </a:p>
          <a:p>
            <a:pPr lvl="1"/>
            <a:r>
              <a:rPr lang="en-US" sz="2400" i="1" dirty="0" err="1"/>
              <a:t>eOTD</a:t>
            </a:r>
            <a:r>
              <a:rPr lang="en-US" sz="2400" i="1" dirty="0"/>
              <a:t>: An Efficient Online Tucker Decomposition for</a:t>
            </a:r>
            <a:br>
              <a:rPr lang="en-US" sz="2400" i="1" dirty="0"/>
            </a:br>
            <a:r>
              <a:rPr lang="en-US" sz="2400" i="1" dirty="0"/>
              <a:t>Higher Order</a:t>
            </a:r>
            <a:r>
              <a:rPr lang="en-US" sz="2400" dirty="0"/>
              <a:t>, ICDM’18</a:t>
            </a:r>
            <a:endParaRPr lang="en-US" dirty="0"/>
          </a:p>
          <a:p>
            <a:pPr lvl="1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61636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ED1C2-C7D7-495B-AAC4-96F1BC61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39825"/>
          </a:xfrm>
        </p:spPr>
        <p:txBody>
          <a:bodyPr/>
          <a:lstStyle/>
          <a:p>
            <a:r>
              <a:rPr lang="en-US" altLang="ko-KR" dirty="0"/>
              <a:t>Loss Function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0B62FAC-493D-462B-9AA4-2A388FC4F29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52400" y="1447800"/>
                <a:ext cx="8839200" cy="47435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2060"/>
                  </a:buClr>
                  <a:buSzPct val="65000"/>
                  <a:buFont typeface="Wingdings" pitchFamily="2" charset="2"/>
                  <a:buChar char="n"/>
                  <a:defRPr kumimoji="1" sz="3000">
                    <a:solidFill>
                      <a:schemeClr val="tx1"/>
                    </a:solidFill>
                    <a:latin typeface="+mn-lt"/>
                    <a:ea typeface="+mn-ea"/>
                    <a:cs typeface="Times New Roman" pitchFamily="18" charset="0"/>
                  </a:defRPr>
                </a:lvl1pPr>
                <a:lvl2pPr marL="669925" indent="-325438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kumimoji="1" sz="2600">
                    <a:solidFill>
                      <a:schemeClr val="tx1"/>
                    </a:solidFill>
                    <a:latin typeface="+mn-lt"/>
                    <a:ea typeface="+mn-ea"/>
                    <a:cs typeface="Times New Roman" pitchFamily="18" charset="0"/>
                  </a:defRPr>
                </a:lvl2pPr>
                <a:lvl3pPr marL="1022350" indent="-350838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2060"/>
                  </a:buClr>
                  <a:buSzPct val="65000"/>
                  <a:buFont typeface="Wingdings" pitchFamily="2" charset="2"/>
                  <a:buChar char="n"/>
                  <a:defRPr kumimoji="1" sz="2200">
                    <a:solidFill>
                      <a:schemeClr val="tx1"/>
                    </a:solidFill>
                    <a:latin typeface="+mn-lt"/>
                    <a:ea typeface="+mn-ea"/>
                    <a:cs typeface="Times New Roman" pitchFamily="18" charset="0"/>
                  </a:defRPr>
                </a:lvl3pPr>
                <a:lvl4pPr marL="1339850" indent="-315913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Times New Roman" pitchFamily="18" charset="0"/>
                  </a:defRPr>
                </a:lvl4pPr>
                <a:lvl5pPr marL="1681163" indent="-33972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2060"/>
                  </a:buClr>
                  <a:buSzPct val="75000"/>
                  <a:buFont typeface="Wingdings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Times New Roman" pitchFamily="18" charset="0"/>
                  </a:defRPr>
                </a:lvl5pPr>
                <a:lvl6pPr marL="2138363" indent="-339725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595563" indent="-339725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052763" indent="-339725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509963" indent="-339725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lvl="1" defTabSz="914400"/>
                <a:r>
                  <a:rPr lang="en-US" altLang="ko-KR" kern="0" dirty="0"/>
                  <a:t>Online CP</a:t>
                </a:r>
              </a:p>
              <a:p>
                <a:pPr lvl="2" defTabSz="914400"/>
                <a14:m>
                  <m:oMath xmlns:m="http://schemas.openxmlformats.org/officeDocument/2006/math">
                    <m:r>
                      <a:rPr lang="en-US" altLang="ko-KR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  <m:r>
                      <a:rPr lang="en-US" altLang="ko-KR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b="1" i="1" kern="0">
                                        <a:latin typeface="Cambria Math" panose="02040503050406030204" pitchFamily="18" charset="0"/>
                                      </a:rPr>
                                      <m:t>𝓧</m:t>
                                    </m:r>
                                  </m:e>
                                  <m:sub>
                                    <m:r>
                                      <a:rPr lang="en-US" altLang="ko-KR" b="0" i="1" kern="0" smtClean="0"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  <m:r>
                                  <a:rPr lang="en-US" altLang="ko-KR" b="1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⟦"/>
                                    <m:endChr m:val="⟧"/>
                                    <m:ctrlPr>
                                      <a:rPr lang="en-US" altLang="ko-KR" b="1" i="1" kern="0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1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𝐀</m:t>
                                        </m:r>
                                      </m:e>
                                      <m:sub>
                                        <m:r>
                                          <a:rPr lang="en-US" altLang="ko-KR" b="1" i="1" ker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</a:rPr>
                                      <m:t>𝐁</m:t>
                                    </m:r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</a:rPr>
                                      <m:t>𝐂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ker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e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b="1" i="1" kern="0">
                                        <a:latin typeface="Cambria Math" panose="02040503050406030204" pitchFamily="18" charset="0"/>
                                      </a:rPr>
                                      <m:t>𝓧</m:t>
                                    </m:r>
                                  </m:e>
                                  <m:sub>
                                    <m:r>
                                      <a:rPr lang="en-US" altLang="ko-KR" b="0" i="1" kern="0" smtClean="0"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  <m:r>
                                  <a:rPr lang="en-US" altLang="ko-KR" b="1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⟦"/>
                                    <m:endChr m:val="⟧"/>
                                    <m:ctrlPr>
                                      <a:rPr lang="en-US" altLang="ko-KR" b="1" i="1" kern="0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1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𝐀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kern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</a:rPr>
                                      <m:t>𝐁</m:t>
                                    </m:r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</a:rPr>
                                      <m:t>𝐂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ker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e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i="1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defTabSz="914400"/>
                <a:r>
                  <a:rPr lang="en-US" altLang="ko-KR" kern="0" dirty="0"/>
                  <a:t>Temporally Growing DTD</a:t>
                </a:r>
              </a:p>
              <a:p>
                <a:pPr lvl="2" defTabSz="914400"/>
                <a14:m>
                  <m:oMath xmlns:m="http://schemas.openxmlformats.org/officeDocument/2006/math">
                    <m:r>
                      <a:rPr lang="en-US" altLang="ko-KR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ker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⟦"/>
                                    <m:endChr m:val="⟧"/>
                                    <m:ctrlPr>
                                      <a:rPr lang="en-US" altLang="ko-KR" b="1" i="1" kern="0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ko-KR" altLang="en-US" b="1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𝐀</m:t>
                                        </m:r>
                                      </m:e>
                                    </m:acc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b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ko-KR" altLang="en-US" b="1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𝐁</m:t>
                                        </m:r>
                                      </m:e>
                                    </m:acc>
                                    <m:r>
                                      <a:rPr lang="en-US" altLang="ko-KR" b="1" i="1" kern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ko-KR" altLang="en-US" b="1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𝐂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altLang="ko-KR" b="1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⟦"/>
                                    <m:endChr m:val="⟧"/>
                                    <m:ctrlPr>
                                      <a:rPr lang="en-US" altLang="ko-KR" b="1" i="1" kern="0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1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𝐀</m:t>
                                        </m:r>
                                      </m:e>
                                      <m:sub>
                                        <m:r>
                                          <a:rPr lang="en-US" altLang="ko-KR" b="1" i="1" ker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</a:rPr>
                                      <m:t>𝐁</m:t>
                                    </m:r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</a:rPr>
                                      <m:t>𝐂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ker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e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b="1" i="1" kern="0">
                                        <a:latin typeface="Cambria Math" panose="02040503050406030204" pitchFamily="18" charset="0"/>
                                      </a:rPr>
                                      <m:t>𝓧</m:t>
                                    </m:r>
                                  </m:e>
                                  <m:sub>
                                    <m:r>
                                      <a:rPr lang="en-US" altLang="ko-KR" i="1" kern="0"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  <m:r>
                                  <a:rPr lang="en-US" altLang="ko-KR" b="1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⟦"/>
                                    <m:endChr m:val="⟧"/>
                                    <m:ctrlPr>
                                      <a:rPr lang="en-US" altLang="ko-KR" b="1" i="1" kern="0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1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𝐀</m:t>
                                        </m:r>
                                      </m:e>
                                      <m:sub>
                                        <m: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</a:rPr>
                                      <m:t>𝐁</m:t>
                                    </m:r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</a:rPr>
                                      <m:t>𝐂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ker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e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altLang="ko-KR" i="1" kern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ko-KR" altLang="en-US" i="1" kern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kern="0" dirty="0"/>
                  <a:t> is a memory rate of how much information is inherited.</a:t>
                </a:r>
              </a:p>
              <a:p>
                <a:pPr lvl="1" defTabSz="914400"/>
                <a:endParaRPr lang="en-US" altLang="ko-KR" kern="0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0B62FAC-493D-462B-9AA4-2A388FC4F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1447800"/>
                <a:ext cx="8839200" cy="4743509"/>
              </a:xfrm>
              <a:prstGeom prst="rect">
                <a:avLst/>
              </a:prstGeom>
              <a:blipFill>
                <a:blip r:embed="rId2"/>
                <a:stretch>
                  <a:fillRect t="-12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5011CCD-A6CB-4450-AC0B-214D55913E12}"/>
                  </a:ext>
                </a:extLst>
              </p:cNvPr>
              <p:cNvSpPr/>
              <p:nvPr/>
            </p:nvSpPr>
            <p:spPr bwMode="auto">
              <a:xfrm rot="5400000">
                <a:off x="1713797" y="4604393"/>
                <a:ext cx="333004" cy="1255851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1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</m:acc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5011CCD-A6CB-4450-AC0B-214D55913E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1713797" y="4604393"/>
                <a:ext cx="333004" cy="12558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761AFA0-816F-42F4-B95E-97CF46A8C9A2}"/>
                  </a:ext>
                </a:extLst>
              </p:cNvPr>
              <p:cNvSpPr/>
              <p:nvPr/>
            </p:nvSpPr>
            <p:spPr bwMode="auto">
              <a:xfrm>
                <a:off x="838200" y="5065352"/>
                <a:ext cx="414173" cy="1183048"/>
              </a:xfrm>
              <a:prstGeom prst="rect">
                <a:avLst/>
              </a:prstGeom>
              <a:solidFill>
                <a:srgbClr val="FFC00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</m:acc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761AFA0-816F-42F4-B95E-97CF46A8C9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5065352"/>
                <a:ext cx="414173" cy="1183048"/>
              </a:xfrm>
              <a:prstGeom prst="rect">
                <a:avLst/>
              </a:prstGeom>
              <a:blipFill>
                <a:blip r:embed="rId4"/>
                <a:stretch>
                  <a:fillRect r="-8696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C54F0FBB-3388-44E1-834A-239D3E24A397}"/>
                  </a:ext>
                </a:extLst>
              </p:cNvPr>
              <p:cNvSpPr/>
              <p:nvPr/>
            </p:nvSpPr>
            <p:spPr bwMode="auto">
              <a:xfrm>
                <a:off x="838200" y="4654501"/>
                <a:ext cx="838199" cy="409856"/>
              </a:xfrm>
              <a:prstGeom prst="parallelogram">
                <a:avLst>
                  <a:gd name="adj" fmla="val 98592"/>
                </a:avLst>
              </a:prstGeom>
              <a:solidFill>
                <a:srgbClr val="7030A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</m:acc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C54F0FBB-3388-44E1-834A-239D3E24A3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4654501"/>
                <a:ext cx="838199" cy="409856"/>
              </a:xfrm>
              <a:prstGeom prst="parallelogram">
                <a:avLst>
                  <a:gd name="adj" fmla="val 98592"/>
                </a:avLst>
              </a:prstGeom>
              <a:blipFill>
                <a:blip r:embed="rId5"/>
                <a:stretch>
                  <a:fillRect t="-2899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A8E7695-E20E-43B1-9727-D51BADACFB5E}"/>
                  </a:ext>
                </a:extLst>
              </p:cNvPr>
              <p:cNvSpPr/>
              <p:nvPr/>
            </p:nvSpPr>
            <p:spPr bwMode="auto">
              <a:xfrm rot="5400000">
                <a:off x="6772374" y="4604394"/>
                <a:ext cx="333004" cy="1255851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A8E7695-E20E-43B1-9727-D51BADACFB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6772374" y="4604394"/>
                <a:ext cx="333004" cy="12558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851A21E-5487-4DD3-8076-AAB326ABE0B7}"/>
                  </a:ext>
                </a:extLst>
              </p:cNvPr>
              <p:cNvSpPr/>
              <p:nvPr/>
            </p:nvSpPr>
            <p:spPr bwMode="auto">
              <a:xfrm>
                <a:off x="5896777" y="5065352"/>
                <a:ext cx="414173" cy="1183048"/>
              </a:xfrm>
              <a:prstGeom prst="rect">
                <a:avLst/>
              </a:prstGeom>
              <a:solidFill>
                <a:srgbClr val="FFC00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851A21E-5487-4DD3-8076-AAB326ABE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96777" y="5065352"/>
                <a:ext cx="414173" cy="11830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평행 사변형 14">
                <a:extLst>
                  <a:ext uri="{FF2B5EF4-FFF2-40B4-BE49-F238E27FC236}">
                    <a16:creationId xmlns:a16="http://schemas.microsoft.com/office/drawing/2014/main" id="{DDE75A05-2F42-4B1D-99AC-2A0E7A604163}"/>
                  </a:ext>
                </a:extLst>
              </p:cNvPr>
              <p:cNvSpPr/>
              <p:nvPr/>
            </p:nvSpPr>
            <p:spPr bwMode="auto">
              <a:xfrm>
                <a:off x="5896777" y="4654501"/>
                <a:ext cx="838199" cy="409856"/>
              </a:xfrm>
              <a:prstGeom prst="parallelogram">
                <a:avLst>
                  <a:gd name="adj" fmla="val 98592"/>
                </a:avLst>
              </a:prstGeom>
              <a:solidFill>
                <a:srgbClr val="7030A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latin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15" name="평행 사변형 14">
                <a:extLst>
                  <a:ext uri="{FF2B5EF4-FFF2-40B4-BE49-F238E27FC236}">
                    <a16:creationId xmlns:a16="http://schemas.microsoft.com/office/drawing/2014/main" id="{DDE75A05-2F42-4B1D-99AC-2A0E7A604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96777" y="4654501"/>
                <a:ext cx="838199" cy="409856"/>
              </a:xfrm>
              <a:prstGeom prst="parallelogram">
                <a:avLst>
                  <a:gd name="adj" fmla="val 98592"/>
                </a:avLst>
              </a:prstGeom>
              <a:blipFill>
                <a:blip r:embed="rId8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EC141EC-E5C9-458C-A6C5-12DD8440DC65}"/>
                  </a:ext>
                </a:extLst>
              </p:cNvPr>
              <p:cNvSpPr/>
              <p:nvPr/>
            </p:nvSpPr>
            <p:spPr bwMode="auto">
              <a:xfrm rot="5400000">
                <a:off x="7607386" y="5025235"/>
                <a:ext cx="333004" cy="414174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EC141EC-E5C9-458C-A6C5-12DD8440D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7607386" y="5025235"/>
                <a:ext cx="333004" cy="4141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54CD0C-8BF1-4CEE-8D17-4C484F8A576F}"/>
                  </a:ext>
                </a:extLst>
              </p:cNvPr>
              <p:cNvSpPr txBox="1"/>
              <p:nvPr/>
            </p:nvSpPr>
            <p:spPr>
              <a:xfrm>
                <a:off x="6389270" y="5359151"/>
                <a:ext cx="16679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54CD0C-8BF1-4CEE-8D17-4C484F8A5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270" y="5359151"/>
                <a:ext cx="1667905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9177CA1-663F-476D-A692-94ABA3C31371}"/>
                  </a:ext>
                </a:extLst>
              </p:cNvPr>
              <p:cNvSpPr txBox="1"/>
              <p:nvPr/>
            </p:nvSpPr>
            <p:spPr>
              <a:xfrm rot="5400000">
                <a:off x="1355812" y="4221801"/>
                <a:ext cx="391133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00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ko-KR" altLang="en-US" sz="3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9177CA1-663F-476D-A692-94ABA3C31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355812" y="4221801"/>
                <a:ext cx="391133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정육면체 24">
                <a:extLst>
                  <a:ext uri="{FF2B5EF4-FFF2-40B4-BE49-F238E27FC236}">
                    <a16:creationId xmlns:a16="http://schemas.microsoft.com/office/drawing/2014/main" id="{2354F4AE-9DA9-49B5-B7BE-374E78ED5D2F}"/>
                  </a:ext>
                </a:extLst>
              </p:cNvPr>
              <p:cNvSpPr/>
              <p:nvPr/>
            </p:nvSpPr>
            <p:spPr bwMode="auto">
              <a:xfrm>
                <a:off x="2596986" y="4661163"/>
                <a:ext cx="838200" cy="1587237"/>
              </a:xfrm>
              <a:prstGeom prst="cube">
                <a:avLst>
                  <a:gd name="adj" fmla="val 48008"/>
                </a:avLst>
              </a:prstGeom>
              <a:solidFill>
                <a:schemeClr val="tx2">
                  <a:lumMod val="40000"/>
                  <a:lumOff val="60000"/>
                  <a:alpha val="49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𝓧</m:t>
                          </m:r>
                        </m:e>
                        <m:sub>
                          <m:r>
                            <a:rPr lang="en-US" altLang="ko-KR" sz="2400" b="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25" name="정육면체 24">
                <a:extLst>
                  <a:ext uri="{FF2B5EF4-FFF2-40B4-BE49-F238E27FC236}">
                    <a16:creationId xmlns:a16="http://schemas.microsoft.com/office/drawing/2014/main" id="{2354F4AE-9DA9-49B5-B7BE-374E78ED5D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6986" y="4661163"/>
                <a:ext cx="838200" cy="1587237"/>
              </a:xfrm>
              <a:prstGeom prst="cube">
                <a:avLst>
                  <a:gd name="adj" fmla="val 48008"/>
                </a:avLst>
              </a:prstGeom>
              <a:blipFill>
                <a:blip r:embed="rId12"/>
                <a:stretch>
                  <a:fillRect l="-714" r="-2857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BF2BD4-2FD0-4289-B3CB-FC5F35678CE2}"/>
                  </a:ext>
                </a:extLst>
              </p:cNvPr>
              <p:cNvSpPr txBox="1"/>
              <p:nvPr/>
            </p:nvSpPr>
            <p:spPr>
              <a:xfrm>
                <a:off x="1060425" y="3850932"/>
                <a:ext cx="1066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𝓧</m:t>
                          </m:r>
                        </m:e>
                        <m:sub>
                          <m:r>
                            <a:rPr lang="en-US" altLang="ko-KR" sz="2400" b="0" i="1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BF2BD4-2FD0-4289-B3CB-FC5F35678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425" y="3850932"/>
                <a:ext cx="1066800" cy="461665"/>
              </a:xfrm>
              <a:prstGeom prst="rect">
                <a:avLst/>
              </a:prstGeom>
              <a:blipFill>
                <a:blip r:embed="rId1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화살표: 갈매기형 수장 29">
            <a:extLst>
              <a:ext uri="{FF2B5EF4-FFF2-40B4-BE49-F238E27FC236}">
                <a16:creationId xmlns:a16="http://schemas.microsoft.com/office/drawing/2014/main" id="{3CE8739F-8AFD-4B05-B6AA-594C13A05DE8}"/>
              </a:ext>
            </a:extLst>
          </p:cNvPr>
          <p:cNvSpPr/>
          <p:nvPr/>
        </p:nvSpPr>
        <p:spPr bwMode="auto">
          <a:xfrm>
            <a:off x="4144177" y="4890196"/>
            <a:ext cx="1076819" cy="684244"/>
          </a:xfrm>
          <a:prstGeom prst="chevron">
            <a:avLst>
              <a:gd name="adj" fmla="val 1454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OTD</a:t>
            </a:r>
            <a:endParaRPr kumimoji="1" lang="ko-KR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910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ED1C2-C7D7-495B-AAC4-96F1BC61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39825"/>
          </a:xfrm>
        </p:spPr>
        <p:txBody>
          <a:bodyPr/>
          <a:lstStyle/>
          <a:p>
            <a:r>
              <a:rPr lang="en-US" altLang="ko-KR" dirty="0"/>
              <a:t>ALS updates of Online CP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0B62FAC-493D-462B-9AA4-2A388FC4F29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52400" y="1447800"/>
                <a:ext cx="8839200" cy="47435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2060"/>
                  </a:buClr>
                  <a:buSzPct val="65000"/>
                  <a:buFont typeface="Wingdings" pitchFamily="2" charset="2"/>
                  <a:buChar char="n"/>
                  <a:defRPr kumimoji="1" sz="3000">
                    <a:solidFill>
                      <a:schemeClr val="tx1"/>
                    </a:solidFill>
                    <a:latin typeface="+mn-lt"/>
                    <a:ea typeface="+mn-ea"/>
                    <a:cs typeface="Times New Roman" pitchFamily="18" charset="0"/>
                  </a:defRPr>
                </a:lvl1pPr>
                <a:lvl2pPr marL="669925" indent="-325438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kumimoji="1" sz="2600">
                    <a:solidFill>
                      <a:schemeClr val="tx1"/>
                    </a:solidFill>
                    <a:latin typeface="+mn-lt"/>
                    <a:ea typeface="+mn-ea"/>
                    <a:cs typeface="Times New Roman" pitchFamily="18" charset="0"/>
                  </a:defRPr>
                </a:lvl2pPr>
                <a:lvl3pPr marL="1022350" indent="-350838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2060"/>
                  </a:buClr>
                  <a:buSzPct val="65000"/>
                  <a:buFont typeface="Wingdings" pitchFamily="2" charset="2"/>
                  <a:buChar char="n"/>
                  <a:defRPr kumimoji="1" sz="2200">
                    <a:solidFill>
                      <a:schemeClr val="tx1"/>
                    </a:solidFill>
                    <a:latin typeface="+mn-lt"/>
                    <a:ea typeface="+mn-ea"/>
                    <a:cs typeface="Times New Roman" pitchFamily="18" charset="0"/>
                  </a:defRPr>
                </a:lvl3pPr>
                <a:lvl4pPr marL="1339850" indent="-315913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Times New Roman" pitchFamily="18" charset="0"/>
                  </a:defRPr>
                </a:lvl4pPr>
                <a:lvl5pPr marL="1681163" indent="-33972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2060"/>
                  </a:buClr>
                  <a:buSzPct val="75000"/>
                  <a:buFont typeface="Wingdings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Times New Roman" pitchFamily="18" charset="0"/>
                  </a:defRPr>
                </a:lvl5pPr>
                <a:lvl6pPr marL="2138363" indent="-339725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595563" indent="-339725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052763" indent="-339725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509963" indent="-339725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lvl="1" defTabSz="914400"/>
                <a:r>
                  <a:rPr lang="en-US" altLang="ko-KR" kern="0" dirty="0"/>
                  <a:t>Online CP</a:t>
                </a:r>
              </a:p>
              <a:p>
                <a:pPr lvl="2" defTabSz="914400"/>
                <a14:m>
                  <m:oMath xmlns:m="http://schemas.openxmlformats.org/officeDocument/2006/math">
                    <m:r>
                      <a:rPr lang="en-US" altLang="ko-KR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  <m:r>
                      <a:rPr lang="en-US" altLang="ko-KR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b="1" i="1" kern="0">
                                        <a:latin typeface="Cambria Math" panose="02040503050406030204" pitchFamily="18" charset="0"/>
                                      </a:rPr>
                                      <m:t>𝓧</m:t>
                                    </m:r>
                                  </m:e>
                                  <m:sub>
                                    <m:r>
                                      <a:rPr lang="en-US" altLang="ko-KR" b="0" i="1" kern="0" smtClean="0"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  <m:r>
                                  <a:rPr lang="en-US" altLang="ko-KR" b="1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⟦"/>
                                    <m:endChr m:val="⟧"/>
                                    <m:ctrlPr>
                                      <a:rPr lang="en-US" altLang="ko-KR" b="1" i="1" kern="0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1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𝐀</m:t>
                                        </m:r>
                                      </m:e>
                                      <m:sub>
                                        <m:r>
                                          <a:rPr lang="en-US" altLang="ko-KR" b="1" i="1" ker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</a:rPr>
                                      <m:t>𝐁</m:t>
                                    </m:r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</a:rPr>
                                      <m:t>𝐂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ker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e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b="1" i="1" kern="0">
                                        <a:latin typeface="Cambria Math" panose="02040503050406030204" pitchFamily="18" charset="0"/>
                                      </a:rPr>
                                      <m:t>𝓧</m:t>
                                    </m:r>
                                  </m:e>
                                  <m:sub>
                                    <m:r>
                                      <a:rPr lang="en-US" altLang="ko-KR" b="0" i="1" kern="0" smtClean="0"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  <m:r>
                                  <a:rPr lang="en-US" altLang="ko-KR" b="1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⟦"/>
                                    <m:endChr m:val="⟧"/>
                                    <m:ctrlPr>
                                      <a:rPr lang="en-US" altLang="ko-KR" b="1" i="1" kern="0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1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𝐀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kern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</a:rPr>
                                      <m:t>𝐁</m:t>
                                    </m:r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</a:rPr>
                                      <m:t>𝐂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ker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e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i="1" kern="0" dirty="0">
                  <a:latin typeface="Cambria Math" panose="02040503050406030204" pitchFamily="18" charset="0"/>
                </a:endParaRPr>
              </a:p>
              <a:p>
                <a:pPr marL="671512" lvl="2" indent="0" defTabSz="914400">
                  <a:buNone/>
                </a:pPr>
                <a:br>
                  <a:rPr lang="en-US" altLang="ko-KR" b="1" i="1" kern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kern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kern="0" dirty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altLang="ko-KR" b="1" i="1" kern="0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altLang="ko-KR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i="1" kern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ker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altLang="ko-KR" i="1" ker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kern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  <m:r>
                                <a:rPr lang="en-US" altLang="ko-KR" b="1" i="0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kern="0">
                                  <a:latin typeface="Cambria Math" panose="02040503050406030204" pitchFamily="18" charset="0"/>
                                </a:rPr>
                                <m:t>⨀</m:t>
                              </m:r>
                              <m:r>
                                <a:rPr lang="en-US" altLang="ko-KR" b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1" kern="0"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ko-KR" b="1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kern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ko-KR" b="1" kern="0">
                              <a:latin typeface="Cambria Math" panose="02040503050406030204" pitchFamily="18" charset="0"/>
                            </a:rPr>
                            <m:t>𝐂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⊛</m:t>
                          </m:r>
                          <m:sSup>
                            <m:sSupPr>
                              <m:ctrlPr>
                                <a:rPr lang="en-US" altLang="ko-KR" b="1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0" kern="0" smtClean="0"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ko-KR" b="1" kern="0">
                              <a:latin typeface="Cambria Math" panose="02040503050406030204" pitchFamily="18" charset="0"/>
                            </a:rPr>
                            <m:t>𝐁</m:t>
                          </m:r>
                        </m:den>
                      </m:f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b="1" i="1" kern="0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kern="0" dirty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altLang="ko-KR" b="0" i="1" kern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altLang="ko-KR" i="1" ker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ker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altLang="ko-KR" i="1" ker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kern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  <m:r>
                                <a:rPr lang="en-US" altLang="ko-KR" b="1" ker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kern="0">
                                  <a:latin typeface="Cambria Math" panose="02040503050406030204" pitchFamily="18" charset="0"/>
                                </a:rPr>
                                <m:t>⨀</m:t>
                              </m:r>
                              <m:r>
                                <a:rPr lang="en-US" altLang="ko-KR" b="1" ker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1" kern="0"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ko-KR" b="1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kern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ko-KR" b="1" kern="0">
                              <a:latin typeface="Cambria Math" panose="02040503050406030204" pitchFamily="18" charset="0"/>
                            </a:rPr>
                            <m:t>𝐂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⊛</m:t>
                          </m:r>
                          <m:sSup>
                            <m:sSupPr>
                              <m:ctrlPr>
                                <a:rPr lang="en-US" altLang="ko-KR" b="1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kern="0"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ko-KR" b="1" kern="0">
                              <a:latin typeface="Cambria Math" panose="02040503050406030204" pitchFamily="18" charset="0"/>
                            </a:rPr>
                            <m:t>𝐁</m:t>
                          </m:r>
                        </m:den>
                      </m:f>
                    </m:oMath>
                  </m:oMathPara>
                </a14:m>
                <a:endParaRPr lang="en-US" altLang="ko-KR" b="1" i="1" kern="0" dirty="0">
                  <a:latin typeface="Cambria Math" panose="02040503050406030204" pitchFamily="18" charset="0"/>
                </a:endParaRPr>
              </a:p>
              <a:p>
                <a:pPr marL="671512" lvl="2" indent="0" defTabSz="914400">
                  <a:buNone/>
                </a:pPr>
                <a:br>
                  <a:rPr lang="en-US" altLang="ko-KR" b="1" i="1" kern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kern="0" dirty="0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altLang="ko-KR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altLang="ko-KR" i="1" ker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ker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altLang="ko-KR" i="1" ker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i="1" ker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kern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  <m:r>
                                <a:rPr lang="en-US" altLang="ko-KR" b="1" ker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kern="0">
                                  <a:latin typeface="Cambria Math" panose="02040503050406030204" pitchFamily="18" charset="0"/>
                                </a:rPr>
                                <m:t>⨀</m:t>
                              </m:r>
                              <m:r>
                                <a:rPr lang="en-US" altLang="ko-KR" b="1" ker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b="1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kern="0" dirty="0"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</m:e>
                                <m:sub>
                                  <m:r>
                                    <a:rPr lang="en-US" altLang="ko-KR" b="0" i="1" kern="0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kern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ker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altLang="ko-KR" i="1" ker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i="1" ker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kern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  <m:r>
                                <a:rPr lang="en-US" altLang="ko-KR" b="1" ker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kern="0">
                                  <a:latin typeface="Cambria Math" panose="02040503050406030204" pitchFamily="18" charset="0"/>
                                </a:rPr>
                                <m:t>⨀</m:t>
                              </m:r>
                              <m:r>
                                <a:rPr lang="en-US" altLang="ko-KR" b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b="1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kern="0" dirty="0"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</m:e>
                                <m:sub>
                                  <m:r>
                                    <a:rPr lang="en-US" altLang="ko-KR" i="1" kern="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ko-KR" b="1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kern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ko-KR" b="1" kern="0">
                              <a:latin typeface="Cambria Math" panose="02040503050406030204" pitchFamily="18" charset="0"/>
                            </a:rPr>
                            <m:t>𝐂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⊛</m:t>
                          </m:r>
                          <m:d>
                            <m:dPr>
                              <m:ctrlPr>
                                <a:rPr lang="en-US" altLang="ko-KR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1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b="1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kern="0" dirty="0">
                                          <a:latin typeface="Cambria Math" panose="02040503050406030204" pitchFamily="18" charset="0"/>
                                        </a:rPr>
                                        <m:t>𝐀</m:t>
                                      </m:r>
                                    </m:e>
                                    <m:sub>
                                      <m:r>
                                        <a:rPr lang="en-US" altLang="ko-KR" i="1" kern="0" dirty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ker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b="1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kern="0" dirty="0"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</m:e>
                                <m:sub>
                                  <m:r>
                                    <a:rPr lang="en-US" altLang="ko-KR" i="1" kern="0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1" i="1" kern="0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b="1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b="1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kern="0" dirty="0">
                                          <a:latin typeface="Cambria Math" panose="02040503050406030204" pitchFamily="18" charset="0"/>
                                        </a:rPr>
                                        <m:t>𝐀</m:t>
                                      </m:r>
                                    </m:e>
                                    <m:sub>
                                      <m:r>
                                        <a:rPr lang="en-US" altLang="ko-KR" b="0" i="1" kern="0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ker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b="1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kern="0" dirty="0"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</m:e>
                                <m:sub>
                                  <m:r>
                                    <a:rPr lang="en-US" altLang="ko-KR" b="0" i="1" kern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b="1" i="1" kern="0" dirty="0">
                  <a:latin typeface="Cambria Math" panose="02040503050406030204" pitchFamily="18" charset="0"/>
                </a:endParaRPr>
              </a:p>
              <a:p>
                <a:pPr marL="671512" lvl="2" indent="0" defTabSz="914400">
                  <a:buNone/>
                </a:pPr>
                <a:br>
                  <a:rPr lang="en-US" altLang="ko-KR" b="1" i="1" kern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kern="0" dirty="0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ko-KR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altLang="ko-KR" i="1" ker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ker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altLang="ko-KR" i="1" ker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i="1" ker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kern="0" dirty="0"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  <m:r>
                                <a:rPr lang="en-US" altLang="ko-KR" b="1" i="0" kern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kern="0">
                                  <a:latin typeface="Cambria Math" panose="02040503050406030204" pitchFamily="18" charset="0"/>
                                </a:rPr>
                                <m:t>⨀</m:t>
                              </m:r>
                              <m:r>
                                <a:rPr lang="en-US" altLang="ko-KR" b="1" ker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b="1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kern="0" dirty="0"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</m:e>
                                <m:sub>
                                  <m:r>
                                    <a:rPr lang="en-US" altLang="ko-KR" b="0" i="1" kern="0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kern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ker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altLang="ko-KR" i="1" ker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i="1" ker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kern="0" dirty="0"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  <m:r>
                                <a:rPr lang="en-US" altLang="ko-KR" b="0" i="0" kern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kern="0">
                                  <a:latin typeface="Cambria Math" panose="02040503050406030204" pitchFamily="18" charset="0"/>
                                </a:rPr>
                                <m:t>⨀</m:t>
                              </m:r>
                              <m:r>
                                <a:rPr lang="en-US" altLang="ko-KR" b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b="1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kern="0" dirty="0"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</m:e>
                                <m:sub>
                                  <m:r>
                                    <a:rPr lang="en-US" altLang="ko-KR" i="1" kern="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ko-KR" b="1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kern="0" dirty="0"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ko-KR" b="1" kern="0" dirty="0">
                              <a:latin typeface="Cambria Math" panose="02040503050406030204" pitchFamily="18" charset="0"/>
                            </a:rPr>
                            <m:t>𝐁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⊛</m:t>
                          </m:r>
                          <m:d>
                            <m:dPr>
                              <m:ctrlPr>
                                <a:rPr lang="en-US" altLang="ko-KR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1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b="1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kern="0" dirty="0">
                                          <a:latin typeface="Cambria Math" panose="02040503050406030204" pitchFamily="18" charset="0"/>
                                        </a:rPr>
                                        <m:t>𝐀</m:t>
                                      </m:r>
                                    </m:e>
                                    <m:sub>
                                      <m:r>
                                        <a:rPr lang="en-US" altLang="ko-KR" i="1" kern="0" dirty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ker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b="1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kern="0" dirty="0"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</m:e>
                                <m:sub>
                                  <m:r>
                                    <a:rPr lang="en-US" altLang="ko-KR" i="1" kern="0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1" i="1" kern="0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b="1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b="1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kern="0" dirty="0">
                                          <a:latin typeface="Cambria Math" panose="02040503050406030204" pitchFamily="18" charset="0"/>
                                        </a:rPr>
                                        <m:t>𝐀</m:t>
                                      </m:r>
                                    </m:e>
                                    <m:sub>
                                      <m:r>
                                        <a:rPr lang="en-US" altLang="ko-KR" b="0" i="1" kern="0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ker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b="1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kern="0" dirty="0"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</m:e>
                                <m:sub>
                                  <m:r>
                                    <a:rPr lang="en-US" altLang="ko-KR" b="0" i="1" kern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b="1" i="1" kern="0" dirty="0">
                  <a:latin typeface="Cambria Math" panose="02040503050406030204" pitchFamily="18" charset="0"/>
                </a:endParaRPr>
              </a:p>
              <a:p>
                <a:pPr marL="671512" lvl="2" indent="0" defTabSz="914400">
                  <a:buNone/>
                </a:pPr>
                <a:endParaRPr lang="en-US" altLang="ko-KR" b="1" i="1" kern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0B62FAC-493D-462B-9AA4-2A388FC4F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1447800"/>
                <a:ext cx="8839200" cy="4743509"/>
              </a:xfrm>
              <a:prstGeom prst="rect">
                <a:avLst/>
              </a:prstGeom>
              <a:blipFill>
                <a:blip r:embed="rId2"/>
                <a:stretch>
                  <a:fillRect t="-12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601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ED1C2-C7D7-495B-AAC4-96F1BC61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39825"/>
          </a:xfrm>
        </p:spPr>
        <p:txBody>
          <a:bodyPr/>
          <a:lstStyle/>
          <a:p>
            <a:r>
              <a:rPr lang="en-US" altLang="ko-KR" dirty="0"/>
              <a:t>ALS updates of DTD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0B62FAC-493D-462B-9AA4-2A388FC4F29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52400" y="1447800"/>
                <a:ext cx="8839200" cy="47435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2060"/>
                  </a:buClr>
                  <a:buSzPct val="65000"/>
                  <a:buFont typeface="Wingdings" pitchFamily="2" charset="2"/>
                  <a:buChar char="n"/>
                  <a:defRPr kumimoji="1" sz="3000">
                    <a:solidFill>
                      <a:schemeClr val="tx1"/>
                    </a:solidFill>
                    <a:latin typeface="+mn-lt"/>
                    <a:ea typeface="+mn-ea"/>
                    <a:cs typeface="Times New Roman" pitchFamily="18" charset="0"/>
                  </a:defRPr>
                </a:lvl1pPr>
                <a:lvl2pPr marL="669925" indent="-325438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kumimoji="1" sz="2600">
                    <a:solidFill>
                      <a:schemeClr val="tx1"/>
                    </a:solidFill>
                    <a:latin typeface="+mn-lt"/>
                    <a:ea typeface="+mn-ea"/>
                    <a:cs typeface="Times New Roman" pitchFamily="18" charset="0"/>
                  </a:defRPr>
                </a:lvl2pPr>
                <a:lvl3pPr marL="1022350" indent="-350838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2060"/>
                  </a:buClr>
                  <a:buSzPct val="65000"/>
                  <a:buFont typeface="Wingdings" pitchFamily="2" charset="2"/>
                  <a:buChar char="n"/>
                  <a:defRPr kumimoji="1" sz="2200">
                    <a:solidFill>
                      <a:schemeClr val="tx1"/>
                    </a:solidFill>
                    <a:latin typeface="+mn-lt"/>
                    <a:ea typeface="+mn-ea"/>
                    <a:cs typeface="Times New Roman" pitchFamily="18" charset="0"/>
                  </a:defRPr>
                </a:lvl3pPr>
                <a:lvl4pPr marL="1339850" indent="-315913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Times New Roman" pitchFamily="18" charset="0"/>
                  </a:defRPr>
                </a:lvl4pPr>
                <a:lvl5pPr marL="1681163" indent="-33972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2060"/>
                  </a:buClr>
                  <a:buSzPct val="75000"/>
                  <a:buFont typeface="Wingdings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Times New Roman" pitchFamily="18" charset="0"/>
                  </a:defRPr>
                </a:lvl5pPr>
                <a:lvl6pPr marL="2138363" indent="-339725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595563" indent="-339725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052763" indent="-339725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509963" indent="-339725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lvl="1" defTabSz="914400"/>
                <a:r>
                  <a:rPr lang="en-US" altLang="ko-KR" kern="0" dirty="0"/>
                  <a:t>Temporally Growing DTD</a:t>
                </a:r>
              </a:p>
              <a:p>
                <a:pPr lvl="2" defTabSz="914400"/>
                <a14:m>
                  <m:oMath xmlns:m="http://schemas.openxmlformats.org/officeDocument/2006/math">
                    <m:r>
                      <a:rPr lang="en-US" altLang="ko-KR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ker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⟦"/>
                                    <m:endChr m:val="⟧"/>
                                    <m:ctrlPr>
                                      <a:rPr lang="en-US" altLang="ko-KR" b="1" i="1" kern="0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ko-KR" altLang="en-US" b="1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𝐀</m:t>
                                        </m:r>
                                      </m:e>
                                    </m:acc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b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ko-KR" altLang="en-US" b="1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𝐁</m:t>
                                        </m:r>
                                      </m:e>
                                    </m:acc>
                                    <m:r>
                                      <a:rPr lang="en-US" altLang="ko-KR" b="1" i="1" kern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ko-KR" altLang="en-US" b="1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𝐂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altLang="ko-KR" b="1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⟦"/>
                                    <m:endChr m:val="⟧"/>
                                    <m:ctrlPr>
                                      <a:rPr lang="en-US" altLang="ko-KR" b="1" i="1" kern="0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1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𝐀</m:t>
                                        </m:r>
                                      </m:e>
                                      <m:sub>
                                        <m:r>
                                          <a:rPr lang="en-US" altLang="ko-KR" b="1" i="1" ker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</a:rPr>
                                      <m:t>𝐁</m:t>
                                    </m:r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</a:rPr>
                                      <m:t>𝐂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ker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e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b="1" i="1" kern="0">
                                        <a:latin typeface="Cambria Math" panose="02040503050406030204" pitchFamily="18" charset="0"/>
                                      </a:rPr>
                                      <m:t>𝓧</m:t>
                                    </m:r>
                                  </m:e>
                                  <m:sub>
                                    <m:r>
                                      <a:rPr lang="en-US" altLang="ko-KR" i="1" kern="0"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  <m:r>
                                  <a:rPr lang="en-US" altLang="ko-KR" b="1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⟦"/>
                                    <m:endChr m:val="⟧"/>
                                    <m:ctrlPr>
                                      <a:rPr lang="en-US" altLang="ko-KR" b="1" i="1" kern="0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1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 kern="0">
                                            <a:latin typeface="Cambria Math" panose="02040503050406030204" pitchFamily="18" charset="0"/>
                                          </a:rPr>
                                          <m:t>𝐀</m:t>
                                        </m:r>
                                      </m:e>
                                      <m:sub>
                                        <m:r>
                                          <a:rPr lang="en-US" altLang="ko-KR" i="1" ker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</a:rPr>
                                      <m:t>𝐁</m:t>
                                    </m:r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b="1" kern="0">
                                        <a:latin typeface="Cambria Math" panose="02040503050406030204" pitchFamily="18" charset="0"/>
                                      </a:rPr>
                                      <m:t>𝐂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ker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e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i="1" kern="0" dirty="0">
                  <a:latin typeface="Cambria Math" panose="02040503050406030204" pitchFamily="18" charset="0"/>
                </a:endParaRPr>
              </a:p>
              <a:p>
                <a:pPr marL="671512" lvl="2" indent="0" defTabSz="914400">
                  <a:buNone/>
                </a:pPr>
                <a:br>
                  <a:rPr lang="en-US" altLang="ko-KR" b="1" i="1" kern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kern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kern="0" dirty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altLang="ko-KR" b="1" i="1" kern="0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altLang="ko-KR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ko-KR" altLang="en-US" b="1" i="1" ker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kern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1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ko-KR" altLang="en-US" b="1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1" kern="0">
                                          <a:latin typeface="Cambria Math" panose="02040503050406030204" pitchFamily="18" charset="0"/>
                                        </a:rPr>
                                        <m:t>𝐂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ker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ko-KR" b="1" kern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  <m:r>
                                <a:rPr lang="en-US" altLang="ko-KR" b="1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⊛</m:t>
                              </m:r>
                              <m:sSup>
                                <m:sSupPr>
                                  <m:ctrlPr>
                                    <a:rPr lang="en-US" altLang="ko-KR" b="1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ko-KR" altLang="en-US" b="1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1" kern="0">
                                          <a:latin typeface="Cambria Math" panose="02040503050406030204" pitchFamily="18" charset="0"/>
                                        </a:rPr>
                                        <m:t>𝐁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ker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ko-KR" b="1" kern="0"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ko-KR" b="1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kern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ko-KR" b="1" kern="0">
                              <a:latin typeface="Cambria Math" panose="02040503050406030204" pitchFamily="18" charset="0"/>
                            </a:rPr>
                            <m:t>𝐂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⊛</m:t>
                          </m:r>
                          <m:sSup>
                            <m:sSupPr>
                              <m:ctrlPr>
                                <a:rPr lang="en-US" altLang="ko-KR" b="1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0" kern="0" smtClean="0"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ko-KR" b="1" kern="0">
                              <a:latin typeface="Cambria Math" panose="02040503050406030204" pitchFamily="18" charset="0"/>
                            </a:rPr>
                            <m:t>𝐁</m:t>
                          </m:r>
                        </m:den>
                      </m:f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b="1" i="1" kern="0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kern="0" dirty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altLang="ko-KR" b="0" i="1" kern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altLang="ko-KR" i="1" ker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ker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altLang="ko-KR" i="1" ker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kern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  <m:r>
                                <a:rPr lang="en-US" altLang="ko-KR" b="1" ker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kern="0">
                                  <a:latin typeface="Cambria Math" panose="02040503050406030204" pitchFamily="18" charset="0"/>
                                </a:rPr>
                                <m:t>⨀</m:t>
                              </m:r>
                              <m:r>
                                <a:rPr lang="en-US" altLang="ko-KR" b="1" ker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1" kern="0"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ko-KR" b="1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kern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ko-KR" b="1" kern="0">
                              <a:latin typeface="Cambria Math" panose="02040503050406030204" pitchFamily="18" charset="0"/>
                            </a:rPr>
                            <m:t>𝐂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⊛</m:t>
                          </m:r>
                          <m:sSup>
                            <m:sSupPr>
                              <m:ctrlPr>
                                <a:rPr lang="en-US" altLang="ko-KR" b="1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kern="0"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ko-KR" b="1" kern="0">
                              <a:latin typeface="Cambria Math" panose="02040503050406030204" pitchFamily="18" charset="0"/>
                            </a:rPr>
                            <m:t>𝐁</m:t>
                          </m:r>
                        </m:den>
                      </m:f>
                    </m:oMath>
                  </m:oMathPara>
                </a14:m>
                <a:endParaRPr lang="en-US" altLang="ko-KR" b="1" i="1" kern="0" dirty="0">
                  <a:latin typeface="Cambria Math" panose="02040503050406030204" pitchFamily="18" charset="0"/>
                </a:endParaRPr>
              </a:p>
              <a:p>
                <a:pPr marL="671512" lvl="2" indent="0" defTabSz="914400">
                  <a:buNone/>
                </a:pPr>
                <a:br>
                  <a:rPr lang="en-US" altLang="ko-KR" b="1" i="1" kern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kern="0" dirty="0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altLang="ko-KR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altLang="ko-KR" i="1" ker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 kern="0">
                              <a:latin typeface="Cambria Math" panose="02040503050406030204" pitchFamily="18" charset="0"/>
                            </a:rPr>
                            <m:t>𝜇</m:t>
                          </m:r>
                          <m:acc>
                            <m:accPr>
                              <m:chr m:val="̃"/>
                              <m:ctrlPr>
                                <a:rPr lang="ko-KR" altLang="en-US" b="1" i="1" ker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0" kern="0" smtClean="0"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1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ko-KR" altLang="en-US" b="1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1" kern="0">
                                          <a:latin typeface="Cambria Math" panose="02040503050406030204" pitchFamily="18" charset="0"/>
                                        </a:rPr>
                                        <m:t>𝐂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ker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ko-KR" b="1" kern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  <m:r>
                                <a:rPr lang="en-US" altLang="ko-KR" b="1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⊛</m:t>
                              </m:r>
                              <m:sSup>
                                <m:sSupPr>
                                  <m:ctrlPr>
                                    <a:rPr lang="en-US" altLang="ko-KR" b="1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ko-KR" altLang="en-US" b="1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1" i="0" kern="0" smtClean="0">
                                          <a:latin typeface="Cambria Math" panose="02040503050406030204" pitchFamily="18" charset="0"/>
                                        </a:rPr>
                                        <m:t>𝐀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ker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b="1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kern="0" dirty="0"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</m:e>
                                <m:sub>
                                  <m:r>
                                    <a:rPr lang="en-US" altLang="ko-KR" b="1" i="1" kern="0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kern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ker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altLang="ko-KR" i="1" ker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i="1" ker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kern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  <m:r>
                                <a:rPr lang="en-US" altLang="ko-KR" b="1" ker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kern="0">
                                  <a:latin typeface="Cambria Math" panose="02040503050406030204" pitchFamily="18" charset="0"/>
                                </a:rPr>
                                <m:t>⨀</m:t>
                              </m:r>
                              <m:r>
                                <a:rPr lang="en-US" altLang="ko-KR" b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b="1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kern="0" dirty="0"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</m:e>
                                <m:sub>
                                  <m:r>
                                    <a:rPr lang="en-US" altLang="ko-KR" i="1" kern="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ko-KR" b="1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kern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ko-KR" b="1" kern="0">
                              <a:latin typeface="Cambria Math" panose="02040503050406030204" pitchFamily="18" charset="0"/>
                            </a:rPr>
                            <m:t>𝐂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⊛</m:t>
                          </m:r>
                          <m:d>
                            <m:dPr>
                              <m:ctrlPr>
                                <a:rPr lang="en-US" altLang="ko-KR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 ker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sSup>
                                <m:sSupPr>
                                  <m:ctrlPr>
                                    <a:rPr lang="en-US" altLang="ko-KR" b="1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b="1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kern="0" dirty="0">
                                          <a:latin typeface="Cambria Math" panose="02040503050406030204" pitchFamily="18" charset="0"/>
                                        </a:rPr>
                                        <m:t>𝐀</m:t>
                                      </m:r>
                                    </m:e>
                                    <m:sub>
                                      <m:r>
                                        <a:rPr lang="en-US" altLang="ko-KR" i="1" kern="0" dirty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ker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b="1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kern="0" dirty="0"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</m:e>
                                <m:sub>
                                  <m:r>
                                    <a:rPr lang="en-US" altLang="ko-KR" i="1" kern="0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1" i="1" kern="0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b="1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b="1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kern="0" dirty="0">
                                          <a:latin typeface="Cambria Math" panose="02040503050406030204" pitchFamily="18" charset="0"/>
                                        </a:rPr>
                                        <m:t>𝐀</m:t>
                                      </m:r>
                                    </m:e>
                                    <m:sub>
                                      <m:r>
                                        <a:rPr lang="en-US" altLang="ko-KR" b="0" i="1" kern="0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ker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b="1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kern="0" dirty="0"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</m:e>
                                <m:sub>
                                  <m:r>
                                    <a:rPr lang="en-US" altLang="ko-KR" b="0" i="1" kern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b="1" i="1" kern="0" dirty="0">
                  <a:latin typeface="Cambria Math" panose="02040503050406030204" pitchFamily="18" charset="0"/>
                </a:endParaRPr>
              </a:p>
              <a:p>
                <a:pPr marL="671512" lvl="2" indent="0" defTabSz="914400">
                  <a:buNone/>
                </a:pPr>
                <a:br>
                  <a:rPr lang="en-US" altLang="ko-KR" b="1" i="1" kern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kern="0" dirty="0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ko-KR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altLang="ko-KR" i="1" ker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 kern="0">
                              <a:latin typeface="Cambria Math" panose="02040503050406030204" pitchFamily="18" charset="0"/>
                            </a:rPr>
                            <m:t>𝜇</m:t>
                          </m:r>
                          <m:acc>
                            <m:accPr>
                              <m:chr m:val="̃"/>
                              <m:ctrlPr>
                                <a:rPr lang="ko-KR" altLang="en-US" b="1" i="1" ker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0" kern="0" smtClean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1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ko-KR" altLang="en-US" b="1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1" i="0" kern="0" smtClean="0">
                                          <a:latin typeface="Cambria Math" panose="02040503050406030204" pitchFamily="18" charset="0"/>
                                        </a:rPr>
                                        <m:t>𝐁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ker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ko-KR" b="1" i="0" kern="0" smtClean="0"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  <m:r>
                                <a:rPr lang="en-US" altLang="ko-KR" b="1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⊛</m:t>
                              </m:r>
                              <m:sSup>
                                <m:sSupPr>
                                  <m:ctrlPr>
                                    <a:rPr lang="en-US" altLang="ko-KR" b="1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ko-KR" altLang="en-US" b="1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1" kern="0">
                                          <a:latin typeface="Cambria Math" panose="02040503050406030204" pitchFamily="18" charset="0"/>
                                        </a:rPr>
                                        <m:t>𝐀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ker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b="1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kern="0" dirty="0"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</m:e>
                                <m:sub>
                                  <m:r>
                                    <a:rPr lang="en-US" altLang="ko-KR" b="1" i="1" kern="0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kern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ker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altLang="ko-KR" i="1" ker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i="1" ker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kern="0" dirty="0"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  <m:r>
                                <a:rPr lang="en-US" altLang="ko-KR" b="0" i="0" kern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kern="0">
                                  <a:latin typeface="Cambria Math" panose="02040503050406030204" pitchFamily="18" charset="0"/>
                                </a:rPr>
                                <m:t>⨀</m:t>
                              </m:r>
                              <m:r>
                                <a:rPr lang="en-US" altLang="ko-KR" b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b="1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kern="0" dirty="0"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</m:e>
                                <m:sub>
                                  <m:r>
                                    <a:rPr lang="en-US" altLang="ko-KR" i="1" kern="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ko-KR" b="1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kern="0" dirty="0"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ko-KR" b="1" kern="0" dirty="0">
                              <a:latin typeface="Cambria Math" panose="02040503050406030204" pitchFamily="18" charset="0"/>
                            </a:rPr>
                            <m:t>𝐁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⊛</m:t>
                          </m:r>
                          <m:d>
                            <m:dPr>
                              <m:ctrlPr>
                                <a:rPr lang="en-US" altLang="ko-KR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 ker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sSup>
                                <m:sSupPr>
                                  <m:ctrlPr>
                                    <a:rPr lang="en-US" altLang="ko-KR" b="1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b="1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kern="0" dirty="0">
                                          <a:latin typeface="Cambria Math" panose="02040503050406030204" pitchFamily="18" charset="0"/>
                                        </a:rPr>
                                        <m:t>𝐀</m:t>
                                      </m:r>
                                    </m:e>
                                    <m:sub>
                                      <m:r>
                                        <a:rPr lang="en-US" altLang="ko-KR" i="1" kern="0" dirty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ker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b="1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kern="0" dirty="0"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</m:e>
                                <m:sub>
                                  <m:r>
                                    <a:rPr lang="en-US" altLang="ko-KR" i="1" kern="0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1" i="1" kern="0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b="1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b="1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kern="0" dirty="0">
                                          <a:latin typeface="Cambria Math" panose="02040503050406030204" pitchFamily="18" charset="0"/>
                                        </a:rPr>
                                        <m:t>𝐀</m:t>
                                      </m:r>
                                    </m:e>
                                    <m:sub>
                                      <m:r>
                                        <a:rPr lang="en-US" altLang="ko-KR" b="0" i="1" kern="0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ker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b="1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kern="0" dirty="0"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</m:e>
                                <m:sub>
                                  <m:r>
                                    <a:rPr lang="en-US" altLang="ko-KR" b="0" i="1" kern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b="1" i="1" kern="0" dirty="0">
                  <a:latin typeface="Cambria Math" panose="02040503050406030204" pitchFamily="18" charset="0"/>
                </a:endParaRPr>
              </a:p>
              <a:p>
                <a:pPr marL="671512" lvl="2" indent="0" defTabSz="914400">
                  <a:buNone/>
                </a:pPr>
                <a:endParaRPr lang="en-US" altLang="ko-KR" b="1" i="1" kern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0B62FAC-493D-462B-9AA4-2A388FC4F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1447800"/>
                <a:ext cx="8839200" cy="4743509"/>
              </a:xfrm>
              <a:prstGeom prst="rect">
                <a:avLst/>
              </a:prstGeom>
              <a:blipFill>
                <a:blip r:embed="rId2"/>
                <a:stretch>
                  <a:fillRect t="-12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855896"/>
      </p:ext>
    </p:extLst>
  </p:cSld>
  <p:clrMapOvr>
    <a:masterClrMapping/>
  </p:clrMapOvr>
</p:sld>
</file>

<file path=ppt/theme/theme1.xml><?xml version="1.0" encoding="utf-8"?>
<a:theme xmlns:a="http://schemas.openxmlformats.org/drawingml/2006/main" name="벽지">
  <a:themeElements>
    <a:clrScheme name="벽지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벽지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벽지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벽지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벽지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37971</TotalTime>
  <Words>423</Words>
  <Application>Microsoft Office PowerPoint</Application>
  <PresentationFormat>화면 슬라이드 쇼(4:3)</PresentationFormat>
  <Paragraphs>206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굴림</vt:lpstr>
      <vt:lpstr>Arial</vt:lpstr>
      <vt:lpstr>Cambria Math</vt:lpstr>
      <vt:lpstr>Times New Roman</vt:lpstr>
      <vt:lpstr>Wingdings</vt:lpstr>
      <vt:lpstr>벽지</vt:lpstr>
      <vt:lpstr>Online Tensor Decomposition</vt:lpstr>
      <vt:lpstr>Online Tensor Decomposition</vt:lpstr>
      <vt:lpstr>Online Tensor Decomposition</vt:lpstr>
      <vt:lpstr>Online Tensor Decomposition</vt:lpstr>
      <vt:lpstr>Online Tensor Decomposition</vt:lpstr>
      <vt:lpstr>Proposed Methods</vt:lpstr>
      <vt:lpstr>Loss Function</vt:lpstr>
      <vt:lpstr>ALS updates of Online CP</vt:lpstr>
      <vt:lpstr>ALS updates of DTD </vt:lpstr>
      <vt:lpstr>Method Comparison</vt:lpstr>
      <vt:lpstr>Method Comparison</vt:lpstr>
      <vt:lpstr>Method Comparison</vt:lpstr>
      <vt:lpstr>Method Comparison</vt:lpstr>
      <vt:lpstr>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 U</dc:creator>
  <cp:lastModifiedBy>손상준</cp:lastModifiedBy>
  <cp:revision>5925</cp:revision>
  <cp:lastPrinted>2016-11-10T10:34:44Z</cp:lastPrinted>
  <dcterms:modified xsi:type="dcterms:W3CDTF">2020-08-17T08:01:18Z</dcterms:modified>
</cp:coreProperties>
</file>