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0" r:id="rId7"/>
    <p:sldId id="29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0" r:id="rId17"/>
    <p:sldId id="272" r:id="rId18"/>
    <p:sldId id="273" r:id="rId19"/>
    <p:sldId id="289" r:id="rId20"/>
    <p:sldId id="274" r:id="rId21"/>
    <p:sldId id="275" r:id="rId22"/>
    <p:sldId id="277" r:id="rId23"/>
    <p:sldId id="278" r:id="rId24"/>
    <p:sldId id="279" r:id="rId25"/>
    <p:sldId id="287" r:id="rId26"/>
    <p:sldId id="286" r:id="rId27"/>
    <p:sldId id="288" r:id="rId28"/>
    <p:sldId id="280" r:id="rId29"/>
    <p:sldId id="281" r:id="rId30"/>
    <p:sldId id="291" r:id="rId31"/>
    <p:sldId id="283" r:id="rId32"/>
    <p:sldId id="284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8" autoAdjust="0"/>
    <p:restoredTop sz="87913" autoAdjust="0"/>
  </p:normalViewPr>
  <p:slideViewPr>
    <p:cSldViewPr snapToGrid="0">
      <p:cViewPr varScale="1">
        <p:scale>
          <a:sx n="123" d="100"/>
          <a:sy n="123" d="100"/>
        </p:scale>
        <p:origin x="-1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4182F-0BAC-4EAC-B964-504CF1C75A19}" type="datetimeFigureOut">
              <a:rPr lang="it-IT" smtClean="0"/>
              <a:t>26/03/14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C660-F6FC-44A9-84CA-99906DBC0C72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19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mio</a:t>
            </a:r>
            <a:r>
              <a:rPr lang="it-IT" baseline="0" dirty="0" smtClean="0"/>
              <a:t> lavoro di tesi tratta della 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9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L’atro strumento utilizzato è </a:t>
            </a:r>
            <a:r>
              <a:rPr lang="it-IT" dirty="0" err="1" smtClean="0"/>
              <a:t>joomla</a:t>
            </a:r>
            <a:r>
              <a:rPr lang="it-IT" dirty="0" smtClean="0"/>
              <a:t>!</a:t>
            </a:r>
            <a:r>
              <a:rPr lang="it-IT" baseline="0" dirty="0" smtClean="0"/>
              <a:t> ….. Un </a:t>
            </a:r>
            <a:r>
              <a:rPr lang="it-IT" baseline="0" dirty="0" err="1" smtClean="0"/>
              <a:t>cms</a:t>
            </a:r>
            <a:r>
              <a:rPr lang="it-IT" baseline="0" dirty="0" smtClean="0"/>
              <a:t> in generale è uno strumento software il cui compito è </a:t>
            </a:r>
            <a:r>
              <a:rPr lang="it-IT" baseline="0" dirty="0" err="1" smtClean="0"/>
              <a:t>facilitre</a:t>
            </a:r>
            <a:r>
              <a:rPr lang="it-IT" baseline="0" dirty="0" smtClean="0"/>
              <a:t> la gestione dei contenuti di siti web, svincolando il webmaster da conoscenze specifiche di programmazione web. Alcune caratteristiche di </a:t>
            </a:r>
            <a:r>
              <a:rPr lang="it-IT" baseline="0" dirty="0" err="1" smtClean="0"/>
              <a:t>joomla</a:t>
            </a:r>
            <a:r>
              <a:rPr lang="it-IT" baseline="0" dirty="0" smtClean="0"/>
              <a:t>! In particolare sono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3) E quindi installabile semplicemente scompattando il pacchetto nella cartella pubblica del server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280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Altre caratteristiche importanti</a:t>
            </a:r>
            <a:r>
              <a:rPr lang="it-IT" baseline="0" dirty="0" smtClean="0"/>
              <a:t> sono 2) la presenza di …. 3) prevede e 4) e 5) e consente 6)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35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Ai fini di questo lavoro, sono</a:t>
            </a:r>
            <a:r>
              <a:rPr lang="it-IT" baseline="0" dirty="0" smtClean="0"/>
              <a:t> d</a:t>
            </a:r>
            <a:r>
              <a:rPr lang="it-IT" dirty="0" smtClean="0"/>
              <a:t>i particolare importanza</a:t>
            </a:r>
            <a:r>
              <a:rPr lang="it-IT" baseline="0" dirty="0" smtClean="0"/>
              <a:t> i componenti …</a:t>
            </a:r>
            <a:endParaRPr lang="it-IT" dirty="0" smtClean="0"/>
          </a:p>
          <a:p>
            <a:r>
              <a:rPr lang="it-IT" dirty="0" smtClean="0"/>
              <a:t>Una semplice analogia sarebbe che Joomla ! è il sistema operativo e le componenti sono applicazioni desktop</a:t>
            </a:r>
          </a:p>
          <a:p>
            <a:r>
              <a:rPr lang="it-IT" dirty="0" smtClean="0"/>
              <a:t>La parte del sito è quella che viene utilizzata per il </a:t>
            </a:r>
            <a:r>
              <a:rPr lang="it-IT" dirty="0" err="1" smtClean="0"/>
              <a:t>rendering</a:t>
            </a:r>
            <a:r>
              <a:rPr lang="it-IT" dirty="0" smtClean="0"/>
              <a:t> delle web. La parte dell'amministratore fornisce un'interfaccia per configurare e gestire diversi aspetti del componente.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89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Detto</a:t>
            </a:r>
            <a:r>
              <a:rPr lang="it-IT" baseline="0" dirty="0" smtClean="0"/>
              <a:t> ciò passiamo ad analizzare il progetto, la seguente figura mostra l’architettura realizzata che prevede la presenza di un client (l’applicazione iOS) che comunica con un </a:t>
            </a:r>
            <a:r>
              <a:rPr lang="it-IT" baseline="0" dirty="0" err="1" smtClean="0"/>
              <a:t>webserver</a:t>
            </a:r>
            <a:r>
              <a:rPr lang="it-IT" baseline="0" dirty="0" smtClean="0"/>
              <a:t> (realizzato tramite </a:t>
            </a:r>
            <a:r>
              <a:rPr lang="it-IT" baseline="0" dirty="0" err="1" smtClean="0"/>
              <a:t>joomla</a:t>
            </a:r>
            <a:r>
              <a:rPr lang="it-IT" baseline="0" dirty="0" smtClean="0"/>
              <a:t>). La comunicazione è realizzata </a:t>
            </a:r>
            <a:r>
              <a:rPr lang="it-IT" baseline="0" dirty="0" err="1" smtClean="0"/>
              <a:t>tramire</a:t>
            </a:r>
            <a:r>
              <a:rPr lang="it-IT" baseline="0" dirty="0" smtClean="0"/>
              <a:t> lo scambio di file in formato JSON. Infine, l</a:t>
            </a:r>
            <a:r>
              <a:rPr lang="it-IT" dirty="0" smtClean="0"/>
              <a:t>a gestione della persistenza</a:t>
            </a:r>
            <a:r>
              <a:rPr lang="it-IT" baseline="0" dirty="0" smtClean="0"/>
              <a:t> dei dati è affidata ad un database </a:t>
            </a:r>
            <a:r>
              <a:rPr lang="it-IT" baseline="0" dirty="0" err="1" smtClean="0"/>
              <a:t>mysql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696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 prima delle parti</a:t>
            </a:r>
            <a:r>
              <a:rPr lang="it-IT" baseline="0" dirty="0" smtClean="0"/>
              <a:t> che che verrà analizzata è l’app iOS, la figura mostra com’è stato organizzato il progetto in particolare è possibile distinguere la cartella ….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410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Le seguenti immagini mostrano</a:t>
            </a:r>
            <a:r>
              <a:rPr lang="it-IT" baseline="0" dirty="0" smtClean="0"/>
              <a:t> </a:t>
            </a:r>
            <a:r>
              <a:rPr lang="it-IT" dirty="0" smtClean="0"/>
              <a:t>l’interfaccia grafica</a:t>
            </a:r>
            <a:r>
              <a:rPr lang="it-IT" baseline="0" dirty="0" smtClean="0"/>
              <a:t> che è stata realizzata.</a:t>
            </a:r>
            <a:r>
              <a:rPr lang="it-IT" dirty="0" smtClean="0"/>
              <a:t> </a:t>
            </a:r>
            <a:r>
              <a:rPr lang="it-IT" baseline="0" dirty="0" smtClean="0"/>
              <a:t>la prima mostra il </a:t>
            </a:r>
            <a:r>
              <a:rPr lang="it-IT" baseline="0" dirty="0" err="1" smtClean="0"/>
              <a:t>layput</a:t>
            </a:r>
            <a:r>
              <a:rPr lang="it-IT" baseline="0" dirty="0" smtClean="0"/>
              <a:t> per </a:t>
            </a:r>
            <a:r>
              <a:rPr lang="it-IT" baseline="0" dirty="0" err="1" smtClean="0"/>
              <a:t>iphone</a:t>
            </a:r>
            <a:r>
              <a:rPr lang="it-IT" baseline="0" dirty="0" smtClean="0"/>
              <a:t> e la seconda quello per </a:t>
            </a:r>
            <a:r>
              <a:rPr lang="it-IT" baseline="0" dirty="0" err="1" smtClean="0"/>
              <a:t>ipad</a:t>
            </a:r>
            <a:r>
              <a:rPr lang="it-IT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Forse … </a:t>
            </a:r>
            <a:r>
              <a:rPr lang="it-IT" dirty="0" smtClean="0"/>
              <a:t>le </a:t>
            </a:r>
            <a:r>
              <a:rPr lang="it-IT" dirty="0" err="1" smtClean="0"/>
              <a:t>Storyboard</a:t>
            </a:r>
            <a:r>
              <a:rPr lang="it-IT" dirty="0" smtClean="0"/>
              <a:t> (permettono chiaramente di vedere lo scherma dell’app e il modo in cui le varie </a:t>
            </a:r>
            <a:r>
              <a:rPr lang="it-IT" dirty="0" err="1" smtClean="0"/>
              <a:t>view</a:t>
            </a:r>
            <a:r>
              <a:rPr lang="it-IT" dirty="0" smtClean="0"/>
              <a:t> sono collegate.),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632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Analizzamo</a:t>
            </a:r>
            <a:r>
              <a:rPr lang="it-IT" baseline="0" dirty="0" smtClean="0"/>
              <a:t> ora qualche aspetto implementativo come ad esempio l’utilizzo del </a:t>
            </a:r>
            <a:r>
              <a:rPr lang="it-IT" baseline="0" dirty="0" err="1" smtClean="0"/>
              <a:t>framework</a:t>
            </a:r>
            <a:r>
              <a:rPr lang="it-IT" baseline="0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5002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Nell’app che è stata</a:t>
            </a:r>
            <a:r>
              <a:rPr lang="it-IT" baseline="0" dirty="0" smtClean="0"/>
              <a:t> realizzata …. Da cui è tratto il seguente estratto di codice che c</a:t>
            </a:r>
            <a:r>
              <a:rPr lang="it-IT" dirty="0" smtClean="0"/>
              <a:t>ontrolla se</a:t>
            </a:r>
            <a:r>
              <a:rPr lang="it-IT" baseline="0" dirty="0" smtClean="0"/>
              <a:t> la</a:t>
            </a:r>
            <a:r>
              <a:rPr lang="it-IT" dirty="0" smtClean="0"/>
              <a:t> posizione attuale è nel</a:t>
            </a:r>
            <a:r>
              <a:rPr lang="it-IT" baseline="0" dirty="0" smtClean="0"/>
              <a:t> raggio di 300 m rispetto a quella di un negozio che vendo un qualsiasi prodotto nella lista della spesa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094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Un altro aspetto è</a:t>
            </a:r>
            <a:r>
              <a:rPr lang="it-IT" baseline="0" dirty="0" smtClean="0"/>
              <a:t> quello delle preferenze t</a:t>
            </a:r>
            <a:r>
              <a:rPr lang="it-IT" dirty="0" smtClean="0"/>
              <a:t>ramite</a:t>
            </a:r>
            <a:r>
              <a:rPr lang="it-IT" baseline="0" dirty="0" smtClean="0"/>
              <a:t> le quali possiamo </a:t>
            </a:r>
            <a:r>
              <a:rPr lang="it-IT" baseline="0" dirty="0" err="1" smtClean="0"/>
              <a:t>custumizzare</a:t>
            </a:r>
            <a:r>
              <a:rPr lang="it-IT" baseline="0" dirty="0" smtClean="0"/>
              <a:t> il comportamento dell’applicazione ….</a:t>
            </a:r>
          </a:p>
          <a:p>
            <a:r>
              <a:rPr lang="it-IT" dirty="0" smtClean="0"/>
              <a:t>Ideato per la memorizzazione di tipi di dati semplici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673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L’ultimo aspetto </a:t>
            </a:r>
            <a:r>
              <a:rPr lang="it-IT" dirty="0" err="1" smtClean="0"/>
              <a:t>implentativo</a:t>
            </a:r>
            <a:r>
              <a:rPr lang="it-IT" dirty="0" smtClean="0"/>
              <a:t> presentato è quello delle push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14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L’idea alla base di questo progetto di tesi si inserisce inserire all’interno contesto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Casa+che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`e un importante progetto, proposto da A.I.P.D.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Associazione Italiana Persone Down 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sezione di L’Aquila, concepito ed organizzato al fine di verificare le reali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possibilit`a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capacit`a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vivere in autonomia delle persone con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disabilit`a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cognitiva</a:t>
            </a:r>
            <a:r>
              <a:rPr lang="it-IT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it-IT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Tale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progetto prevede l’utilizzo di nuove soluzioni tecnologiche al fine di sviluppare una certa indipendenza nella gestione e nello svolgimento delle azioni quotidiane. </a:t>
            </a:r>
            <a:endParaRPr lang="it-I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53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 generale …</a:t>
            </a:r>
          </a:p>
          <a:p>
            <a:r>
              <a:rPr lang="it-IT" dirty="0" smtClean="0"/>
              <a:t>L’immagine in figura mostr</a:t>
            </a:r>
            <a:r>
              <a:rPr lang="it-IT" baseline="0" dirty="0" smtClean="0"/>
              <a:t>a le interazioni tra le parti in gioco, in particolare il dispositivo registra il proprio </a:t>
            </a:r>
            <a:r>
              <a:rPr lang="it-IT" baseline="0" dirty="0" err="1" smtClean="0"/>
              <a:t>device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token</a:t>
            </a:r>
            <a:r>
              <a:rPr lang="it-IT" baseline="0" dirty="0" smtClean="0"/>
              <a:t> sul server da noi realizzato, quest’ultimo inoltra le notifiche all’</a:t>
            </a:r>
            <a:r>
              <a:rPr lang="it-IT" baseline="0" dirty="0" err="1" smtClean="0"/>
              <a:t>apns</a:t>
            </a:r>
            <a:r>
              <a:rPr lang="it-IT" baseline="0" dirty="0" smtClean="0"/>
              <a:t> il quale a sua volta consegna effettivamente la notifica ai  dispositivi corrispondenti ai vari </a:t>
            </a:r>
            <a:r>
              <a:rPr lang="it-IT" baseline="0" dirty="0" err="1" smtClean="0"/>
              <a:t>device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token</a:t>
            </a:r>
            <a:r>
              <a:rPr lang="it-IT" baseline="0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44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aseline="0" dirty="0" smtClean="0"/>
              <a:t>Come ho appena detto </a:t>
            </a:r>
            <a:r>
              <a:rPr lang="it-IT" sz="1200" baseline="0" dirty="0" err="1" smtClean="0"/>
              <a:t>e</a:t>
            </a:r>
            <a:r>
              <a:rPr lang="it-IT" sz="1200" dirty="0" err="1" smtClean="0"/>
              <a:t>’</a:t>
            </a:r>
            <a:r>
              <a:rPr lang="it-IT" sz="1200" dirty="0" smtClean="0"/>
              <a:t> compito degli sviluppatori realizzare un’applicazione su di un WebServer che faccia da Provider per le notifiche Push. </a:t>
            </a:r>
            <a:endParaRPr lang="it-IT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A questo scopo è stato</a:t>
            </a:r>
            <a:r>
              <a:rPr lang="it-IT" baseline="0" dirty="0" smtClean="0"/>
              <a:t> </a:t>
            </a:r>
            <a:r>
              <a:rPr lang="it-IT" dirty="0" smtClean="0"/>
              <a:t>realizzato</a:t>
            </a:r>
            <a:r>
              <a:rPr lang="it-IT" baseline="0" dirty="0" smtClean="0"/>
              <a:t> ….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4) Che è proprio il meccanismo utilizzato proprio dall’applicazione 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817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Le immagini</a:t>
            </a:r>
            <a:r>
              <a:rPr lang="it-IT" baseline="0" dirty="0" smtClean="0"/>
              <a:t> in figura ci mostrano rispettivamente quella a sinistra il front end del componente che permette l’invio delle notifiche ad alcuni dispositivi selezionabili da una lista , quella a destra la parte di back end che si occupa della gestione delle informazioni sui certificati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00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Infine</a:t>
            </a:r>
            <a:r>
              <a:rPr lang="it-IT" baseline="0" dirty="0" smtClean="0"/>
              <a:t> l</a:t>
            </a:r>
            <a:r>
              <a:rPr lang="it-IT" dirty="0" smtClean="0"/>
              <a:t>’</a:t>
            </a:r>
            <a:r>
              <a:rPr lang="it-IT" dirty="0" err="1" smtClean="0"/>
              <a:t>utlima</a:t>
            </a:r>
            <a:r>
              <a:rPr lang="it-IT" dirty="0" smtClean="0"/>
              <a:t> parte del sistema è rappresentata dal </a:t>
            </a:r>
            <a:r>
              <a:rPr lang="it-IT" baseline="0" dirty="0" smtClean="0"/>
              <a:t>componente com_casaplus, per la </a:t>
            </a:r>
            <a:r>
              <a:rPr lang="it-IT" baseline="0" dirty="0" err="1" smtClean="0"/>
              <a:t>veriosne</a:t>
            </a:r>
            <a:r>
              <a:rPr lang="it-IT" baseline="0" dirty="0" smtClean="0"/>
              <a:t> 2.5 di </a:t>
            </a:r>
            <a:r>
              <a:rPr lang="it-IT" baseline="0" dirty="0" err="1" smtClean="0"/>
              <a:t>joomla</a:t>
            </a:r>
            <a:r>
              <a:rPr lang="it-IT" baseline="0" dirty="0" smtClean="0"/>
              <a:t> che prevede u </a:t>
            </a:r>
            <a:r>
              <a:rPr lang="it-IT" baseline="0" dirty="0" err="1" smtClean="0"/>
              <a:t>backend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formtato</a:t>
            </a:r>
            <a:r>
              <a:rPr lang="it-IT" baseline="0" dirty="0" smtClean="0"/>
              <a:t> da interfacce … e un front-end caratterizzata da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645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L’immagine mostra la struttura del componente in</a:t>
            </a:r>
            <a:r>
              <a:rPr lang="it-IT" baseline="0" dirty="0" smtClean="0"/>
              <a:t> particolare il </a:t>
            </a:r>
          </a:p>
          <a:p>
            <a:r>
              <a:rPr lang="it-IT" baseline="0" dirty="0" smtClean="0"/>
              <a:t>Sia per la realizzazione del </a:t>
            </a:r>
            <a:r>
              <a:rPr lang="it-IT" baseline="0" dirty="0" err="1" smtClean="0"/>
              <a:t>fornt</a:t>
            </a:r>
            <a:r>
              <a:rPr lang="it-IT" baseline="0" dirty="0" smtClean="0"/>
              <a:t> che del back è </a:t>
            </a:r>
            <a:r>
              <a:rPr lang="it-IT" baseline="0" dirty="0" err="1" smtClean="0"/>
              <a:t>necessatio</a:t>
            </a:r>
            <a:r>
              <a:rPr lang="it-IT" baseline="0" dirty="0" smtClean="0"/>
              <a:t> seguire i “costrutti” del pattern MVC, come testimoniato dalla presenza delle cartelle </a:t>
            </a:r>
            <a:r>
              <a:rPr lang="it-IT" baseline="0" dirty="0" err="1" smtClean="0"/>
              <a:t>models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views</a:t>
            </a:r>
            <a:r>
              <a:rPr lang="it-IT" baseline="0" dirty="0" smtClean="0"/>
              <a:t> e controller nella cartella </a:t>
            </a:r>
            <a:r>
              <a:rPr lang="it-IT" baseline="0" dirty="0" err="1" smtClean="0"/>
              <a:t>admin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91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L’installazione del componente</a:t>
            </a:r>
            <a:r>
              <a:rPr lang="it-IT" baseline="0" dirty="0" smtClean="0"/>
              <a:t> automaticamente provvederà alla creazione e al popolamento delle tabelle presenti nel seguente schema ER……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3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Come accennato nella descrizione della</a:t>
            </a:r>
            <a:r>
              <a:rPr lang="it-IT" baseline="0" dirty="0" smtClean="0"/>
              <a:t> struttura del progetto …. </a:t>
            </a:r>
          </a:p>
          <a:p>
            <a:r>
              <a:rPr lang="it-IT" baseline="0" dirty="0" smtClean="0"/>
              <a:t>L’immagine a sinistra mostra un estratto di codice dell’app iOS dedicato all’invio della richiesta mentre quella a destra un esempio di file JSON prodotto dal server come risposta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34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L’app iOS è già installata sul dispositivo della facoltà e</a:t>
            </a:r>
            <a:r>
              <a:rPr lang="it-IT" baseline="0" dirty="0" smtClean="0"/>
              <a:t> comunica direttamente con il nuovo portale casa+ sul quale sono installati i due componenti com_apns e com_casaplus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942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Al termine di</a:t>
            </a:r>
            <a:r>
              <a:rPr lang="it-IT" baseline="0" dirty="0" smtClean="0"/>
              <a:t> questo lavoro di tesi sono stati portati a termine tutti gli obbiettivi prefissati, quindi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753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Particolarmente</a:t>
            </a:r>
            <a:r>
              <a:rPr lang="it-IT" baseline="0" dirty="0" smtClean="0"/>
              <a:t> significativa è stata la ricostruzione del portale casa+, che ha permesso innanzitutto di ottenere un server facilmente espandibile ed esportabile che sono due aspetti fondamentale nel contesto casa+, ma ha anche permesso di donare una nuova veste grafica, che come dimostrato da queste 3 immagini. La figura a destra mostra la vecchia interfaccia per la </a:t>
            </a:r>
            <a:r>
              <a:rPr lang="it-IT" baseline="0" dirty="0" err="1" smtClean="0"/>
              <a:t>getione</a:t>
            </a:r>
            <a:r>
              <a:rPr lang="it-IT" baseline="0" dirty="0" smtClean="0"/>
              <a:t> dei prodotti, che unisce le operazioni di </a:t>
            </a:r>
            <a:r>
              <a:rPr lang="it-IT" baseline="0" dirty="0" err="1" smtClean="0"/>
              <a:t>elinimazione</a:t>
            </a:r>
            <a:r>
              <a:rPr lang="it-IT" baseline="0" dirty="0" smtClean="0"/>
              <a:t> modifica e aggiunta mentre le altre due a sinistra mostrano la nuova interfaccia, dal design più pulito ed essenziale, dove le viste per ogni operazione sono ben distinte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06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Gli</a:t>
            </a:r>
            <a:r>
              <a:rPr lang="it-IT" baseline="0" dirty="0" smtClean="0"/>
              <a:t> obiettivi che questo progetto si pone sono 1)  …. 2) ….. 3) …. e in ultimo ma non per importanza/ e perché no / e in ultimo 4)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4182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Due</a:t>
            </a:r>
            <a:r>
              <a:rPr lang="it-IT" baseline="0" dirty="0" smtClean="0"/>
              <a:t> possibili sviluppi futuri per quanto riguarda questo lavoro sono …. Che attualmente s</a:t>
            </a:r>
            <a:r>
              <a:rPr lang="it-IT" dirty="0" smtClean="0"/>
              <a:t>egue quello </a:t>
            </a:r>
            <a:r>
              <a:rPr lang="it-IT" dirty="0" err="1" smtClean="0"/>
              <a:t>periphone</a:t>
            </a:r>
            <a:r>
              <a:rPr lang="it-IT" dirty="0" smtClean="0"/>
              <a:t> ma potrebbe</a:t>
            </a:r>
            <a:r>
              <a:rPr lang="it-IT" baseline="0" dirty="0" smtClean="0"/>
              <a:t> essere migliorato viste le possibilità che uno schermo più ampio </a:t>
            </a:r>
            <a:r>
              <a:rPr lang="it-IT" baseline="0" dirty="0" err="1" smtClean="0"/>
              <a:t>puo</a:t>
            </a:r>
            <a:r>
              <a:rPr lang="it-IT" baseline="0" dirty="0" smtClean="0"/>
              <a:t> offrire …. in modo da rendere il pacchetto compresso, che  attualmente persa 23Mb più leggero.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421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Al fine di</a:t>
            </a:r>
            <a:r>
              <a:rPr lang="it-IT" baseline="0" dirty="0" smtClean="0"/>
              <a:t> conseguire tutti gli obiettivi citati in precedenza il progetto mette a disposizione una serie di strumenti tecnologici riguardanti … 1) la  …: tramite …. 2) e 3) la ….:che saranno fornite tramite indicatori di durata e </a:t>
            </a:r>
            <a:r>
              <a:rPr lang="it-IT" baseline="0" dirty="0" err="1" smtClean="0"/>
              <a:t>ausilii</a:t>
            </a:r>
            <a:r>
              <a:rPr lang="it-IT" baseline="0" dirty="0" smtClean="0"/>
              <a:t> audio-video 4) … 5) l’ ….. Tramite lo ….. 6) e per finire l’…… tramite lo …. Che è appunto l’oggetto di questa tesi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60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 queste</a:t>
            </a:r>
            <a:r>
              <a:rPr lang="it-IT" baseline="0" dirty="0" smtClean="0"/>
              <a:t> tecnologie sono affiancati dei servizi, qui elencati ……, presenti su un portale casa+ “disponibile/consultabile/visibile” in rete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982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Detto ciò, gli obbiettivi “che si sono</a:t>
            </a:r>
            <a:r>
              <a:rPr lang="it-IT" sz="1200" baseline="0" dirty="0" smtClean="0"/>
              <a:t> voluti conseguire”</a:t>
            </a:r>
            <a:r>
              <a:rPr lang="it-IT" sz="1200" dirty="0" smtClean="0"/>
              <a:t> sono stati ….   ristrutturazione non vuol dire che si è messo mano al codice esistente ma 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Scelta di</a:t>
            </a:r>
            <a:r>
              <a:rPr lang="it-IT" sz="1200" baseline="0" dirty="0" smtClean="0"/>
              <a:t> usare </a:t>
            </a:r>
            <a:r>
              <a:rPr lang="it-IT" sz="1200" dirty="0" smtClean="0"/>
              <a:t>CMS è sta</a:t>
            </a:r>
            <a:r>
              <a:rPr lang="it-IT" sz="1200" baseline="0" dirty="0" smtClean="0"/>
              <a:t>ta </a:t>
            </a:r>
            <a:r>
              <a:rPr lang="it-IT" sz="1200" dirty="0" smtClean="0"/>
              <a:t>presa per ragioni ben precise: innanzitutto </a:t>
            </a:r>
            <a:r>
              <a:rPr lang="it-IT" sz="1200" baseline="0" dirty="0" smtClean="0"/>
              <a:t>facilitare installazione server che realizzato con un </a:t>
            </a:r>
            <a:r>
              <a:rPr lang="it-IT" sz="1200" baseline="0" dirty="0" err="1" smtClean="0"/>
              <a:t>cms</a:t>
            </a:r>
            <a:r>
              <a:rPr lang="it-IT" sz="1200" baseline="0" dirty="0" smtClean="0"/>
              <a:t> equivale in questo casa all’installazione di </a:t>
            </a:r>
            <a:r>
              <a:rPr lang="it-IT" sz="1200" baseline="0" dirty="0" err="1" smtClean="0"/>
              <a:t>joomla</a:t>
            </a:r>
            <a:r>
              <a:rPr lang="it-IT" sz="1200" baseline="0" dirty="0" smtClean="0"/>
              <a:t> e al caricamento di due componenti, azioni semplici da eseguire anche a chi non ha confidenza con queste tecnologie. Altro motivo è stato quello di </a:t>
            </a:r>
            <a:r>
              <a:rPr lang="it-IT" sz="1200" dirty="0" smtClean="0"/>
              <a:t>aumentare modularità  e</a:t>
            </a:r>
            <a:r>
              <a:rPr lang="it-IT" sz="1200" baseline="0" dirty="0" smtClean="0"/>
              <a:t> espandibilità del sistema, poiché basterà creare nuovi componenti senza toccare </a:t>
            </a:r>
            <a:r>
              <a:rPr lang="it-IT" sz="1200" baseline="0" dirty="0" err="1" smtClean="0"/>
              <a:t>db</a:t>
            </a:r>
            <a:r>
              <a:rPr lang="it-IT" sz="1200" baseline="0" dirty="0" smtClean="0"/>
              <a:t> e codice </a:t>
            </a:r>
            <a:r>
              <a:rPr lang="it-IT" sz="1200" baseline="0" dirty="0" err="1" smtClean="0"/>
              <a:t>gia</a:t>
            </a:r>
            <a:r>
              <a:rPr lang="it-IT" sz="1200" baseline="0" dirty="0" smtClean="0"/>
              <a:t> scritto.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aseline="0" dirty="0" smtClean="0"/>
              <a:t>Inoltre, eseguito rinnovamento della veste grafica per aiutare ragazzi ed educatori ad interfacciarsi col sistema</a:t>
            </a:r>
            <a:endParaRPr lang="it-IT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/>
              <a:t>L’altro</a:t>
            </a:r>
            <a:r>
              <a:rPr lang="it-IT" sz="1200" baseline="0" dirty="0" smtClean="0"/>
              <a:t> obiettivo è stato quello di portare i s</a:t>
            </a:r>
            <a:r>
              <a:rPr lang="it-IT" sz="1200" dirty="0" smtClean="0"/>
              <a:t>ervizi disponibili in mobilità che</a:t>
            </a:r>
            <a:r>
              <a:rPr lang="it-IT" sz="1200" baseline="0" dirty="0" smtClean="0"/>
              <a:t> si è tradotto nella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54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Scendendo nel</a:t>
            </a:r>
            <a:r>
              <a:rPr lang="it-IT" baseline="0" dirty="0" smtClean="0"/>
              <a:t> dettaglio ….. Che implementeranno rispettivamente il primo …. </a:t>
            </a:r>
          </a:p>
          <a:p>
            <a:r>
              <a:rPr lang="it-IT" baseline="0" dirty="0" smtClean="0"/>
              <a:t>Mentre l’altra parte del sistema sarà rappresentato </a:t>
            </a:r>
            <a:r>
              <a:rPr lang="it-IT" baseline="0" dirty="0" err="1" smtClean="0"/>
              <a:t>dall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80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Prima di passare all’esposizione</a:t>
            </a:r>
            <a:r>
              <a:rPr lang="it-IT" baseline="0" dirty="0" smtClean="0"/>
              <a:t> delle caratteristiche principali del sistema … presenterò brevemente le due principali tecnologie utilizzate: </a:t>
            </a:r>
            <a:r>
              <a:rPr lang="it-IT" baseline="0" dirty="0" err="1" smtClean="0"/>
              <a:t>joomla</a:t>
            </a:r>
            <a:r>
              <a:rPr lang="it-IT" baseline="0" dirty="0" smtClean="0"/>
              <a:t> e iOS</a:t>
            </a:r>
          </a:p>
          <a:p>
            <a:r>
              <a:rPr lang="it-IT" baseline="0" dirty="0" smtClean="0"/>
              <a:t>…. 2) ??????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173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Si</a:t>
            </a:r>
            <a:r>
              <a:rPr lang="it-IT" baseline="0" dirty="0" smtClean="0"/>
              <a:t> possono notare alcune parole chiave come </a:t>
            </a:r>
            <a:r>
              <a:rPr lang="it-IT" baseline="0" dirty="0" err="1" smtClean="0"/>
              <a:t>action</a:t>
            </a:r>
            <a:r>
              <a:rPr lang="it-IT" baseline="0" dirty="0" smtClean="0"/>
              <a:t>, delegate o </a:t>
            </a:r>
            <a:r>
              <a:rPr lang="it-IT" baseline="0" dirty="0" err="1" smtClean="0"/>
              <a:t>outler</a:t>
            </a:r>
            <a:r>
              <a:rPr lang="it-IT" baseline="0" dirty="0" smtClean="0"/>
              <a:t> che rappresentano dei meccanismi per la comunicazione tra controller e </a:t>
            </a:r>
            <a:r>
              <a:rPr lang="it-IT" baseline="0" dirty="0" err="1" smtClean="0"/>
              <a:t>view</a:t>
            </a:r>
            <a:r>
              <a:rPr lang="it-IT" baseline="0" dirty="0" smtClean="0"/>
              <a:t> e la doppia linea continua che in analogia con il modello stradale indica che in nessun modo il model e la </a:t>
            </a:r>
            <a:r>
              <a:rPr lang="it-IT" baseline="0" dirty="0" err="1" smtClean="0"/>
              <a:t>view</a:t>
            </a:r>
            <a:r>
              <a:rPr lang="it-IT" baseline="0" dirty="0" smtClean="0"/>
              <a:t> possano comunicare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CC660-F6FC-44A9-84CA-99906DBC0C7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42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569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189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431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474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815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838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9254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1981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212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08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531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98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031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93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89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2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704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D7BE7A-B185-4E74-A5E9-62823CA503DC}" type="datetimeFigureOut">
              <a:rPr lang="it-IT" smtClean="0"/>
              <a:t>26/03/14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67CF3E-C0D5-490E-8001-60F7A79FE227}" type="slidenum">
              <a:rPr lang="it-IT" smtClean="0"/>
              <a:t>‹n.›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696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2588690"/>
            <a:ext cx="9440034" cy="2478610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Progettazione e sviluppo di un sistema mobile/web </a:t>
            </a:r>
            <a:r>
              <a:rPr lang="it-IT" b="1" dirty="0">
                <a:effectLst/>
              </a:rPr>
              <a:t>dedicato ad </a:t>
            </a:r>
            <a:r>
              <a:rPr lang="it-IT" dirty="0"/>
              <a:t/>
            </a:r>
            <a:br>
              <a:rPr lang="it-IT" dirty="0"/>
            </a:br>
            <a:r>
              <a:rPr lang="it-IT" b="1" dirty="0" smtClean="0"/>
              <a:t> utenti con disabilità cognitive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633949"/>
            <a:ext cx="9440034" cy="1049867"/>
          </a:xfrm>
        </p:spPr>
        <p:txBody>
          <a:bodyPr>
            <a:normAutofit/>
          </a:bodyPr>
          <a:lstStyle/>
          <a:p>
            <a:r>
              <a:rPr lang="it-IT" sz="2400" b="1" dirty="0" smtClean="0"/>
              <a:t>Università degli studi dell’Aquila</a:t>
            </a:r>
          </a:p>
          <a:p>
            <a:r>
              <a:rPr lang="it-IT" sz="2400" b="1" dirty="0" smtClean="0"/>
              <a:t>Facoltà di Ingegneria</a:t>
            </a:r>
            <a:endParaRPr lang="it-IT" sz="2400" b="1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370693" y="2444759"/>
            <a:ext cx="9440034" cy="8127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b="1" dirty="0" smtClean="0"/>
              <a:t>Corso di Laurea Magistrale in Ingegneria Informatica e Automatica</a:t>
            </a:r>
            <a:endParaRPr lang="it-IT" sz="1600" b="1" dirty="0"/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456293" y="5067300"/>
            <a:ext cx="3829957" cy="1504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b="1" dirty="0" smtClean="0"/>
              <a:t>Relatore:</a:t>
            </a:r>
          </a:p>
          <a:p>
            <a:pPr algn="l"/>
            <a:r>
              <a:rPr lang="it-IT" sz="1800" b="1" dirty="0" smtClean="0"/>
              <a:t>Prof. Luigi Pomante</a:t>
            </a:r>
          </a:p>
          <a:p>
            <a:pPr algn="l"/>
            <a:r>
              <a:rPr lang="it-IT" sz="1800" b="1" dirty="0" smtClean="0"/>
              <a:t>Correlatore:</a:t>
            </a:r>
          </a:p>
          <a:p>
            <a:pPr algn="l"/>
            <a:r>
              <a:rPr lang="it-IT" sz="1800" b="1" dirty="0" smtClean="0"/>
              <a:t>Ing. Francesco Tarquini</a:t>
            </a:r>
            <a:endParaRPr lang="it-IT" sz="1800" b="1" dirty="0"/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305504" y="5391150"/>
            <a:ext cx="3352800" cy="11811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800" b="1" dirty="0" smtClean="0"/>
              <a:t>Laureando:</a:t>
            </a:r>
          </a:p>
          <a:p>
            <a:pPr algn="r"/>
            <a:r>
              <a:rPr lang="it-IT" sz="1800" b="1" dirty="0" smtClean="0"/>
              <a:t>Luca Finocchio  mat. 216082</a:t>
            </a:r>
            <a:endParaRPr lang="it-IT" sz="1800" b="1" dirty="0"/>
          </a:p>
        </p:txBody>
      </p:sp>
      <p:sp>
        <p:nvSpPr>
          <p:cNvPr id="7" name="object 3"/>
          <p:cNvSpPr/>
          <p:nvPr/>
        </p:nvSpPr>
        <p:spPr>
          <a:xfrm>
            <a:off x="708932" y="239719"/>
            <a:ext cx="1323521" cy="1688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4"/>
          <p:cNvSpPr/>
          <p:nvPr/>
        </p:nvSpPr>
        <p:spPr>
          <a:xfrm>
            <a:off x="10055077" y="321740"/>
            <a:ext cx="1511300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8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MVC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06790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/>
              <a:t>Il pattern MVC è il mattone fondamentale della maggior parte delle applicazioni iOS 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913795" y="5485299"/>
            <a:ext cx="10365742" cy="10679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2800" dirty="0"/>
              <a:t>La soluzione </a:t>
            </a:r>
            <a:r>
              <a:rPr lang="it-IT" sz="2800" dirty="0" smtClean="0"/>
              <a:t>di Apple introduce </a:t>
            </a:r>
            <a:r>
              <a:rPr lang="it-IT" sz="2800" dirty="0"/>
              <a:t>elementi e concetti propri che completano e migliorano il pattern </a:t>
            </a:r>
            <a:r>
              <a:rPr lang="it-IT" sz="2800" dirty="0" smtClean="0"/>
              <a:t>stesso</a:t>
            </a:r>
            <a:endParaRPr lang="it-IT" sz="28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3" b="12987"/>
          <a:stretch/>
        </p:blipFill>
        <p:spPr>
          <a:xfrm>
            <a:off x="2281152" y="2667000"/>
            <a:ext cx="7619047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4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3541795"/>
            <a:ext cx="10353762" cy="291737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b="1" dirty="0">
                <a:effectLst/>
              </a:rPr>
              <a:t>Joomla!</a:t>
            </a:r>
            <a:r>
              <a:rPr lang="it-IT" sz="2800" dirty="0">
                <a:effectLst/>
              </a:rPr>
              <a:t> è un </a:t>
            </a:r>
            <a:r>
              <a:rPr lang="it-IT" sz="2800" dirty="0" smtClean="0">
                <a:effectLst/>
              </a:rPr>
              <a:t>software</a:t>
            </a:r>
            <a:r>
              <a:rPr lang="it-IT" sz="2800" dirty="0">
                <a:effectLst/>
              </a:rPr>
              <a:t> di </a:t>
            </a:r>
            <a:r>
              <a:rPr lang="it-IT" sz="2800" dirty="0" smtClean="0">
                <a:effectLst/>
              </a:rPr>
              <a:t>content managment</a:t>
            </a:r>
            <a:r>
              <a:rPr lang="it-IT" sz="2800" dirty="0">
                <a:effectLst/>
              </a:rPr>
              <a:t> (CMS) per la realizzazione di </a:t>
            </a:r>
            <a:r>
              <a:rPr lang="it-IT" sz="2800" dirty="0" smtClean="0">
                <a:effectLst/>
              </a:rPr>
              <a:t>siti web</a:t>
            </a:r>
          </a:p>
          <a:p>
            <a:r>
              <a:rPr lang="it-IT" sz="2800" dirty="0" smtClean="0">
                <a:effectLst/>
              </a:rPr>
              <a:t>scritto </a:t>
            </a:r>
            <a:r>
              <a:rPr lang="it-IT" sz="2800" dirty="0">
                <a:effectLst/>
              </a:rPr>
              <a:t>completamente </a:t>
            </a:r>
            <a:r>
              <a:rPr lang="it-IT" sz="2800" dirty="0" smtClean="0">
                <a:effectLst/>
              </a:rPr>
              <a:t>in linguaggio</a:t>
            </a:r>
            <a:r>
              <a:rPr lang="it-IT" sz="2800" dirty="0">
                <a:effectLst/>
              </a:rPr>
              <a:t> </a:t>
            </a:r>
            <a:r>
              <a:rPr lang="it-IT" sz="2800" dirty="0" smtClean="0">
                <a:effectLst/>
              </a:rPr>
              <a:t>PHP;</a:t>
            </a:r>
          </a:p>
          <a:p>
            <a:r>
              <a:rPr lang="it-IT" sz="2800" dirty="0">
                <a:effectLst/>
              </a:rPr>
              <a:t>pubblicato con licenza </a:t>
            </a:r>
            <a:r>
              <a:rPr lang="it-IT" sz="2800" dirty="0" smtClean="0">
                <a:effectLst/>
              </a:rPr>
              <a:t>open source;</a:t>
            </a:r>
          </a:p>
          <a:p>
            <a:r>
              <a:rPr lang="it-IT" sz="2800" dirty="0">
                <a:effectLst/>
              </a:rPr>
              <a:t>distribuito sotto forma di pacchetto </a:t>
            </a:r>
            <a:r>
              <a:rPr lang="it-IT" sz="2800" dirty="0" smtClean="0">
                <a:effectLst/>
              </a:rPr>
              <a:t>compresso.</a:t>
            </a:r>
          </a:p>
          <a:p>
            <a:pPr marL="36900" indent="0">
              <a:buNone/>
            </a:pPr>
            <a:endParaRPr lang="it-IT" sz="2800" dirty="0" smtClean="0">
              <a:effectLst/>
            </a:endParaRPr>
          </a:p>
          <a:p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06" y="563979"/>
            <a:ext cx="6452940" cy="24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3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>
                <a:effectLst/>
              </a:rPr>
              <a:t>Caratteristiche di Joomla!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54051"/>
          </a:xfrm>
        </p:spPr>
        <p:txBody>
          <a:bodyPr>
            <a:normAutofit/>
          </a:bodyPr>
          <a:lstStyle/>
          <a:p>
            <a:r>
              <a:rPr lang="it-IT" sz="2800" b="1" dirty="0">
                <a:effectLst/>
              </a:rPr>
              <a:t>c</a:t>
            </a:r>
            <a:r>
              <a:rPr lang="it-IT" sz="2800" b="1" dirty="0" smtClean="0">
                <a:effectLst/>
              </a:rPr>
              <a:t>aching delle </a:t>
            </a:r>
            <a:r>
              <a:rPr lang="it-IT" sz="2800" b="1" dirty="0">
                <a:effectLst/>
              </a:rPr>
              <a:t>pagine</a:t>
            </a:r>
            <a:r>
              <a:rPr lang="it-IT" sz="2800" dirty="0">
                <a:effectLst/>
              </a:rPr>
              <a:t> per incrementare le prestazioni;</a:t>
            </a:r>
          </a:p>
          <a:p>
            <a:r>
              <a:rPr lang="it-IT" sz="2800" b="1" dirty="0">
                <a:effectLst/>
              </a:rPr>
              <a:t>f</a:t>
            </a:r>
            <a:r>
              <a:rPr lang="it-IT" sz="2800" b="1" dirty="0" smtClean="0">
                <a:effectLst/>
              </a:rPr>
              <a:t>unzioni </a:t>
            </a:r>
            <a:r>
              <a:rPr lang="it-IT" sz="2800" b="1" dirty="0">
                <a:effectLst/>
              </a:rPr>
              <a:t>di </a:t>
            </a:r>
            <a:r>
              <a:rPr lang="it-IT" sz="2800" b="1" dirty="0" smtClean="0">
                <a:effectLst/>
              </a:rPr>
              <a:t>Search Engine Optimization</a:t>
            </a:r>
            <a:r>
              <a:rPr lang="it-IT" sz="2800" dirty="0" smtClean="0">
                <a:effectLst/>
              </a:rPr>
              <a:t>, </a:t>
            </a:r>
            <a:r>
              <a:rPr lang="it-IT" sz="2800" dirty="0">
                <a:effectLst/>
              </a:rPr>
              <a:t>per facilitare l'indicizzazione dei contenuti da parte dei </a:t>
            </a:r>
            <a:r>
              <a:rPr lang="it-IT" sz="2800" dirty="0" smtClean="0">
                <a:effectLst/>
              </a:rPr>
              <a:t> motori di ricerca;</a:t>
            </a:r>
            <a:endParaRPr lang="it-IT" sz="2800" dirty="0">
              <a:effectLst/>
            </a:endParaRPr>
          </a:p>
          <a:p>
            <a:r>
              <a:rPr lang="it-IT" sz="2800" b="1" dirty="0">
                <a:effectLst/>
              </a:rPr>
              <a:t>v</a:t>
            </a:r>
            <a:r>
              <a:rPr lang="it-IT" sz="2800" b="1" dirty="0" smtClean="0">
                <a:effectLst/>
              </a:rPr>
              <a:t>ersione </a:t>
            </a:r>
            <a:r>
              <a:rPr lang="it-IT" sz="2800" b="1" dirty="0">
                <a:effectLst/>
              </a:rPr>
              <a:t>stampabile </a:t>
            </a:r>
            <a:r>
              <a:rPr lang="it-IT" sz="2800" dirty="0">
                <a:effectLst/>
              </a:rPr>
              <a:t>delle </a:t>
            </a:r>
            <a:r>
              <a:rPr lang="it-IT" sz="2800" dirty="0" smtClean="0">
                <a:effectLst/>
              </a:rPr>
              <a:t>pagine;</a:t>
            </a:r>
            <a:endParaRPr lang="it-IT" sz="2800" dirty="0">
              <a:effectLst/>
            </a:endParaRPr>
          </a:p>
          <a:p>
            <a:r>
              <a:rPr lang="it-IT" sz="2800" b="1" dirty="0">
                <a:effectLst/>
              </a:rPr>
              <a:t>p</a:t>
            </a:r>
            <a:r>
              <a:rPr lang="it-IT" sz="2800" b="1" dirty="0" smtClean="0">
                <a:effectLst/>
              </a:rPr>
              <a:t>ubblicazione </a:t>
            </a:r>
            <a:r>
              <a:rPr lang="it-IT" sz="2800" b="1" dirty="0">
                <a:effectLst/>
              </a:rPr>
              <a:t>tipo </a:t>
            </a:r>
            <a:r>
              <a:rPr lang="it-IT" sz="2800" b="1" dirty="0" smtClean="0">
                <a:effectLst/>
              </a:rPr>
              <a:t>Blog</a:t>
            </a:r>
            <a:r>
              <a:rPr lang="it-IT" sz="2800" dirty="0" smtClean="0">
                <a:effectLst/>
              </a:rPr>
              <a:t>;</a:t>
            </a:r>
          </a:p>
          <a:p>
            <a:r>
              <a:rPr lang="it-IT" sz="2800" b="1" dirty="0">
                <a:effectLst/>
              </a:rPr>
              <a:t>l</a:t>
            </a:r>
            <a:r>
              <a:rPr lang="it-IT" sz="2800" b="1" dirty="0" smtClean="0">
                <a:effectLst/>
              </a:rPr>
              <a:t>ocalizzazione internazionale</a:t>
            </a:r>
            <a:r>
              <a:rPr lang="it-IT" sz="2800" dirty="0" smtClean="0">
                <a:effectLst/>
              </a:rPr>
              <a:t>;</a:t>
            </a:r>
          </a:p>
          <a:p>
            <a:r>
              <a:rPr lang="it-IT" sz="2800" b="1" dirty="0">
                <a:effectLst/>
              </a:rPr>
              <a:t>a</a:t>
            </a:r>
            <a:r>
              <a:rPr lang="it-IT" sz="2800" b="1" dirty="0" smtClean="0">
                <a:effectLst/>
              </a:rPr>
              <a:t>lto </a:t>
            </a:r>
            <a:r>
              <a:rPr lang="it-IT" sz="2800" b="1" dirty="0">
                <a:effectLst/>
              </a:rPr>
              <a:t>grado di personalizzazione </a:t>
            </a:r>
            <a:r>
              <a:rPr lang="it-IT" sz="2800" dirty="0">
                <a:effectLst/>
              </a:rPr>
              <a:t>grazie alle numerose estensioni moduli, componenti e </a:t>
            </a:r>
            <a:r>
              <a:rPr lang="it-IT" sz="2800" dirty="0" smtClean="0">
                <a:effectLst/>
              </a:rPr>
              <a:t>plug-in.</a:t>
            </a:r>
            <a:endParaRPr lang="it-IT" sz="2800" dirty="0">
              <a:effectLst/>
            </a:endParaRP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8886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Componenti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23794" y="2012469"/>
            <a:ext cx="10353762" cy="4058751"/>
          </a:xfrm>
        </p:spPr>
        <p:txBody>
          <a:bodyPr>
            <a:normAutofit/>
          </a:bodyPr>
          <a:lstStyle/>
          <a:p>
            <a:r>
              <a:rPr lang="it-IT" sz="2800" dirty="0"/>
              <a:t>l</a:t>
            </a:r>
            <a:r>
              <a:rPr lang="it-IT" sz="2800" dirty="0" smtClean="0"/>
              <a:t>e più </a:t>
            </a:r>
            <a:r>
              <a:rPr lang="it-IT" sz="2800" dirty="0"/>
              <a:t>grandi e complesse estensioni di </a:t>
            </a:r>
            <a:r>
              <a:rPr lang="it-IT" sz="2800" dirty="0" smtClean="0"/>
              <a:t>tutte, </a:t>
            </a:r>
            <a:r>
              <a:rPr lang="it-IT" sz="2800" dirty="0"/>
              <a:t>possono essere </a:t>
            </a:r>
            <a:r>
              <a:rPr lang="it-IT" sz="2800" dirty="0" smtClean="0"/>
              <a:t>viste </a:t>
            </a:r>
            <a:r>
              <a:rPr lang="it-IT" sz="2800" dirty="0"/>
              <a:t>come mini-</a:t>
            </a:r>
            <a:r>
              <a:rPr lang="it-IT" sz="2800" dirty="0" smtClean="0"/>
              <a:t>applicazioni;</a:t>
            </a:r>
          </a:p>
          <a:p>
            <a:r>
              <a:rPr lang="it-IT" sz="2800" dirty="0"/>
              <a:t>l</a:t>
            </a:r>
            <a:r>
              <a:rPr lang="it-IT" sz="2800" dirty="0" smtClean="0"/>
              <a:t>a maggior parte dei componenti è composta da due </a:t>
            </a:r>
            <a:r>
              <a:rPr lang="it-IT" sz="2800" dirty="0"/>
              <a:t>parti: </a:t>
            </a:r>
            <a:r>
              <a:rPr lang="it-IT" sz="2800" dirty="0" smtClean="0"/>
              <a:t>un </a:t>
            </a:r>
            <a:r>
              <a:rPr lang="it-IT" sz="2800" dirty="0" err="1" smtClean="0"/>
              <a:t>frontend</a:t>
            </a:r>
            <a:r>
              <a:rPr lang="it-IT" sz="2800" dirty="0" smtClean="0"/>
              <a:t> e un </a:t>
            </a:r>
            <a:r>
              <a:rPr lang="it-IT" sz="2800" dirty="0" err="1" smtClean="0"/>
              <a:t>backend</a:t>
            </a:r>
            <a:r>
              <a:rPr lang="it-IT" sz="2800" dirty="0" smtClean="0"/>
              <a:t>;</a:t>
            </a:r>
            <a:endParaRPr lang="it-IT" sz="2800" dirty="0" smtClean="0"/>
          </a:p>
          <a:p>
            <a:r>
              <a:rPr lang="it-IT" sz="2800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it-IT" sz="2800" dirty="0" smtClean="0">
                <a:solidFill>
                  <a:schemeClr val="tx1">
                    <a:lumMod val="95000"/>
                  </a:schemeClr>
                </a:solidFill>
              </a:rPr>
              <a:t>appresentano la </a:t>
            </a:r>
            <a:r>
              <a:rPr lang="it-IT" sz="2800" dirty="0">
                <a:solidFill>
                  <a:schemeClr val="tx1">
                    <a:lumMod val="95000"/>
                  </a:schemeClr>
                </a:solidFill>
              </a:rPr>
              <a:t>parte principale di una pagina </a:t>
            </a:r>
            <a:r>
              <a:rPr lang="it-IT" sz="2800" dirty="0" smtClean="0">
                <a:solidFill>
                  <a:schemeClr val="tx1">
                    <a:lumMod val="95000"/>
                  </a:schemeClr>
                </a:solidFill>
              </a:rPr>
              <a:t>poiché un </a:t>
            </a:r>
            <a:r>
              <a:rPr lang="it-IT" sz="2800" dirty="0">
                <a:solidFill>
                  <a:schemeClr val="tx1">
                    <a:lumMod val="95000"/>
                  </a:schemeClr>
                </a:solidFill>
              </a:rPr>
              <a:t>componente è legato ad una o più voci di menu e ogni voce di menu esegue una funzionalità di un </a:t>
            </a:r>
            <a:r>
              <a:rPr lang="it-IT" sz="2800" dirty="0" smtClean="0">
                <a:solidFill>
                  <a:schemeClr val="tx1">
                    <a:lumMod val="95000"/>
                  </a:schemeClr>
                </a:solidFill>
              </a:rPr>
              <a:t>componente. </a:t>
            </a:r>
            <a:endParaRPr lang="it-IT"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Struttura del progetto</a:t>
            </a:r>
            <a:endParaRPr lang="it-IT" sz="4400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8869636" y="2494449"/>
            <a:ext cx="3050945" cy="2991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2800" dirty="0" smtClean="0"/>
              <a:t>Architettura:</a:t>
            </a:r>
          </a:p>
          <a:p>
            <a:r>
              <a:rPr lang="it-IT" sz="2800" dirty="0" smtClean="0"/>
              <a:t>Client</a:t>
            </a:r>
          </a:p>
          <a:p>
            <a:r>
              <a:rPr lang="it-IT" sz="2800" dirty="0" smtClean="0"/>
              <a:t>Server</a:t>
            </a:r>
          </a:p>
          <a:p>
            <a:r>
              <a:rPr lang="it-IT" sz="2800" dirty="0" smtClean="0"/>
              <a:t>DBMS</a:t>
            </a:r>
          </a:p>
          <a:p>
            <a:pPr marL="36900" indent="0">
              <a:buNone/>
            </a:pPr>
            <a:endParaRPr lang="it-IT" sz="2800" dirty="0" smtClean="0"/>
          </a:p>
          <a:p>
            <a:pPr marL="36900" indent="0">
              <a:buNone/>
            </a:pPr>
            <a:endParaRPr lang="it-IT" sz="28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60805"/>
            <a:ext cx="6878151" cy="4059237"/>
          </a:xfrm>
        </p:spPr>
      </p:pic>
    </p:spTree>
    <p:extLst>
      <p:ext uri="{BB962C8B-B14F-4D97-AF65-F5344CB8AC3E}">
        <p14:creationId xmlns:p14="http://schemas.microsoft.com/office/powerpoint/2010/main" val="366491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Struttura del progetto </a:t>
            </a:r>
            <a:r>
              <a:rPr lang="it-IT" sz="4400" dirty="0" smtClean="0"/>
              <a:t>iOS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28081" y="1823889"/>
            <a:ext cx="5297170" cy="445880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b="1" dirty="0" smtClean="0"/>
              <a:t>Organizzazione:</a:t>
            </a:r>
          </a:p>
          <a:p>
            <a:pPr marL="36900" indent="0">
              <a:buNone/>
            </a:pPr>
            <a:r>
              <a:rPr lang="it-IT" sz="2800" b="1" dirty="0" smtClean="0"/>
              <a:t>lib: </a:t>
            </a:r>
            <a:r>
              <a:rPr lang="it-IT" sz="2800" dirty="0" smtClean="0"/>
              <a:t>contiene le librerie esterne</a:t>
            </a:r>
          </a:p>
          <a:p>
            <a:pPr marL="36900" indent="0">
              <a:buNone/>
            </a:pPr>
            <a:r>
              <a:rPr lang="it-IT" sz="2800" b="1" dirty="0" err="1" smtClean="0"/>
              <a:t>classes</a:t>
            </a:r>
            <a:r>
              <a:rPr lang="it-IT" sz="2800" b="1" dirty="0" smtClean="0"/>
              <a:t>: </a:t>
            </a:r>
            <a:r>
              <a:rPr lang="it-IT" sz="2800" dirty="0"/>
              <a:t>contiene, suddivise per tipologia, le classi sviluppate per </a:t>
            </a:r>
            <a:r>
              <a:rPr lang="it-IT" sz="2800" dirty="0" smtClean="0"/>
              <a:t>l’applicazione</a:t>
            </a:r>
          </a:p>
          <a:p>
            <a:pPr marL="36900" indent="0">
              <a:buNone/>
            </a:pPr>
            <a:r>
              <a:rPr lang="it-IT" sz="2800" b="1" dirty="0"/>
              <a:t>s</a:t>
            </a:r>
            <a:r>
              <a:rPr lang="it-IT" sz="2800" b="1" dirty="0" smtClean="0"/>
              <a:t>upporting files</a:t>
            </a:r>
            <a:r>
              <a:rPr lang="it-IT" sz="2800" dirty="0" smtClean="0"/>
              <a:t>: file di supporto all’applicazione</a:t>
            </a:r>
          </a:p>
          <a:p>
            <a:pPr marL="36900" indent="0">
              <a:buNone/>
            </a:pPr>
            <a:r>
              <a:rPr lang="it-IT" sz="2800" b="1" dirty="0"/>
              <a:t>r</a:t>
            </a:r>
            <a:r>
              <a:rPr lang="it-IT" sz="2800" b="1" dirty="0" smtClean="0"/>
              <a:t>esources</a:t>
            </a:r>
            <a:r>
              <a:rPr lang="it-IT" sz="2800" dirty="0" smtClean="0"/>
              <a:t>: risorse multimediali</a:t>
            </a:r>
            <a:endParaRPr lang="it-IT" sz="2800" dirty="0"/>
          </a:p>
          <a:p>
            <a:pPr marL="36900" indent="0">
              <a:buNone/>
            </a:pPr>
            <a:endParaRPr lang="it-IT" sz="2800" b="1" dirty="0"/>
          </a:p>
        </p:txBody>
      </p:sp>
      <p:pic>
        <p:nvPicPr>
          <p:cNvPr id="5" name="Immagine 4" descr="Schermata 2014-03-20 alle 22.01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584666"/>
            <a:ext cx="3590290" cy="480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3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Interfaccia grafica</a:t>
            </a:r>
            <a:endParaRPr lang="it-IT" sz="4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53" y="1580050"/>
            <a:ext cx="3958510" cy="499742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76" y="1580050"/>
            <a:ext cx="4921060" cy="49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CoreLocation (1)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4114800"/>
            <a:ext cx="10353762" cy="22479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/>
              <a:t>CoreLocation è il Framework che serve per dialogare con il location service integrato nei dispositivi mobile Apple</a:t>
            </a:r>
            <a:r>
              <a:rPr lang="it-IT" sz="2800" dirty="0" smtClean="0"/>
              <a:t>.</a:t>
            </a:r>
          </a:p>
          <a:p>
            <a:pPr marL="36900" indent="0">
              <a:buNone/>
            </a:pPr>
            <a:r>
              <a:rPr lang="it-IT" sz="2800" dirty="0"/>
              <a:t>La classe che lo interfaccia all’Hardware è </a:t>
            </a:r>
            <a:r>
              <a:rPr lang="it-IT" sz="2800" i="1" dirty="0"/>
              <a:t>CLLocationManager</a:t>
            </a:r>
            <a:r>
              <a:rPr lang="it-IT" sz="2800" dirty="0"/>
              <a:t> che informa gli oggetti delegati dei dati di </a:t>
            </a:r>
            <a:r>
              <a:rPr lang="it-IT" sz="2800" dirty="0" smtClean="0"/>
              <a:t>localizzazione.</a:t>
            </a:r>
            <a:endParaRPr lang="it-IT" sz="2800" dirty="0"/>
          </a:p>
          <a:p>
            <a:pPr marL="36900" indent="0">
              <a:buNone/>
            </a:pPr>
            <a:endParaRPr lang="it-IT" sz="2800" dirty="0"/>
          </a:p>
          <a:p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12" y="1580050"/>
            <a:ext cx="2369928" cy="234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8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CoreLocation (2)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03635" y="1915329"/>
            <a:ext cx="10353762" cy="10488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/>
              <a:t>La classe che implementa il protocollo </a:t>
            </a:r>
            <a:r>
              <a:rPr lang="it-IT" sz="2800" dirty="0" smtClean="0"/>
              <a:t>definito </a:t>
            </a:r>
            <a:r>
              <a:rPr lang="it-IT" sz="2800" dirty="0"/>
              <a:t>in </a:t>
            </a:r>
            <a:r>
              <a:rPr lang="it-IT" sz="2800" i="1" dirty="0"/>
              <a:t>CLLocationManagerDelegate</a:t>
            </a:r>
            <a:r>
              <a:rPr lang="it-IT" sz="2800" dirty="0"/>
              <a:t> è </a:t>
            </a:r>
            <a:r>
              <a:rPr lang="it-IT" sz="2800" dirty="0" smtClean="0"/>
              <a:t>PrintTableViewController</a:t>
            </a:r>
            <a:endParaRPr lang="it-IT" sz="2800" dirty="0"/>
          </a:p>
          <a:p>
            <a:endParaRPr lang="it-IT" sz="2800" dirty="0"/>
          </a:p>
        </p:txBody>
      </p:sp>
      <p:pic>
        <p:nvPicPr>
          <p:cNvPr id="5" name="Immagine 4" descr="Schermata 2014-03-20 alle 22.05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3451860"/>
            <a:ext cx="116967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Preferenze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2145454"/>
            <a:ext cx="7448731" cy="10488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 smtClean="0"/>
              <a:t>Le preferenze </a:t>
            </a:r>
            <a:r>
              <a:rPr lang="it-IT" sz="2800" dirty="0"/>
              <a:t>vengono memorizzate in locale utilizzando lo </a:t>
            </a:r>
            <a:r>
              <a:rPr lang="it-IT" sz="2800" i="1" dirty="0"/>
              <a:t>user defaults system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958034" y="3759710"/>
            <a:ext cx="7588760" cy="2013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2800" dirty="0" smtClean="0"/>
              <a:t>E’ possibile visualizzare </a:t>
            </a:r>
            <a:r>
              <a:rPr lang="it-IT" sz="2800" dirty="0"/>
              <a:t>le preferenze </a:t>
            </a:r>
            <a:r>
              <a:rPr lang="it-IT" sz="2800" dirty="0" smtClean="0"/>
              <a:t>dall’app</a:t>
            </a:r>
            <a:r>
              <a:rPr lang="it-IT" sz="2800" dirty="0"/>
              <a:t> </a:t>
            </a:r>
            <a:r>
              <a:rPr lang="it-IT" sz="2800" dirty="0" smtClean="0"/>
              <a:t>Impostazioni: bisogna includere </a:t>
            </a:r>
            <a:r>
              <a:rPr lang="it-IT" sz="2800" dirty="0"/>
              <a:t>una risorsa speciale </a:t>
            </a:r>
            <a:r>
              <a:rPr lang="it-IT" sz="2800" dirty="0" smtClean="0"/>
              <a:t>chiamata </a:t>
            </a:r>
            <a:r>
              <a:rPr lang="it-IT" sz="2800" i="1" dirty="0" smtClean="0"/>
              <a:t>Settings </a:t>
            </a:r>
            <a:r>
              <a:rPr lang="it-IT" sz="2800" i="1" dirty="0"/>
              <a:t>bundle </a:t>
            </a:r>
            <a:r>
              <a:rPr lang="it-IT" sz="2800" dirty="0"/>
              <a:t>che definisce le preferenze </a:t>
            </a:r>
            <a:r>
              <a:rPr lang="it-IT" sz="2800" dirty="0" smtClean="0"/>
              <a:t>da visualizzare e il giusto modo per farlo</a:t>
            </a:r>
            <a:endParaRPr lang="it-IT" sz="28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61" y="1422781"/>
            <a:ext cx="2905031" cy="51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9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0569" y="3187700"/>
            <a:ext cx="10353762" cy="194420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it-IT" sz="3600" b="1" i="1" dirty="0"/>
              <a:t>“Casa Più”</a:t>
            </a:r>
            <a:r>
              <a:rPr lang="it-IT" sz="3600" i="1" dirty="0"/>
              <a:t>: è una casa in </a:t>
            </a:r>
            <a:r>
              <a:rPr lang="it-IT" sz="3600" b="1" i="1" dirty="0"/>
              <a:t>più</a:t>
            </a:r>
            <a:r>
              <a:rPr lang="it-IT" sz="3600" i="1" dirty="0"/>
              <a:t> rispetto a quella di famiglia, con </a:t>
            </a:r>
            <a:r>
              <a:rPr lang="it-IT" sz="3600" b="1" i="1" dirty="0"/>
              <a:t>più</a:t>
            </a:r>
            <a:r>
              <a:rPr lang="it-IT" sz="3600" i="1" dirty="0"/>
              <a:t> relazioni,  più strumenti, </a:t>
            </a:r>
            <a:r>
              <a:rPr lang="it-IT" sz="3600" b="1" i="1" dirty="0"/>
              <a:t>più</a:t>
            </a:r>
            <a:r>
              <a:rPr lang="it-IT" sz="3600" i="1" dirty="0"/>
              <a:t> opportunità per una vita quotidiana </a:t>
            </a:r>
            <a:r>
              <a:rPr lang="it-IT" sz="3600" b="1" i="1" dirty="0"/>
              <a:t>più</a:t>
            </a:r>
            <a:r>
              <a:rPr lang="it-IT" sz="3600" i="1" dirty="0"/>
              <a:t> </a:t>
            </a:r>
            <a:r>
              <a:rPr lang="it-IT" sz="3600" i="1" dirty="0" smtClean="0"/>
              <a:t>indipendente</a:t>
            </a:r>
            <a:endParaRPr lang="it-IT" sz="3600" i="1" dirty="0"/>
          </a:p>
        </p:txBody>
      </p:sp>
      <p:sp>
        <p:nvSpPr>
          <p:cNvPr id="5" name="object 4"/>
          <p:cNvSpPr/>
          <p:nvPr/>
        </p:nvSpPr>
        <p:spPr>
          <a:xfrm>
            <a:off x="2930525" y="635000"/>
            <a:ext cx="6673850" cy="191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2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Push Notifications (1)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194199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/>
              <a:t>Ci sono tre componenti essenziali da implementare per gestire le </a:t>
            </a:r>
            <a:r>
              <a:rPr lang="it-IT" sz="2800" dirty="0" smtClean="0"/>
              <a:t>notifiche </a:t>
            </a:r>
            <a:r>
              <a:rPr lang="it-IT" sz="2800" dirty="0"/>
              <a:t>push in applicazioni </a:t>
            </a:r>
            <a:r>
              <a:rPr lang="it-IT" sz="2800" dirty="0" smtClean="0"/>
              <a:t>iOS:</a:t>
            </a:r>
          </a:p>
          <a:p>
            <a:r>
              <a:rPr lang="it-IT" sz="2800" dirty="0" smtClean="0"/>
              <a:t>alcuni </a:t>
            </a:r>
            <a:r>
              <a:rPr lang="it-IT" sz="2800" b="1" dirty="0" smtClean="0"/>
              <a:t>metodi</a:t>
            </a:r>
            <a:r>
              <a:rPr lang="it-IT" sz="2800" dirty="0" smtClean="0"/>
              <a:t> dedicati alle Push Notifications da implementare nell’AppDelegate;</a:t>
            </a:r>
          </a:p>
          <a:p>
            <a:r>
              <a:rPr lang="it-IT" sz="2800" dirty="0"/>
              <a:t>u</a:t>
            </a:r>
            <a:r>
              <a:rPr lang="it-IT" sz="2800" dirty="0" smtClean="0"/>
              <a:t>n </a:t>
            </a:r>
            <a:r>
              <a:rPr lang="it-IT" sz="2800" b="1" dirty="0" smtClean="0"/>
              <a:t>back-end</a:t>
            </a:r>
            <a:r>
              <a:rPr lang="it-IT" sz="2800" dirty="0" smtClean="0"/>
              <a:t> su un WebServer con PHP e MySQL;</a:t>
            </a:r>
          </a:p>
          <a:p>
            <a:r>
              <a:rPr lang="it-IT" sz="2800" b="1" dirty="0"/>
              <a:t>p</a:t>
            </a:r>
            <a:r>
              <a:rPr lang="it-IT" sz="2800" b="1" dirty="0" smtClean="0"/>
              <a:t>rofili e certificati</a:t>
            </a:r>
            <a:r>
              <a:rPr lang="it-IT" sz="2800" dirty="0" smtClean="0"/>
              <a:t> dell’applicazione per abilitare la funzione Push Notifications.</a:t>
            </a:r>
            <a:endParaRPr lang="it-IT" sz="2800" dirty="0"/>
          </a:p>
          <a:p>
            <a:pPr marL="36900" indent="0">
              <a:buNone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56175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Push Notifications (2)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11250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/>
              <a:t>Il meccanismo delle </a:t>
            </a:r>
            <a:r>
              <a:rPr lang="it-IT" sz="2800" dirty="0" smtClean="0"/>
              <a:t>notifiche </a:t>
            </a:r>
            <a:r>
              <a:rPr lang="it-IT" sz="2800" dirty="0"/>
              <a:t>push si basa sull’infrastruttura dell’Apple Push </a:t>
            </a:r>
            <a:r>
              <a:rPr lang="it-IT" sz="2800" dirty="0" smtClean="0"/>
              <a:t>Notifications </a:t>
            </a:r>
            <a:r>
              <a:rPr lang="it-IT" sz="2800" dirty="0"/>
              <a:t>Service (APNs)</a:t>
            </a:r>
          </a:p>
          <a:p>
            <a:pPr marL="36900" indent="0">
              <a:buNone/>
            </a:pPr>
            <a:endParaRPr lang="it-IT" sz="2800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913795" y="5390049"/>
            <a:ext cx="10353762" cy="11250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2800" dirty="0" smtClean="0"/>
              <a:t>L’APNs consente al dispositivo iOS di restare continuamente connesso con </a:t>
            </a:r>
            <a:r>
              <a:rPr lang="it-IT" sz="2800" dirty="0"/>
              <a:t>il dispatcher delle </a:t>
            </a:r>
            <a:r>
              <a:rPr lang="it-IT" sz="2800" dirty="0" smtClean="0"/>
              <a:t>notifiche push</a:t>
            </a:r>
          </a:p>
          <a:p>
            <a:pPr marL="36900" indent="0">
              <a:buFont typeface="Wingdings 2" charset="2"/>
              <a:buNone/>
            </a:pPr>
            <a:endParaRPr lang="it-IT" sz="28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24" y="2640653"/>
            <a:ext cx="3639287" cy="27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Componente </a:t>
            </a:r>
            <a:r>
              <a:rPr lang="it-IT" sz="4400" dirty="0" smtClean="0"/>
              <a:t>com_apns (1)</a:t>
            </a:r>
            <a:endParaRPr lang="it-IT" sz="4400" dirty="0"/>
          </a:p>
        </p:txBody>
      </p:sp>
      <p:sp>
        <p:nvSpPr>
          <p:cNvPr id="5" name="Segnaposto contenuto 3"/>
          <p:cNvSpPr txBox="1">
            <a:spLocks/>
          </p:cNvSpPr>
          <p:nvPr/>
        </p:nvSpPr>
        <p:spPr>
          <a:xfrm>
            <a:off x="617838" y="1580050"/>
            <a:ext cx="10972800" cy="5277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2800" dirty="0" smtClean="0"/>
              <a:t>E’ stato realizzato il componente Joomla!, chiamato com_apns, per le versioni 2.5.x e 3.x, che implementa le funzionalità di:</a:t>
            </a:r>
          </a:p>
          <a:p>
            <a:r>
              <a:rPr lang="it-IT" sz="2800" b="1" dirty="0" smtClean="0"/>
              <a:t>salvataggio</a:t>
            </a:r>
            <a:r>
              <a:rPr lang="it-IT" sz="2800" dirty="0" smtClean="0"/>
              <a:t> </a:t>
            </a:r>
            <a:r>
              <a:rPr lang="it-IT" sz="2800" dirty="0"/>
              <a:t>del </a:t>
            </a:r>
            <a:r>
              <a:rPr lang="it-IT" sz="2800" i="1" dirty="0" err="1"/>
              <a:t>device</a:t>
            </a:r>
            <a:r>
              <a:rPr lang="it-IT" sz="2800" i="1" dirty="0"/>
              <a:t> </a:t>
            </a:r>
            <a:r>
              <a:rPr lang="it-IT" sz="2800" i="1" dirty="0" err="1"/>
              <a:t>token</a:t>
            </a:r>
            <a:r>
              <a:rPr lang="it-IT" sz="2800" i="1" dirty="0"/>
              <a:t> </a:t>
            </a:r>
            <a:r>
              <a:rPr lang="it-IT" sz="2800" dirty="0"/>
              <a:t>e di altre informazioni generali dei dispostivi </a:t>
            </a:r>
            <a:endParaRPr lang="it-IT" sz="2800" dirty="0" smtClean="0"/>
          </a:p>
          <a:p>
            <a:r>
              <a:rPr lang="it-IT" sz="2800" b="1" dirty="0" smtClean="0"/>
              <a:t>modifica</a:t>
            </a:r>
            <a:r>
              <a:rPr lang="it-IT" sz="2800" dirty="0" smtClean="0"/>
              <a:t> </a:t>
            </a:r>
            <a:r>
              <a:rPr lang="it-IT" sz="2800" dirty="0"/>
              <a:t>delle impostazioni sui </a:t>
            </a:r>
            <a:r>
              <a:rPr lang="it-IT" sz="2800" i="1" dirty="0" smtClean="0"/>
              <a:t>certificati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600" dirty="0"/>
              <a:t>tipo di </a:t>
            </a:r>
            <a:r>
              <a:rPr lang="it-IT" sz="2600" dirty="0" smtClean="0"/>
              <a:t>certificato </a:t>
            </a:r>
            <a:r>
              <a:rPr lang="it-IT" sz="2600" dirty="0"/>
              <a:t>da utilizzare (production o </a:t>
            </a:r>
            <a:r>
              <a:rPr lang="it-IT" sz="2600" dirty="0" err="1"/>
              <a:t>developer</a:t>
            </a:r>
            <a:r>
              <a:rPr lang="it-IT" sz="2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600" dirty="0"/>
              <a:t>caricamento dei </a:t>
            </a:r>
            <a:r>
              <a:rPr lang="it-IT" sz="2600" dirty="0" smtClean="0"/>
              <a:t>certificati</a:t>
            </a:r>
            <a:endParaRPr lang="it-IT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600" dirty="0"/>
              <a:t> password per la cifratura dei </a:t>
            </a:r>
            <a:r>
              <a:rPr lang="it-IT" sz="2600" dirty="0" smtClean="0"/>
              <a:t>certificati</a:t>
            </a:r>
          </a:p>
          <a:p>
            <a:r>
              <a:rPr lang="it-IT" sz="2800" b="1" dirty="0" smtClean="0"/>
              <a:t>invio</a:t>
            </a:r>
            <a:r>
              <a:rPr lang="it-IT" sz="2800" dirty="0" smtClean="0"/>
              <a:t> </a:t>
            </a:r>
            <a:r>
              <a:rPr lang="it-IT" sz="2800" b="1" dirty="0"/>
              <a:t>delle </a:t>
            </a:r>
            <a:r>
              <a:rPr lang="it-IT" sz="2800" b="1" dirty="0" smtClean="0"/>
              <a:t>notifiche </a:t>
            </a:r>
            <a:r>
              <a:rPr lang="it-IT" sz="2800" dirty="0"/>
              <a:t>via </a:t>
            </a:r>
            <a:r>
              <a:rPr lang="it-IT" sz="2800" i="1" dirty="0" err="1"/>
              <a:t>frontend</a:t>
            </a:r>
            <a:r>
              <a:rPr lang="it-IT" sz="2800" dirty="0"/>
              <a:t> del componente </a:t>
            </a:r>
            <a:endParaRPr lang="it-IT" sz="2800" dirty="0" smtClean="0"/>
          </a:p>
          <a:p>
            <a:r>
              <a:rPr lang="it-IT" sz="2800" b="1" dirty="0"/>
              <a:t>invio</a:t>
            </a:r>
            <a:r>
              <a:rPr lang="it-IT" sz="2800" dirty="0"/>
              <a:t> </a:t>
            </a:r>
            <a:r>
              <a:rPr lang="it-IT" sz="2800" b="1" dirty="0"/>
              <a:t>delle </a:t>
            </a:r>
            <a:r>
              <a:rPr lang="it-IT" sz="2800" b="1" dirty="0" smtClean="0"/>
              <a:t>notifiche </a:t>
            </a:r>
            <a:r>
              <a:rPr lang="it-IT" sz="2800" dirty="0"/>
              <a:t>via richiesta </a:t>
            </a:r>
            <a:r>
              <a:rPr lang="it-IT" sz="2800" i="1" dirty="0"/>
              <a:t>http</a:t>
            </a:r>
            <a:r>
              <a:rPr lang="it-IT" sz="2800" i="1" dirty="0" smtClean="0"/>
              <a:t>-post</a:t>
            </a: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98206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Componente com_apns (2)</a:t>
            </a:r>
            <a:endParaRPr lang="it-IT" sz="4400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805705"/>
            <a:ext cx="6380480" cy="4059237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4" y="1805705"/>
            <a:ext cx="5250216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4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Componente com_casaplus</a:t>
            </a:r>
            <a:endParaRPr lang="it-IT" sz="4400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1" cy="474562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/>
              <a:t>E’ stato realizzato </a:t>
            </a:r>
            <a:r>
              <a:rPr lang="it-IT" sz="2800" dirty="0" smtClean="0"/>
              <a:t>il </a:t>
            </a:r>
            <a:r>
              <a:rPr lang="it-IT" sz="2800" dirty="0"/>
              <a:t>componente Joomla!, chiamato </a:t>
            </a:r>
            <a:r>
              <a:rPr lang="it-IT" sz="2800" dirty="0" smtClean="0"/>
              <a:t>com_casaplus, </a:t>
            </a:r>
            <a:r>
              <a:rPr lang="it-IT" sz="2800" dirty="0"/>
              <a:t>per </a:t>
            </a:r>
            <a:r>
              <a:rPr lang="it-IT" sz="2800" dirty="0" smtClean="0"/>
              <a:t>la versione 2.5.x, formato da:</a:t>
            </a:r>
          </a:p>
          <a:p>
            <a:pPr marL="36900" indent="0">
              <a:buNone/>
            </a:pPr>
            <a:endParaRPr lang="it-IT" sz="2400" dirty="0" smtClean="0"/>
          </a:p>
          <a:p>
            <a:r>
              <a:rPr lang="it-IT" sz="2800" b="1" dirty="0"/>
              <a:t>b</a:t>
            </a:r>
            <a:r>
              <a:rPr lang="it-IT" sz="2800" b="1" dirty="0" smtClean="0"/>
              <a:t>ack-end</a:t>
            </a:r>
            <a:r>
              <a:rPr lang="it-IT" sz="2800" dirty="0" smtClean="0"/>
              <a:t>: interfacce per la gestione delle operazioni CRUD per le ricette e i prodotti</a:t>
            </a:r>
          </a:p>
          <a:p>
            <a:pPr marL="36900" indent="0">
              <a:buNone/>
            </a:pPr>
            <a:endParaRPr lang="it-IT" sz="2800" dirty="0"/>
          </a:p>
          <a:p>
            <a:r>
              <a:rPr lang="it-IT" sz="2800" b="1" dirty="0"/>
              <a:t>f</a:t>
            </a:r>
            <a:r>
              <a:rPr lang="it-IT" sz="2800" b="1" dirty="0" smtClean="0"/>
              <a:t>ront-end</a:t>
            </a:r>
            <a:r>
              <a:rPr lang="it-IT" sz="2800" dirty="0" smtClean="0"/>
              <a:t>: una voce di menù per ogni servizio richiesto ed un’interfaccia per l’accesso diretto ad ognuno di essi </a:t>
            </a:r>
            <a:endParaRPr lang="it-IT" sz="2800" dirty="0"/>
          </a:p>
          <a:p>
            <a:pPr marL="36900" indent="0">
              <a:buNone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951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Struttura del componente com_casaplus</a:t>
            </a:r>
            <a:endParaRPr lang="it-IT" sz="4400" dirty="0"/>
          </a:p>
        </p:txBody>
      </p:sp>
      <p:sp>
        <p:nvSpPr>
          <p:cNvPr id="5" name="Segnaposto contenuto 3"/>
          <p:cNvSpPr txBox="1">
            <a:spLocks/>
          </p:cNvSpPr>
          <p:nvPr/>
        </p:nvSpPr>
        <p:spPr>
          <a:xfrm>
            <a:off x="5486400" y="1554174"/>
            <a:ext cx="6368960" cy="5030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it-IT" sz="2800" b="1" dirty="0"/>
              <a:t>Organizzazione:</a:t>
            </a:r>
          </a:p>
          <a:p>
            <a:pPr marL="36900" indent="0">
              <a:buNone/>
            </a:pPr>
            <a:r>
              <a:rPr lang="it-IT" sz="2800" b="1" dirty="0" err="1"/>
              <a:t>c</a:t>
            </a:r>
            <a:r>
              <a:rPr lang="it-IT" sz="2800" b="1" dirty="0" err="1" smtClean="0"/>
              <a:t>asaplus.xml</a:t>
            </a:r>
            <a:r>
              <a:rPr lang="it-IT" sz="2800" b="1" dirty="0" smtClean="0"/>
              <a:t>: </a:t>
            </a:r>
            <a:r>
              <a:rPr lang="it-IT" sz="2800" dirty="0" smtClean="0"/>
              <a:t>contiene le </a:t>
            </a:r>
            <a:r>
              <a:rPr lang="it-IT" sz="2800" dirty="0"/>
              <a:t>informazioni di </a:t>
            </a:r>
            <a:r>
              <a:rPr lang="it-IT" sz="2800" dirty="0" smtClean="0"/>
              <a:t>installazione </a:t>
            </a:r>
            <a:r>
              <a:rPr lang="it-IT" sz="2800" dirty="0"/>
              <a:t>e </a:t>
            </a:r>
            <a:r>
              <a:rPr lang="it-IT" sz="2800" dirty="0" smtClean="0"/>
              <a:t>i parametri </a:t>
            </a:r>
            <a:r>
              <a:rPr lang="it-IT" sz="2800" dirty="0"/>
              <a:t>per la configurazione dell'estensione stessa</a:t>
            </a:r>
            <a:endParaRPr lang="it-IT" sz="2800" dirty="0" smtClean="0"/>
          </a:p>
          <a:p>
            <a:pPr marL="36900" indent="0">
              <a:buNone/>
            </a:pPr>
            <a:r>
              <a:rPr lang="it-IT" sz="2800" b="1" dirty="0" err="1"/>
              <a:t>a</a:t>
            </a:r>
            <a:r>
              <a:rPr lang="it-IT" sz="2800" b="1" dirty="0" err="1" smtClean="0"/>
              <a:t>dmin</a:t>
            </a:r>
            <a:r>
              <a:rPr lang="it-IT" sz="2800" b="1" dirty="0" smtClean="0"/>
              <a:t>: </a:t>
            </a:r>
            <a:r>
              <a:rPr lang="it-IT" sz="2800" dirty="0"/>
              <a:t>mantiene i file per la parte </a:t>
            </a:r>
            <a:r>
              <a:rPr lang="it-IT" sz="2800" dirty="0" err="1" smtClean="0"/>
              <a:t>backend</a:t>
            </a:r>
            <a:r>
              <a:rPr lang="it-IT" sz="2800" dirty="0" smtClean="0"/>
              <a:t> </a:t>
            </a:r>
            <a:r>
              <a:rPr lang="it-IT" sz="2800" dirty="0"/>
              <a:t>del </a:t>
            </a:r>
            <a:r>
              <a:rPr lang="it-IT" sz="2800" dirty="0" smtClean="0"/>
              <a:t>componente</a:t>
            </a:r>
          </a:p>
          <a:p>
            <a:pPr marL="36900" indent="0">
              <a:buNone/>
            </a:pPr>
            <a:r>
              <a:rPr lang="it-IT" sz="2800" b="1" dirty="0" smtClean="0"/>
              <a:t>media</a:t>
            </a:r>
            <a:r>
              <a:rPr lang="it-IT" sz="2800" dirty="0" smtClean="0"/>
              <a:t>: </a:t>
            </a:r>
            <a:r>
              <a:rPr lang="it-IT" sz="2800" dirty="0">
                <a:solidFill>
                  <a:schemeClr val="tx1">
                    <a:lumMod val="95000"/>
                  </a:schemeClr>
                </a:solidFill>
              </a:rPr>
              <a:t>contiene risorse come immagini, </a:t>
            </a:r>
            <a:r>
              <a:rPr lang="it-IT" sz="2800" dirty="0" err="1">
                <a:solidFill>
                  <a:schemeClr val="tx1">
                    <a:lumMod val="95000"/>
                  </a:schemeClr>
                </a:solidFill>
              </a:rPr>
              <a:t>css</a:t>
            </a:r>
            <a:r>
              <a:rPr lang="it-IT" sz="28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it-IT" sz="2800" dirty="0" err="1" smtClean="0">
                <a:solidFill>
                  <a:schemeClr val="tx1">
                    <a:lumMod val="95000"/>
                  </a:schemeClr>
                </a:solidFill>
              </a:rPr>
              <a:t>js</a:t>
            </a:r>
            <a:r>
              <a:rPr lang="it-IT" sz="2800" dirty="0" smtClean="0">
                <a:solidFill>
                  <a:schemeClr val="tx1">
                    <a:lumMod val="95000"/>
                  </a:schemeClr>
                </a:solidFill>
              </a:rPr>
              <a:t> ed altri</a:t>
            </a:r>
          </a:p>
          <a:p>
            <a:pPr marL="36900" indent="0">
              <a:buNone/>
            </a:pPr>
            <a:r>
              <a:rPr lang="it-IT" sz="2800" b="1" dirty="0" smtClean="0"/>
              <a:t>site</a:t>
            </a:r>
            <a:r>
              <a:rPr lang="it-IT" sz="2800" dirty="0"/>
              <a:t>: mantiene i file per la parte </a:t>
            </a:r>
            <a:r>
              <a:rPr lang="it-IT" sz="2800" dirty="0" err="1"/>
              <a:t>frontend</a:t>
            </a:r>
            <a:r>
              <a:rPr lang="it-IT" sz="2800" dirty="0"/>
              <a:t> del componente.</a:t>
            </a:r>
          </a:p>
        </p:txBody>
      </p:sp>
      <p:pic>
        <p:nvPicPr>
          <p:cNvPr id="7" name="Immagine 6" descr="Schermata 2014-03-20 alle 22.2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0" y="2194240"/>
            <a:ext cx="3835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7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Database</a:t>
            </a:r>
            <a:endParaRPr lang="it-IT" sz="4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64" y="1670203"/>
            <a:ext cx="8185823" cy="47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1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Comunicazione Client-Server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06226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 smtClean="0"/>
              <a:t>Lo scambio di dati</a:t>
            </a:r>
            <a:r>
              <a:rPr lang="it-IT" sz="2800" dirty="0"/>
              <a:t> </a:t>
            </a:r>
            <a:r>
              <a:rPr lang="it-IT" sz="2800" dirty="0" smtClean="0"/>
              <a:t>tra client e server avviene attraverso lo scambio di file in formato JSON</a:t>
            </a:r>
          </a:p>
        </p:txBody>
      </p:sp>
      <p:pic>
        <p:nvPicPr>
          <p:cNvPr id="6" name="Immagine 5" descr="Schermata 2014-03-20 alle 22.54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94380"/>
            <a:ext cx="6087717" cy="2222500"/>
          </a:xfrm>
          <a:prstGeom prst="rect">
            <a:avLst/>
          </a:prstGeom>
        </p:spPr>
      </p:pic>
      <p:pic>
        <p:nvPicPr>
          <p:cNvPr id="8" name="Immagine 7" descr="Schermata 2014-03-20 alle 23.01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74" y="2742405"/>
            <a:ext cx="5318546" cy="31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7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Demo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0138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Conclusioni e sviluppi futuri (1)</a:t>
            </a:r>
            <a:endParaRPr lang="it-IT" sz="44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913795" y="1751527"/>
            <a:ext cx="10475738" cy="455746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 smtClean="0"/>
              <a:t>E’ stato realizzato un sistema mobile/web composto da:</a:t>
            </a:r>
          </a:p>
          <a:p>
            <a:r>
              <a:rPr lang="it-IT" sz="2800" dirty="0" smtClean="0"/>
              <a:t>due componenti </a:t>
            </a:r>
            <a:r>
              <a:rPr lang="it-IT" sz="2800" dirty="0"/>
              <a:t>J</a:t>
            </a:r>
            <a:r>
              <a:rPr lang="it-IT" sz="2800" dirty="0" smtClean="0"/>
              <a:t>oomla!, </a:t>
            </a:r>
            <a:r>
              <a:rPr lang="it-IT" sz="2800" b="1" dirty="0" smtClean="0"/>
              <a:t>com_casaplus</a:t>
            </a:r>
            <a:r>
              <a:rPr lang="it-IT" sz="2800" dirty="0" smtClean="0"/>
              <a:t> e </a:t>
            </a:r>
            <a:r>
              <a:rPr lang="it-IT" sz="2800" b="1" dirty="0" smtClean="0"/>
              <a:t>com_apns</a:t>
            </a:r>
          </a:p>
          <a:p>
            <a:pPr lvl="1"/>
            <a:r>
              <a:rPr lang="it-IT" sz="2600" dirty="0"/>
              <a:t>i</a:t>
            </a:r>
            <a:r>
              <a:rPr lang="it-IT" sz="2600" dirty="0" smtClean="0"/>
              <a:t>l primo implementa i servizi di gestione del ricettario, lista della spesa, l’orologio, rubrica dell’euro e operazioni CRUD sui dati</a:t>
            </a:r>
          </a:p>
          <a:p>
            <a:pPr lvl="1"/>
            <a:r>
              <a:rPr lang="it-IT" sz="2400" dirty="0" smtClean="0"/>
              <a:t>il secondo implementa la componente server necessaria per la gestione delle notifiche push di Apple</a:t>
            </a:r>
          </a:p>
          <a:p>
            <a:r>
              <a:rPr lang="it-IT" sz="2800" dirty="0"/>
              <a:t>l</a:t>
            </a:r>
            <a:r>
              <a:rPr lang="it-IT" sz="2800" dirty="0" smtClean="0"/>
              <a:t>’applicazione iOS che permette di portare in mobilità tali servizi</a:t>
            </a:r>
          </a:p>
        </p:txBody>
      </p:sp>
    </p:spTree>
    <p:extLst>
      <p:ext uri="{BB962C8B-B14F-4D97-AF65-F5344CB8AC3E}">
        <p14:creationId xmlns:p14="http://schemas.microsoft.com/office/powerpoint/2010/main" val="3631944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Obiettivo del progetto </a:t>
            </a:r>
            <a:r>
              <a:rPr lang="it-IT" sz="4400" dirty="0"/>
              <a:t>“Casa Più</a:t>
            </a:r>
            <a:r>
              <a:rPr lang="it-IT" sz="4400" dirty="0" smtClean="0"/>
              <a:t>”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2018199"/>
            <a:ext cx="10353762" cy="4058751"/>
          </a:xfrm>
        </p:spPr>
        <p:txBody>
          <a:bodyPr>
            <a:normAutofit/>
          </a:bodyPr>
          <a:lstStyle/>
          <a:p>
            <a:r>
              <a:rPr lang="it-IT" sz="2800" b="1" dirty="0"/>
              <a:t>sperimentare</a:t>
            </a:r>
            <a:r>
              <a:rPr lang="it-IT" sz="2800" dirty="0"/>
              <a:t> un modello di residenzialità con componenti </a:t>
            </a:r>
            <a:r>
              <a:rPr lang="it-IT" sz="2800" dirty="0" smtClean="0"/>
              <a:t>domotiche;</a:t>
            </a:r>
          </a:p>
          <a:p>
            <a:r>
              <a:rPr lang="it-IT" sz="2800" b="1" dirty="0"/>
              <a:t>aumentare</a:t>
            </a:r>
            <a:r>
              <a:rPr lang="it-IT" sz="2800" dirty="0"/>
              <a:t> la consapevolezza </a:t>
            </a:r>
            <a:r>
              <a:rPr lang="it-IT" sz="2800" dirty="0" smtClean="0"/>
              <a:t>delle famiglie, </a:t>
            </a:r>
            <a:r>
              <a:rPr lang="it-IT" sz="2800" dirty="0"/>
              <a:t>delle capacità dei propri </a:t>
            </a:r>
            <a:r>
              <a:rPr lang="it-IT" sz="2800" dirty="0" smtClean="0"/>
              <a:t>figli;</a:t>
            </a:r>
          </a:p>
          <a:p>
            <a:r>
              <a:rPr lang="it-IT" sz="2800" b="1" dirty="0"/>
              <a:t>v</a:t>
            </a:r>
            <a:r>
              <a:rPr lang="it-IT" sz="2800" b="1" dirty="0" smtClean="0"/>
              <a:t>alorizzare</a:t>
            </a:r>
            <a:r>
              <a:rPr lang="it-IT" sz="2800" dirty="0" smtClean="0"/>
              <a:t> </a:t>
            </a:r>
            <a:r>
              <a:rPr lang="it-IT" sz="2800" dirty="0"/>
              <a:t>le potenzialità delle persone con disabilità </a:t>
            </a:r>
            <a:r>
              <a:rPr lang="it-IT" sz="2800" dirty="0" smtClean="0"/>
              <a:t>cognitive;</a:t>
            </a:r>
          </a:p>
          <a:p>
            <a:r>
              <a:rPr lang="it-IT" sz="2800" b="1" dirty="0"/>
              <a:t>arricchire</a:t>
            </a:r>
            <a:r>
              <a:rPr lang="it-IT" sz="2800" dirty="0"/>
              <a:t> la formazione degli educatori con nuove competenze relazionali e </a:t>
            </a:r>
            <a:r>
              <a:rPr lang="it-IT" sz="2800" dirty="0" smtClean="0"/>
              <a:t>tecnologiche.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031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chemeClr val="tx1"/>
                </a:solidFill>
              </a:rPr>
              <a:t>Conclusioni e sviluppi futuri </a:t>
            </a:r>
            <a:r>
              <a:rPr lang="it-IT" sz="4400" dirty="0" smtClean="0">
                <a:solidFill>
                  <a:schemeClr val="tx1"/>
                </a:solidFill>
              </a:rPr>
              <a:t>(2)</a:t>
            </a:r>
            <a:endParaRPr lang="it-IT" sz="4400" dirty="0">
              <a:solidFill>
                <a:schemeClr val="tx1"/>
              </a:solidFill>
            </a:endParaRPr>
          </a:p>
        </p:txBody>
      </p:sp>
      <p:pic>
        <p:nvPicPr>
          <p:cNvPr id="4" name="Immagine 3" descr="back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3" y="1544320"/>
            <a:ext cx="5354128" cy="3413760"/>
          </a:xfrm>
          <a:prstGeom prst="rect">
            <a:avLst/>
          </a:prstGeom>
        </p:spPr>
      </p:pic>
      <p:pic>
        <p:nvPicPr>
          <p:cNvPr id="5" name="Immagine 4" descr="back-new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1"/>
          <a:stretch/>
        </p:blipFill>
        <p:spPr>
          <a:xfrm>
            <a:off x="1251644" y="3742035"/>
            <a:ext cx="5311716" cy="2983885"/>
          </a:xfrm>
          <a:prstGeom prst="rect">
            <a:avLst/>
          </a:prstGeom>
        </p:spPr>
      </p:pic>
      <p:pic>
        <p:nvPicPr>
          <p:cNvPr id="3" name="Immagine 2" descr="back-ol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2118303"/>
            <a:ext cx="5320034" cy="33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Conclusioni e sviluppi futuri </a:t>
            </a:r>
            <a:r>
              <a:rPr lang="it-IT" sz="4400" dirty="0" smtClean="0"/>
              <a:t>(3)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3155" y="2413169"/>
            <a:ext cx="10353762" cy="4058751"/>
          </a:xfrm>
        </p:spPr>
        <p:txBody>
          <a:bodyPr>
            <a:normAutofit/>
          </a:bodyPr>
          <a:lstStyle/>
          <a:p>
            <a:r>
              <a:rPr lang="it-IT" sz="2800" dirty="0" smtClean="0">
                <a:solidFill>
                  <a:srgbClr val="FFFFFF"/>
                </a:solidFill>
              </a:rPr>
              <a:t>Perfezionamento </a:t>
            </a:r>
            <a:r>
              <a:rPr lang="it-IT" sz="2800" dirty="0" smtClean="0"/>
              <a:t>del layout per iPad</a:t>
            </a:r>
          </a:p>
          <a:p>
            <a:pPr marL="36900" indent="0">
              <a:buNone/>
            </a:pPr>
            <a:endParaRPr lang="it-IT" sz="2800" dirty="0" smtClean="0"/>
          </a:p>
          <a:p>
            <a:r>
              <a:rPr lang="it-IT" sz="2800" dirty="0" smtClean="0"/>
              <a:t>Caricamento delle immagini del componente com_casaplus, dopo l’installazione dello stesso</a:t>
            </a:r>
          </a:p>
          <a:p>
            <a:pPr marL="36900" indent="0">
              <a:buNone/>
            </a:pPr>
            <a:endParaRPr lang="it-IT" sz="2800" dirty="0" smtClean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24192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873263" y="2833181"/>
            <a:ext cx="10353762" cy="970450"/>
          </a:xfrm>
        </p:spPr>
        <p:txBody>
          <a:bodyPr>
            <a:normAutofit/>
          </a:bodyPr>
          <a:lstStyle/>
          <a:p>
            <a:r>
              <a:rPr lang="it-IT" sz="4400" dirty="0" smtClean="0"/>
              <a:t>Grazie per l’attenzione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93192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Tecnologie del progetto “Casa Più”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39801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sicurezza </a:t>
            </a:r>
            <a:r>
              <a:rPr lang="it-IT" sz="2800" b="1" dirty="0"/>
              <a:t>domestica</a:t>
            </a:r>
            <a:r>
              <a:rPr lang="it-IT" sz="2800" dirty="0"/>
              <a:t>: sensori di controllo di </a:t>
            </a:r>
            <a:r>
              <a:rPr lang="it-IT" sz="2800" dirty="0" smtClean="0"/>
              <a:t>presenza;</a:t>
            </a:r>
          </a:p>
          <a:p>
            <a:r>
              <a:rPr lang="it-IT" sz="2800" b="1" dirty="0" smtClean="0"/>
              <a:t>gestione </a:t>
            </a:r>
            <a:r>
              <a:rPr lang="it-IT" sz="2800" b="1" dirty="0"/>
              <a:t>del tempo</a:t>
            </a:r>
            <a:r>
              <a:rPr lang="it-IT" sz="2800" dirty="0"/>
              <a:t>: indicatori di </a:t>
            </a:r>
            <a:r>
              <a:rPr lang="it-IT" sz="2800" dirty="0" smtClean="0"/>
              <a:t>durata;</a:t>
            </a:r>
          </a:p>
          <a:p>
            <a:r>
              <a:rPr lang="it-IT" sz="2800" b="1" dirty="0" smtClean="0"/>
              <a:t>assistenza </a:t>
            </a:r>
            <a:r>
              <a:rPr lang="it-IT" sz="2800" b="1" dirty="0"/>
              <a:t>alle azioni quotidiane</a:t>
            </a:r>
            <a:r>
              <a:rPr lang="it-IT" sz="2800" dirty="0"/>
              <a:t>: </a:t>
            </a:r>
            <a:r>
              <a:rPr lang="it-IT" sz="2800" dirty="0" smtClean="0"/>
              <a:t>fornitura </a:t>
            </a:r>
            <a:r>
              <a:rPr lang="it-IT" sz="2800" dirty="0"/>
              <a:t>di indicazioni legate alle diverse azioni con </a:t>
            </a:r>
            <a:r>
              <a:rPr lang="it-IT" sz="2800" dirty="0" smtClean="0"/>
              <a:t>ausili audio/video;</a:t>
            </a:r>
          </a:p>
          <a:p>
            <a:r>
              <a:rPr lang="it-IT" sz="2800" b="1" dirty="0" smtClean="0"/>
              <a:t>monitoraggio </a:t>
            </a:r>
            <a:r>
              <a:rPr lang="it-IT" sz="2800" b="1" dirty="0"/>
              <a:t>e controllo a </a:t>
            </a:r>
            <a:r>
              <a:rPr lang="it-IT" sz="2800" b="1" dirty="0" smtClean="0"/>
              <a:t>distanza</a:t>
            </a:r>
            <a:r>
              <a:rPr lang="it-IT" sz="2800" dirty="0" smtClean="0"/>
              <a:t>;</a:t>
            </a:r>
          </a:p>
          <a:p>
            <a:r>
              <a:rPr lang="it-IT" sz="2800" b="1" dirty="0" smtClean="0"/>
              <a:t>assistenza </a:t>
            </a:r>
            <a:r>
              <a:rPr lang="it-IT" sz="2800" b="1" dirty="0"/>
              <a:t>agli spostamenti</a:t>
            </a:r>
            <a:r>
              <a:rPr lang="it-IT" sz="2800" dirty="0"/>
              <a:t>: </a:t>
            </a:r>
            <a:r>
              <a:rPr lang="it-IT" sz="2800" dirty="0" smtClean="0"/>
              <a:t>sviluppo </a:t>
            </a:r>
            <a:r>
              <a:rPr lang="it-IT" sz="2800" dirty="0"/>
              <a:t>di un’applicazione di </a:t>
            </a:r>
            <a:r>
              <a:rPr lang="it-IT" sz="2800" dirty="0" smtClean="0"/>
              <a:t>tracking;</a:t>
            </a:r>
          </a:p>
          <a:p>
            <a:r>
              <a:rPr lang="it-IT" sz="2800" b="1" dirty="0" smtClean="0"/>
              <a:t>assistenza </a:t>
            </a:r>
            <a:r>
              <a:rPr lang="it-IT" sz="2800" b="1" dirty="0"/>
              <a:t>in mobilità</a:t>
            </a:r>
            <a:r>
              <a:rPr lang="it-IT" sz="2800" dirty="0"/>
              <a:t>: </a:t>
            </a:r>
            <a:r>
              <a:rPr lang="it-IT" sz="2800" dirty="0" smtClean="0"/>
              <a:t>sviluppo </a:t>
            </a:r>
            <a:r>
              <a:rPr lang="it-IT" sz="2800" dirty="0"/>
              <a:t>di applicazioni mobile a supporto delle attività </a:t>
            </a:r>
            <a:r>
              <a:rPr lang="it-IT" sz="2800" dirty="0" smtClean="0"/>
              <a:t>quotidiane.</a:t>
            </a: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49009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 smtClean="0"/>
              <a:t>Servizi del progetto </a:t>
            </a:r>
            <a:r>
              <a:rPr lang="it-IT" dirty="0"/>
              <a:t>“Casa Più”</a:t>
            </a:r>
            <a:endParaRPr lang="it-IT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3048" y="2200840"/>
            <a:ext cx="10535255" cy="4058751"/>
          </a:xfrm>
        </p:spPr>
        <p:txBody>
          <a:bodyPr>
            <a:normAutofit/>
          </a:bodyPr>
          <a:lstStyle/>
          <a:p>
            <a:r>
              <a:rPr lang="it-IT" sz="2800" dirty="0" smtClean="0"/>
              <a:t>gestione di una lista della spesa;</a:t>
            </a:r>
          </a:p>
          <a:p>
            <a:r>
              <a:rPr lang="it-IT" sz="2800" dirty="0" smtClean="0"/>
              <a:t>gestione di un ricettario;</a:t>
            </a:r>
          </a:p>
          <a:p>
            <a:r>
              <a:rPr lang="it-IT" sz="2800" dirty="0"/>
              <a:t>l</a:t>
            </a:r>
            <a:r>
              <a:rPr lang="it-IT" sz="2800" dirty="0" smtClean="0"/>
              <a:t>a rubrica dell’euro;</a:t>
            </a:r>
          </a:p>
          <a:p>
            <a:r>
              <a:rPr lang="it-IT" sz="2800" dirty="0" smtClean="0"/>
              <a:t>visualizzazione dell’ora;</a:t>
            </a:r>
          </a:p>
          <a:p>
            <a:r>
              <a:rPr lang="it-IT" sz="2800" dirty="0" smtClean="0"/>
              <a:t>gestione dei dati relativi alle ricette;</a:t>
            </a:r>
          </a:p>
          <a:p>
            <a:r>
              <a:rPr lang="it-IT" sz="2800" dirty="0" smtClean="0"/>
              <a:t>gestione </a:t>
            </a:r>
            <a:r>
              <a:rPr lang="it-IT" sz="2800" dirty="0"/>
              <a:t>dei dati relativi </a:t>
            </a:r>
            <a:r>
              <a:rPr lang="it-IT" sz="2800" dirty="0" smtClean="0"/>
              <a:t>ai prodotti.</a:t>
            </a:r>
            <a:endParaRPr lang="it-IT" sz="28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30116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Obiettivi</a:t>
            </a:r>
            <a:r>
              <a:rPr lang="it-IT" sz="4400" dirty="0"/>
              <a:t> da conseguire </a:t>
            </a:r>
            <a:r>
              <a:rPr lang="it-IT" sz="4400" dirty="0" smtClean="0"/>
              <a:t>(1)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1751527"/>
            <a:ext cx="10353762" cy="455746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 smtClean="0"/>
              <a:t>“Ristrutturazione” </a:t>
            </a:r>
            <a:r>
              <a:rPr lang="it-IT" sz="2800" dirty="0"/>
              <a:t>del server </a:t>
            </a:r>
            <a:r>
              <a:rPr lang="it-IT" sz="2800" dirty="0" smtClean="0"/>
              <a:t>tramite l’utilizzo di un CMS, in particolare, tra tutti quelli disponibili, è stato scelto Joomla</a:t>
            </a:r>
            <a:r>
              <a:rPr lang="it-IT" sz="2800" dirty="0"/>
              <a:t>!</a:t>
            </a:r>
            <a:r>
              <a:rPr lang="it-IT" sz="2800" dirty="0" smtClean="0"/>
              <a:t>: ripartendo </a:t>
            </a:r>
            <a:r>
              <a:rPr lang="it-IT" sz="2800" dirty="0"/>
              <a:t>da zero sono stati presi i requisiti e </a:t>
            </a:r>
            <a:r>
              <a:rPr lang="it-IT" sz="2800" dirty="0" smtClean="0"/>
              <a:t>re-implementati </a:t>
            </a:r>
            <a:r>
              <a:rPr lang="it-IT" sz="2800" dirty="0"/>
              <a:t>come componente di Joomla</a:t>
            </a:r>
            <a:r>
              <a:rPr lang="it-IT" sz="2800" dirty="0" smtClean="0"/>
              <a:t>!</a:t>
            </a:r>
            <a:endParaRPr lang="it-IT" sz="2800" dirty="0" smtClean="0">
              <a:solidFill>
                <a:srgbClr val="FF0000"/>
              </a:solidFill>
            </a:endParaRPr>
          </a:p>
          <a:p>
            <a:pPr marL="36900" indent="0">
              <a:buNone/>
            </a:pPr>
            <a:endParaRPr lang="it-IT" sz="2800" dirty="0" smtClean="0"/>
          </a:p>
          <a:p>
            <a:pPr marL="36900" indent="0">
              <a:buNone/>
            </a:pPr>
            <a:r>
              <a:rPr lang="it-IT" sz="2800" dirty="0" smtClean="0"/>
              <a:t>Realizzazione di un applicazione iOS, versione 7.x, poiché per l’altra grande fetta del mercato mobile, Android, esiste già un’applicazione analoga</a:t>
            </a:r>
          </a:p>
        </p:txBody>
      </p:sp>
    </p:spTree>
    <p:extLst>
      <p:ext uri="{BB962C8B-B14F-4D97-AF65-F5344CB8AC3E}">
        <p14:creationId xmlns:p14="http://schemas.microsoft.com/office/powerpoint/2010/main" val="49469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Obiettivi</a:t>
            </a:r>
            <a:r>
              <a:rPr lang="it-IT" sz="4400" dirty="0"/>
              <a:t> da conseguire </a:t>
            </a:r>
            <a:r>
              <a:rPr lang="it-IT" sz="4400" dirty="0" smtClean="0"/>
              <a:t>(2)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1751527"/>
            <a:ext cx="10475738" cy="455746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 smtClean="0"/>
              <a:t>Le parti che formeranno il sistema oggetto di questo lavoro saranno:</a:t>
            </a:r>
          </a:p>
          <a:p>
            <a:r>
              <a:rPr lang="it-IT" sz="2800" dirty="0" smtClean="0"/>
              <a:t>due componenti </a:t>
            </a:r>
            <a:r>
              <a:rPr lang="it-IT" sz="2800" dirty="0"/>
              <a:t>J</a:t>
            </a:r>
            <a:r>
              <a:rPr lang="it-IT" sz="2800" dirty="0" smtClean="0"/>
              <a:t>oomla!, </a:t>
            </a:r>
            <a:r>
              <a:rPr lang="it-IT" sz="2800" b="1" dirty="0" smtClean="0"/>
              <a:t>com_casaplus</a:t>
            </a:r>
            <a:r>
              <a:rPr lang="it-IT" sz="2800" dirty="0" smtClean="0"/>
              <a:t> e </a:t>
            </a:r>
            <a:r>
              <a:rPr lang="it-IT" sz="2800" b="1" dirty="0" smtClean="0"/>
              <a:t>com_apns</a:t>
            </a:r>
          </a:p>
          <a:p>
            <a:pPr lvl="1"/>
            <a:r>
              <a:rPr lang="it-IT" sz="2600" dirty="0"/>
              <a:t>i</a:t>
            </a:r>
            <a:r>
              <a:rPr lang="it-IT" sz="2600" dirty="0" smtClean="0"/>
              <a:t>l primo implementerà tutti i servizi elencati in precedenza</a:t>
            </a:r>
          </a:p>
          <a:p>
            <a:pPr lvl="1"/>
            <a:r>
              <a:rPr lang="it-IT" sz="2400" dirty="0"/>
              <a:t>i</a:t>
            </a:r>
            <a:r>
              <a:rPr lang="it-IT" sz="2400" dirty="0" smtClean="0"/>
              <a:t>l secondo implementerà la componente server necessaria per la gestione delle notifiche push di Apple</a:t>
            </a:r>
          </a:p>
          <a:p>
            <a:r>
              <a:rPr lang="it-IT" sz="2800" dirty="0"/>
              <a:t>l</a:t>
            </a:r>
            <a:r>
              <a:rPr lang="it-IT" sz="2800" dirty="0" smtClean="0"/>
              <a:t>’applicazione iOS che porterà in mobilità i servizi, arricchendoli utilizzando </a:t>
            </a:r>
            <a:r>
              <a:rPr lang="it-IT" sz="2800" dirty="0"/>
              <a:t>le tecnologie che </a:t>
            </a:r>
            <a:r>
              <a:rPr lang="it-IT" sz="2800" dirty="0" smtClean="0"/>
              <a:t>i dispositivi di nuova generazione possono fornire</a:t>
            </a:r>
          </a:p>
        </p:txBody>
      </p:sp>
    </p:spTree>
    <p:extLst>
      <p:ext uri="{BB962C8B-B14F-4D97-AF65-F5344CB8AC3E}">
        <p14:creationId xmlns:p14="http://schemas.microsoft.com/office/powerpoint/2010/main" val="228643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913794" y="3766042"/>
            <a:ext cx="10353762" cy="243098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/>
              <a:t>iOS rappresenta la versione mobile del </a:t>
            </a:r>
            <a:r>
              <a:rPr lang="it-IT" sz="2800" dirty="0" smtClean="0"/>
              <a:t>S.O. </a:t>
            </a:r>
            <a:r>
              <a:rPr lang="it-IT" sz="2800" dirty="0"/>
              <a:t>OSX di </a:t>
            </a:r>
            <a:r>
              <a:rPr lang="it-IT" sz="2800" dirty="0" smtClean="0"/>
              <a:t>Apple</a:t>
            </a:r>
          </a:p>
          <a:p>
            <a:r>
              <a:rPr lang="it-IT" sz="2800" dirty="0"/>
              <a:t>utilizzato da tutti i dispositivi mobile </a:t>
            </a:r>
            <a:r>
              <a:rPr lang="it-IT" sz="2800" dirty="0" smtClean="0"/>
              <a:t>Apple;</a:t>
            </a:r>
          </a:p>
          <a:p>
            <a:r>
              <a:rPr lang="it-IT" sz="2800" dirty="0" smtClean="0"/>
              <a:t>di facile uso;</a:t>
            </a:r>
          </a:p>
          <a:p>
            <a:r>
              <a:rPr lang="it-IT" sz="2800" dirty="0"/>
              <a:t>a</a:t>
            </a:r>
            <a:r>
              <a:rPr lang="it-IT" sz="2800" dirty="0" smtClean="0"/>
              <a:t>ccessibile.</a:t>
            </a:r>
          </a:p>
          <a:p>
            <a:endParaRPr lang="it-IT" sz="2800" dirty="0"/>
          </a:p>
          <a:p>
            <a:endParaRPr lang="it-IT" sz="28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03" y="672958"/>
            <a:ext cx="3621145" cy="28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8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Componenti della </a:t>
            </a:r>
            <a:r>
              <a:rPr lang="it-IT" sz="4400" dirty="0" smtClean="0"/>
              <a:t>piattaforma </a:t>
            </a:r>
            <a:r>
              <a:rPr lang="it-IT" sz="4400" dirty="0"/>
              <a:t>iOS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795" y="209439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sz="2800" dirty="0"/>
              <a:t>Lo sviluppo di applicazioni iOS prevede l’utilizzo delle seguenti </a:t>
            </a:r>
            <a:r>
              <a:rPr lang="it-IT" sz="2800" dirty="0" smtClean="0"/>
              <a:t>componenti:</a:t>
            </a:r>
          </a:p>
          <a:p>
            <a:r>
              <a:rPr lang="it-IT" sz="2800" b="1" dirty="0"/>
              <a:t>t</a:t>
            </a:r>
            <a:r>
              <a:rPr lang="it-IT" sz="2800" b="1" dirty="0" smtClean="0"/>
              <a:t>ools: </a:t>
            </a:r>
            <a:r>
              <a:rPr lang="it-IT" sz="2800" dirty="0" smtClean="0"/>
              <a:t>Xcode 5,  Interface Builder ed altri;</a:t>
            </a:r>
          </a:p>
          <a:p>
            <a:r>
              <a:rPr lang="it-IT" sz="2800" b="1" dirty="0"/>
              <a:t>l</a:t>
            </a:r>
            <a:r>
              <a:rPr lang="it-IT" sz="2800" b="1" dirty="0" smtClean="0"/>
              <a:t>inguaggio: </a:t>
            </a:r>
            <a:r>
              <a:rPr lang="it-IT" sz="2800" dirty="0" smtClean="0"/>
              <a:t>Objective-C;</a:t>
            </a:r>
          </a:p>
          <a:p>
            <a:r>
              <a:rPr lang="it-IT" sz="2800" b="1" dirty="0"/>
              <a:t>f</a:t>
            </a:r>
            <a:r>
              <a:rPr lang="it-IT" sz="2800" b="1" dirty="0" smtClean="0"/>
              <a:t>rameworks: </a:t>
            </a:r>
            <a:r>
              <a:rPr lang="it-IT" sz="2800" dirty="0" smtClean="0"/>
              <a:t>collezione di librerie da utilizzare nello sviluppo;</a:t>
            </a:r>
          </a:p>
          <a:p>
            <a:r>
              <a:rPr lang="it-IT" sz="2800" b="1" dirty="0"/>
              <a:t>s</a:t>
            </a:r>
            <a:r>
              <a:rPr lang="it-IT" sz="2800" b="1" dirty="0" smtClean="0"/>
              <a:t>trategie di design: </a:t>
            </a:r>
            <a:r>
              <a:rPr lang="it-IT" sz="2800" dirty="0" smtClean="0"/>
              <a:t>una su tutte MVC.</a:t>
            </a:r>
            <a:endParaRPr lang="it-IT" sz="2800" dirty="0"/>
          </a:p>
          <a:p>
            <a:pPr marL="36900" indent="0">
              <a:buNone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10349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Ardesia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TC104033929[[fn=Ardesia]]</Template>
  <TotalTime>1972</TotalTime>
  <Words>2498</Words>
  <Application>Microsoft Macintosh PowerPoint</Application>
  <PresentationFormat>Personalizzato</PresentationFormat>
  <Paragraphs>210</Paragraphs>
  <Slides>32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Ardesia</vt:lpstr>
      <vt:lpstr>Progettazione e sviluppo di un sistema mobile/web dedicato ad   utenti con disabilità cognitive</vt:lpstr>
      <vt:lpstr>Presentazione di PowerPoint</vt:lpstr>
      <vt:lpstr>Obiettivo del progetto “Casa Più”</vt:lpstr>
      <vt:lpstr>Tecnologie del progetto “Casa Più”</vt:lpstr>
      <vt:lpstr>Servizi del progetto “Casa Più”</vt:lpstr>
      <vt:lpstr>Obiettivi da conseguire (1)</vt:lpstr>
      <vt:lpstr>Obiettivi da conseguire (2)</vt:lpstr>
      <vt:lpstr>Presentazione di PowerPoint</vt:lpstr>
      <vt:lpstr>Componenti della piattaforma iOS</vt:lpstr>
      <vt:lpstr>MVC</vt:lpstr>
      <vt:lpstr>Presentazione di PowerPoint</vt:lpstr>
      <vt:lpstr>Caratteristiche di Joomla!</vt:lpstr>
      <vt:lpstr>Componenti</vt:lpstr>
      <vt:lpstr>Struttura del progetto</vt:lpstr>
      <vt:lpstr>Struttura del progetto iOS</vt:lpstr>
      <vt:lpstr>Interfaccia grafica</vt:lpstr>
      <vt:lpstr>CoreLocation (1)</vt:lpstr>
      <vt:lpstr>CoreLocation (2)</vt:lpstr>
      <vt:lpstr>Preferenze</vt:lpstr>
      <vt:lpstr>Push Notifications (1)</vt:lpstr>
      <vt:lpstr>Push Notifications (2)</vt:lpstr>
      <vt:lpstr>Componente com_apns (1)</vt:lpstr>
      <vt:lpstr>Componente com_apns (2)</vt:lpstr>
      <vt:lpstr>Componente com_casaplus</vt:lpstr>
      <vt:lpstr>Struttura del componente com_casaplus</vt:lpstr>
      <vt:lpstr>Database</vt:lpstr>
      <vt:lpstr>Comunicazione Client-Server</vt:lpstr>
      <vt:lpstr>Demo</vt:lpstr>
      <vt:lpstr>Conclusioni e sviluppi futuri (1)</vt:lpstr>
      <vt:lpstr>Conclusioni e sviluppi futuri (2)</vt:lpstr>
      <vt:lpstr>Conclusioni e sviluppi futuri (3)</vt:lpstr>
      <vt:lpstr>Grazie per l’attenzione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e sviluppo di un sistema mobile/web per utenti con disabilità cognitive</dc:title>
  <dc:creator>Luca Finocchio</dc:creator>
  <cp:lastModifiedBy>Luca Finocchio</cp:lastModifiedBy>
  <cp:revision>143</cp:revision>
  <dcterms:created xsi:type="dcterms:W3CDTF">2014-03-19T16:36:52Z</dcterms:created>
  <dcterms:modified xsi:type="dcterms:W3CDTF">2014-03-26T18:40:04Z</dcterms:modified>
</cp:coreProperties>
</file>