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8" r:id="rId7"/>
    <p:sldId id="262" r:id="rId8"/>
    <p:sldId id="282" r:id="rId9"/>
    <p:sldId id="273" r:id="rId10"/>
    <p:sldId id="272" r:id="rId11"/>
    <p:sldId id="284" r:id="rId12"/>
    <p:sldId id="283" r:id="rId13"/>
    <p:sldId id="266" r:id="rId14"/>
    <p:sldId id="267" r:id="rId15"/>
    <p:sldId id="271" r:id="rId16"/>
    <p:sldId id="281" r:id="rId17"/>
    <p:sldId id="28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5" autoAdjust="0"/>
    <p:restoredTop sz="94660" autoAdjust="0"/>
  </p:normalViewPr>
  <p:slideViewPr>
    <p:cSldViewPr>
      <p:cViewPr varScale="1">
        <p:scale>
          <a:sx n="79" d="100"/>
          <a:sy n="79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backgroundsemicirclehead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b="24983"/>
          <a:stretch>
            <a:fillRect/>
          </a:stretch>
        </p:blipFill>
        <p:spPr bwMode="auto">
          <a:xfrm>
            <a:off x="-9525" y="0"/>
            <a:ext cx="915352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76400" y="1524000"/>
            <a:ext cx="6705600" cy="20764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9017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400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400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714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2741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51732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43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43500" y="1600200"/>
            <a:ext cx="3543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2459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5406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3954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361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89638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993351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2">
                <a:lumMod val="50000"/>
              </a:schemeClr>
            </a:gs>
            <a:gs pos="100000">
              <a:srgbClr val="60729A"/>
            </a:gs>
            <a:gs pos="10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ackgroundsemicircle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239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CC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33363" indent="-233363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FFFFCC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690563" indent="-233363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FFFFCC"/>
        </a:buClr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42988" y="333375"/>
            <a:ext cx="72009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Università degli Studi dell’Aquila</a:t>
            </a:r>
          </a:p>
          <a:p>
            <a:pPr algn="ctr">
              <a:spcBef>
                <a:spcPct val="50000"/>
              </a:spcBef>
            </a:pPr>
            <a:endParaRPr lang="it-IT" sz="28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31913" y="692150"/>
            <a:ext cx="6480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Facoltà di Ingegneria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16013" y="1125538"/>
            <a:ext cx="698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Tesi di Laurea in Ingegneria Informatica-Automatica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98438" y="2286000"/>
            <a:ext cx="88201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STUDIO ED USO DI GWT PER LA REALIZZAZIONE DI UN’APPLICAZIONE WEB DI SUPPORTO AD AGENZIE IMMOBILIARI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9387" y="4741863"/>
            <a:ext cx="32400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Relatore:</a:t>
            </a:r>
          </a:p>
          <a:p>
            <a:pPr algn="l">
              <a:spcBef>
                <a:spcPct val="50000"/>
              </a:spcBef>
            </a:pPr>
            <a:r>
              <a:rPr lang="it-IT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Prof. Serafino Cicerone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19925" y="4741863"/>
            <a:ext cx="197961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Laureando:</a:t>
            </a:r>
          </a:p>
          <a:p>
            <a:pPr algn="l">
              <a:spcBef>
                <a:spcPct val="50000"/>
              </a:spcBef>
            </a:pPr>
            <a:r>
              <a:rPr lang="it-IT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Luca Finocchio</a:t>
            </a:r>
            <a:endParaRPr lang="it-IT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979613" y="5910213"/>
            <a:ext cx="540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Anno Accademico </a:t>
            </a:r>
            <a:r>
              <a:rPr lang="it-IT" sz="18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2010-2011</a:t>
            </a:r>
            <a:endParaRPr lang="it-IT" sz="18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241720"/>
            <a:ext cx="1152353" cy="143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192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– RPC</a:t>
            </a:r>
            <a:endParaRPr lang="it-IT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848600" cy="4906703"/>
          </a:xfrm>
        </p:spPr>
      </p:pic>
    </p:spTree>
    <p:extLst>
      <p:ext uri="{BB962C8B-B14F-4D97-AF65-F5344CB8AC3E}">
        <p14:creationId xmlns:p14="http://schemas.microsoft.com/office/powerpoint/2010/main" val="33535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it-IT" sz="40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</a:t>
            </a:r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FUNZIONALITA’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876800"/>
          </a:xfrm>
        </p:spPr>
        <p:txBody>
          <a:bodyPr/>
          <a:lstStyle/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Ottimizzazione del codice:</a:t>
            </a:r>
          </a:p>
          <a:p>
            <a:pPr lvl="1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Code Splitting</a:t>
            </a:r>
            <a:endParaRPr lang="it-I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Compile </a:t>
            </a:r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Report</a:t>
            </a:r>
            <a:endParaRPr lang="it-I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Client </a:t>
            </a:r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Bundle</a:t>
            </a:r>
          </a:p>
          <a:p>
            <a:pPr marL="457200" lvl="1" indent="0">
              <a:buNone/>
            </a:pPr>
            <a:endParaRPr lang="it-IT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Internazionalizzazione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insieme di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strumenti che consentono di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internazionalizzare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stringhe e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i valori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digitati</a:t>
            </a:r>
            <a:endParaRPr lang="it-IT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- DEBUG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876800"/>
          </a:xfrm>
        </p:spPr>
        <p:txBody>
          <a:bodyPr/>
          <a:lstStyle/>
          <a:p>
            <a:pPr marL="0" indent="0">
              <a:buNone/>
            </a:pPr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" y="1345782"/>
            <a:ext cx="7872445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CONTESTO APPLICATIVO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50119"/>
            <a:ext cx="5153025" cy="37464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950119"/>
            <a:ext cx="5000625" cy="404336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67127"/>
            <a:ext cx="6096000" cy="32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SPECIFICHE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876800"/>
          </a:xfrm>
        </p:spPr>
        <p:txBody>
          <a:bodyPr/>
          <a:lstStyle/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L’amministratore deve poter gestire gli annunci </a:t>
            </a: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L’amministratore deve poter installare l’applicazione</a:t>
            </a:r>
          </a:p>
          <a:p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L’utente deve poter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visualizzare, confrontare, e salvare in una ‘‘bacheca virtuale’’ uno o più annunci</a:t>
            </a:r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Gli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annunci devono essere mostrati oltre che tramite una lista anche tramite una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mappa</a:t>
            </a:r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IMPLEMENTAZIONE</a:t>
            </a:r>
            <a:r>
              <a:rPr lang="it-IT" sz="4000" b="1" dirty="0" smtClean="0">
                <a:solidFill>
                  <a:srgbClr val="FFC000"/>
                </a:solidFill>
              </a:rPr>
              <a:t> </a:t>
            </a:r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(1)</a:t>
            </a:r>
            <a:endParaRPr lang="it-IT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24799" cy="5486400"/>
          </a:xfrm>
        </p:spPr>
      </p:pic>
    </p:spTree>
    <p:extLst>
      <p:ext uri="{BB962C8B-B14F-4D97-AF65-F5344CB8AC3E}">
        <p14:creationId xmlns:p14="http://schemas.microsoft.com/office/powerpoint/2010/main" val="14483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IMPLEMTAZIONE (2)</a:t>
            </a:r>
            <a:endParaRPr lang="it-IT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24800" cy="54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CONCLUSIONI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</p:spPr>
        <p:txBody>
          <a:bodyPr/>
          <a:lstStyle/>
          <a:p>
            <a:pPr lvl="0"/>
            <a:r>
              <a:rPr lang="it-IT" sz="26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Realizzare </a:t>
            </a:r>
            <a:r>
              <a:rPr lang="it-IT" sz="26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RIA utilizzando </a:t>
            </a:r>
            <a:r>
              <a:rPr lang="it-IT" sz="26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comporta notevoli vantaggi:</a:t>
            </a:r>
          </a:p>
          <a:p>
            <a:pPr lvl="1"/>
            <a:r>
              <a:rPr lang="it-IT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2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 sviluppa in Java</a:t>
            </a:r>
            <a:endParaRPr lang="it-IT" sz="2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it-IT" sz="2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Utilizzo di un comune IDE</a:t>
            </a:r>
          </a:p>
          <a:p>
            <a:pPr lvl="1"/>
            <a:r>
              <a:rPr lang="it-IT" sz="2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Portabilità tra i differenti browser</a:t>
            </a:r>
          </a:p>
          <a:p>
            <a:pPr lvl="1"/>
            <a:r>
              <a:rPr lang="it-IT" sz="2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Utilizzo della programmazione ad oggetti</a:t>
            </a:r>
          </a:p>
          <a:p>
            <a:pPr lvl="1"/>
            <a:r>
              <a:rPr lang="it-IT" sz="2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Debug in locale</a:t>
            </a:r>
          </a:p>
        </p:txBody>
      </p:sp>
    </p:spTree>
    <p:extLst>
      <p:ext uri="{BB962C8B-B14F-4D97-AF65-F5344CB8AC3E}">
        <p14:creationId xmlns:p14="http://schemas.microsoft.com/office/powerpoint/2010/main" val="32741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 2.0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696200" cy="5019142"/>
          </a:xfrm>
        </p:spPr>
      </p:pic>
    </p:spTree>
    <p:extLst>
      <p:ext uri="{BB962C8B-B14F-4D97-AF65-F5344CB8AC3E}">
        <p14:creationId xmlns:p14="http://schemas.microsoft.com/office/powerpoint/2010/main" val="34587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Rich Internet Application</a:t>
            </a:r>
            <a:endParaRPr lang="it-IT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029200"/>
          </a:xfrm>
        </p:spPr>
        <p:txBody>
          <a:bodyPr/>
          <a:lstStyle/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Sono applicazioni web che possiedono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stesse caratteristiche e funzionalità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delle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classiche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applicazioni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desktop</a:t>
            </a:r>
          </a:p>
          <a:p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Sono caratterizzate dalla loro dimensione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interattiva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multimedialità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velocità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d'esecuzione</a:t>
            </a:r>
          </a:p>
          <a:p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Architettura logica distribuita a 2 livelli:  client-server </a:t>
            </a:r>
          </a:p>
          <a:p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PIATTAFORME TECNOLOGICHE</a:t>
            </a:r>
            <a:endParaRPr lang="it-IT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876800"/>
          </a:xfrm>
        </p:spPr>
        <p:txBody>
          <a:bodyPr/>
          <a:lstStyle/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SILVERLIGHT: un framework gratuito della Microsoft</a:t>
            </a:r>
          </a:p>
          <a:p>
            <a:pPr marL="0" indent="0">
              <a:buNone/>
            </a:pPr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FLEX : </a:t>
            </a:r>
            <a:r>
              <a:rPr lang="it-IT" sz="2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 framework open source gratuito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della Adobe</a:t>
            </a:r>
          </a:p>
          <a:p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FX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una </a:t>
            </a:r>
            <a:r>
              <a:rPr lang="it-IT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famiglia di software applicativi, basati sulla Piattaforma Java</a:t>
            </a:r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- DEFINIZIONE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</p:spPr>
        <p:txBody>
          <a:bodyPr/>
          <a:lstStyle/>
          <a:p>
            <a:r>
              <a:rPr lang="it-IT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</a:t>
            </a:r>
            <a:r>
              <a:rPr lang="it-IT" sz="2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 Toolkit </a:t>
            </a:r>
            <a:r>
              <a:rPr lang="it-IT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è </a:t>
            </a:r>
            <a:r>
              <a:rPr lang="it-IT" sz="2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 toolkit di sviluppo per la costruzione </a:t>
            </a:r>
            <a:r>
              <a:rPr lang="it-IT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l'ottimizzazione di complesse</a:t>
            </a:r>
            <a:r>
              <a:rPr lang="it-IT" sz="2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applicazioni </a:t>
            </a:r>
            <a:r>
              <a:rPr lang="it-IT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 basate sul browser</a:t>
            </a:r>
          </a:p>
          <a:p>
            <a:endParaRPr lang="it-IT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it-IT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E’ open source, completamente gratuito, e utilizzato da migliaia di sviluppatori in tutto il mondo</a:t>
            </a:r>
          </a:p>
          <a:p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Contenuto del toolkit </a:t>
            </a:r>
            <a:r>
              <a:rPr lang="it-IT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Plug-in per Eclipse, Speed Tracer, GWT Designer, SDK</a:t>
            </a:r>
            <a:endParaRPr lang="it-IT" sz="2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dirty="0"/>
          </a:p>
          <a:p>
            <a:endParaRPr lang="it-IT" dirty="0" smtClean="0"/>
          </a:p>
          <a:p>
            <a:endParaRPr lang="it-IT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it-IT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0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 - SDK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05447" cy="4114800"/>
          </a:xfrm>
        </p:spPr>
      </p:pic>
    </p:spTree>
    <p:extLst>
      <p:ext uri="{BB962C8B-B14F-4D97-AF65-F5344CB8AC3E}">
        <p14:creationId xmlns:p14="http://schemas.microsoft.com/office/powerpoint/2010/main" val="41819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– FUNZIONAMENTO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sviluppa in Java …</a:t>
            </a:r>
          </a:p>
          <a:p>
            <a:endParaRPr lang="it-IT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t-IT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che poi verrà compilato in Javascript ottimizzato</a:t>
            </a:r>
          </a:p>
          <a:p>
            <a:pPr lvl="1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Compatibile con i browser maggiormente utilizzati (Firefox, Opera, Chrome, Explorer)</a:t>
            </a:r>
          </a:p>
          <a:p>
            <a:pPr lvl="1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più piccolo possibile</a:t>
            </a:r>
          </a:p>
          <a:p>
            <a:pPr lvl="1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Più veloce nel caricamento e nell’esecuzione dell’equivalente codice scritto a mano</a:t>
            </a:r>
            <a:endParaRPr lang="it-I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it-IT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it-IT" sz="22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9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it-IT" sz="40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- ARCHITETTURA</a:t>
            </a:r>
            <a:endParaRPr lang="it-IT" sz="40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72400" cy="4868545"/>
          </a:xfrm>
        </p:spPr>
      </p:pic>
    </p:spTree>
    <p:extLst>
      <p:ext uri="{BB962C8B-B14F-4D97-AF65-F5344CB8AC3E}">
        <p14:creationId xmlns:p14="http://schemas.microsoft.com/office/powerpoint/2010/main" val="33105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it-IT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GWT - ORGANIZZAZIONE DI UN PROGETTO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7800"/>
            <a:ext cx="4267200" cy="5213195"/>
          </a:xfrm>
        </p:spPr>
      </p:pic>
    </p:spTree>
    <p:extLst>
      <p:ext uri="{BB962C8B-B14F-4D97-AF65-F5344CB8AC3E}">
        <p14:creationId xmlns:p14="http://schemas.microsoft.com/office/powerpoint/2010/main" val="15568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297</Words>
  <Application>Microsoft Office PowerPoint</Application>
  <PresentationFormat>Presentazione su schermo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Default Design</vt:lpstr>
      <vt:lpstr>Presentazione standard di PowerPoint</vt:lpstr>
      <vt:lpstr>WEB 2.0</vt:lpstr>
      <vt:lpstr>Rich Internet Application</vt:lpstr>
      <vt:lpstr>PIATTAFORME TECNOLOGICHE</vt:lpstr>
      <vt:lpstr>GWT - DEFINIZIONE</vt:lpstr>
      <vt:lpstr>GWT  - SDK</vt:lpstr>
      <vt:lpstr>GWT – FUNZIONAMENTO</vt:lpstr>
      <vt:lpstr>GWT - ARCHITETTURA</vt:lpstr>
      <vt:lpstr>GWT - ORGANIZZAZIONE DI UN PROGETTO</vt:lpstr>
      <vt:lpstr>GWT – RPC</vt:lpstr>
      <vt:lpstr>GWT – FUNZIONALITA’</vt:lpstr>
      <vt:lpstr>GWT - DEBUG</vt:lpstr>
      <vt:lpstr>CONTESTO APPLICATIVO</vt:lpstr>
      <vt:lpstr>SPECIFICHE</vt:lpstr>
      <vt:lpstr>IMPLEMENTAZIONE (1)</vt:lpstr>
      <vt:lpstr>IMPLEMTAZIONE (2)</vt:lpstr>
      <vt:lpstr>CONCLUSIONI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Tumey</dc:creator>
  <cp:lastModifiedBy>Windows User</cp:lastModifiedBy>
  <cp:revision>106</cp:revision>
  <dcterms:created xsi:type="dcterms:W3CDTF">2007-10-16T21:44:13Z</dcterms:created>
  <dcterms:modified xsi:type="dcterms:W3CDTF">2012-03-15T23:21:01Z</dcterms:modified>
</cp:coreProperties>
</file>