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  <p:sldMasterId id="2147483754" r:id="rId2"/>
    <p:sldMasterId id="2147483742" r:id="rId3"/>
    <p:sldMasterId id="2147483766" r:id="rId4"/>
    <p:sldMasterId id="2147483778" r:id="rId5"/>
    <p:sldMasterId id="2147483790" r:id="rId6"/>
    <p:sldMasterId id="2147483802" r:id="rId7"/>
  </p:sldMasterIdLst>
  <p:notesMasterIdLst>
    <p:notesMasterId r:id="rId20"/>
  </p:notesMasterIdLst>
  <p:handoutMasterIdLst>
    <p:handoutMasterId r:id="rId21"/>
  </p:handoutMasterIdLst>
  <p:sldIdLst>
    <p:sldId id="289" r:id="rId8"/>
    <p:sldId id="280" r:id="rId9"/>
    <p:sldId id="281" r:id="rId10"/>
    <p:sldId id="282" r:id="rId11"/>
    <p:sldId id="290" r:id="rId12"/>
    <p:sldId id="285" r:id="rId13"/>
    <p:sldId id="284" r:id="rId14"/>
    <p:sldId id="286" r:id="rId15"/>
    <p:sldId id="293" r:id="rId16"/>
    <p:sldId id="292" r:id="rId17"/>
    <p:sldId id="287" r:id="rId18"/>
    <p:sldId id="288" r:id="rId19"/>
  </p:sldIdLst>
  <p:sldSz cx="9144000" cy="6858000" type="screen4x3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3B4"/>
    <a:srgbClr val="F19E16"/>
    <a:srgbClr val="EF9E16"/>
    <a:srgbClr val="EEB500"/>
    <a:srgbClr val="F1AB1F"/>
    <a:srgbClr val="EFC321"/>
    <a:srgbClr val="AFB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22" autoAdjust="0"/>
  </p:normalViewPr>
  <p:slideViewPr>
    <p:cSldViewPr snapToGrid="0" snapToObjects="1">
      <p:cViewPr varScale="1">
        <p:scale>
          <a:sx n="79" d="100"/>
          <a:sy n="79" d="100"/>
        </p:scale>
        <p:origin x="108" y="57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0DA4313-471D-42D6-A6C1-3368C47135F0}" type="datetime1">
              <a:rPr lang="fr-FR"/>
              <a:pPr>
                <a:defRPr/>
              </a:pPr>
              <a:t>15/09/2015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15EEF2F-F652-4221-833C-A35EBD86FE1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42786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B4C16E2-63D8-43C8-8203-524743314415}" type="datetime1">
              <a:rPr lang="fr-FR"/>
              <a:pPr>
                <a:defRPr/>
              </a:pPr>
              <a:t>15/09/2015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3A73BFF-53B8-4EEE-B947-A3F0172FDE3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22827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/>
          </a:p>
        </p:txBody>
      </p:sp>
      <p:sp>
        <p:nvSpPr>
          <p:cNvPr id="460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190570C-ED78-49C0-9044-4A7EC7B24068}" type="slidenum">
              <a:rPr lang="fr-FR" altLang="fr-FR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0651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diap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00">
                <a:solidFill>
                  <a:srgbClr val="AFB1A5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BC3E62-358F-4864-BAA3-87A301CEE95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4616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E19B-7AF6-48B9-BCF9-6CDFC07E53F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7060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74700"/>
            <a:ext cx="8229600" cy="5207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2663B4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B1E09-509B-428B-9855-C58F402B606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32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774700"/>
            <a:ext cx="2057400" cy="5351463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782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43D1-5550-47E9-B758-D3CA436D40B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5545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960F3-D79C-4EBC-AC11-967D3D96EB8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071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1400" y="1981200"/>
            <a:ext cx="7543800" cy="4546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1E58B-7DC0-4D8F-81BB-C0AE2BF380B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50718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516BD-EA1E-436E-A28D-6B7194E14EB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428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1400" y="1600200"/>
            <a:ext cx="3632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746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A53AF-9EFE-41CC-A96C-BFB783C3F1D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7712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E48E6-6BB9-4C0C-B790-976E3CBB3E3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96427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170C7-0465-414E-BC12-73FE9F4DADE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3823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6AB9E-84DB-49D8-8C8F-8BF2ED8FCF6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069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7" descr="fond_diap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4700"/>
            <a:ext cx="8229600" cy="5207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2663B4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64DAE4-362E-410A-AE5A-5D39F191B23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13374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565492"/>
            <a:ext cx="2302063" cy="86960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92663" y="565493"/>
            <a:ext cx="5279837" cy="55606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1866900"/>
            <a:ext cx="2302063" cy="4259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B490C-FFB7-489D-B987-72912E30651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04106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A91A1-13B3-4D94-ABAC-8F587EAA358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9399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1400" y="1600200"/>
            <a:ext cx="75438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97E08-FE67-40A3-ADFB-ADA6099E5BF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06540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65492"/>
            <a:ext cx="2057400" cy="5962307"/>
          </a:xfrm>
        </p:spPr>
        <p:txBody>
          <a:bodyPr vert="eaVert"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65493"/>
            <a:ext cx="6019800" cy="59623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5AE9B-1306-4C78-94F2-9E2B110DFCB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84351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7271" y="1627425"/>
            <a:ext cx="7640929" cy="147002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564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633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 userDrawn="1"/>
        </p:nvSpPr>
        <p:spPr bwMode="auto">
          <a:xfrm>
            <a:off x="3335338" y="1158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8399" y="1841500"/>
            <a:ext cx="6515101" cy="3390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49777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018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516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6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774700"/>
            <a:ext cx="8229600" cy="5207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2663B4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DD5D8-58F2-49E2-A089-6812EBDF60F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574299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332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blipFill dpi="0" rotWithShape="1">
          <a:blip r:embed="rId2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pic>
        <p:nvPicPr>
          <p:cNvPr id="3" name="Image 11" descr="fond_titre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13089" r="20146" b="21875"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460500" y="2120900"/>
            <a:ext cx="5994400" cy="2222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675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17761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73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183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6ECC0-7698-45D2-B3FF-0B173C82F0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646791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0D7E0-928B-4E5A-9D46-EC439820696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807510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20DA8-9D81-43E0-9508-1460129A71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62520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3302B-5AF7-4AD1-A4F1-F2099A2EF5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429568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73779-EB33-4B0A-8359-26242DC557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190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3335338" y="1158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1" cap="all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00">
                <a:solidFill>
                  <a:srgbClr val="AFB1A5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9672FA-D5AD-49D3-BB93-42AB42CC37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063808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F4CC5-B6F7-4ADB-A6E2-BA018155229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37106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3846-60F8-492D-A0AF-C9FCDA8C53A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905564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560E-4AC1-4B14-B244-F41C924BD5E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95803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464C3-2BFA-4B3C-8E56-0C57CBD864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53306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3503-D45F-48B2-BBDD-4B9E2354DE3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349578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BEA7A-7FFC-4289-8391-62E6C0591ED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902211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F82E1-3900-42E3-BE3A-5489BA592C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22825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229A83-001E-435E-99A0-CF5E8B4D639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31519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 userDrawn="1"/>
        </p:nvSpPr>
        <p:spPr bwMode="auto">
          <a:xfrm>
            <a:off x="3335338" y="1158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8399" y="1841500"/>
            <a:ext cx="6515101" cy="3390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38817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578845-B41A-483F-85B6-CBDB06FF01A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6193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774700"/>
            <a:ext cx="8229600" cy="5207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2663B4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D3586-9B23-45FB-8091-8D94E16883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727057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72D251-6774-4601-9C14-924AF184D8B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031337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5E7-9C64-4456-A2A7-1F272017254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0833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775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blipFill dpi="0" rotWithShape="1">
          <a:blip r:embed="rId2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pic>
        <p:nvPicPr>
          <p:cNvPr id="3" name="Image 10" descr="fond_titre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13089" r="20146" b="21875"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460500" y="2120900"/>
            <a:ext cx="5994400" cy="2222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015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FB8679-3C24-4D37-9144-5254A1BE04A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45555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4E1CF-3FA1-4A65-BCEE-24DE5CB6B0C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4964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F7977-0482-42FE-BD3C-F4DE4FBC034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39859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3F531-6CCC-419C-B565-F2AD4203A30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21066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FD2B3-413C-4478-B2F8-8FBF5B0B7E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18599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DAE19-EE39-4DC2-B1BC-956B15A07C2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2863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774700"/>
            <a:ext cx="8229600" cy="5207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2663B4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4A426-430C-4D6B-BA91-245722D41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579043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050C5-6C1F-43CA-9E33-2CA530DAC0E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30673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94575-7B5F-4804-816B-9ED19AA4852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27818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B4F3C-9ED3-43AA-8961-6C0ABF538C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6346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C38E-7371-40C1-BD90-5F5E1AA96C7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406171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201CE-7D63-4E2C-8C25-B80C8780938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340309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6B654-0F78-4B5C-A1B5-516C7E6806C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95259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2E7A9-3B8D-481B-970A-00ED47F38D1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53806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FF0C0-C398-42B0-BC9C-D883E836FE3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233307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D34D7-05ED-47A9-BC9F-DC105F7C41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6502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0A190C-DDC6-4FF5-B8F4-1CC6B1B6DE4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8682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774700"/>
            <a:ext cx="8229600" cy="5207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rgbClr val="2663B4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00">
                <a:solidFill>
                  <a:srgbClr val="AFB1A5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2"/>
          </p:nvPr>
        </p:nvSpPr>
        <p:spPr>
          <a:xfrm>
            <a:off x="8534400" y="-139700"/>
            <a:ext cx="609600" cy="711200"/>
          </a:xfrm>
        </p:spPr>
        <p:txBody>
          <a:bodyPr/>
          <a:lstStyle>
            <a:lvl1pPr>
              <a:defRPr sz="4400" smtClean="0"/>
            </a:lvl1pPr>
          </a:lstStyle>
          <a:p>
            <a:pPr>
              <a:defRPr/>
            </a:pPr>
            <a:fld id="{E3D81F75-4EDF-4269-91D2-EDA2F68674E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044473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 userDrawn="1"/>
        </p:nvSpPr>
        <p:spPr bwMode="auto">
          <a:xfrm>
            <a:off x="3335338" y="1158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8399" y="1841500"/>
            <a:ext cx="6515101" cy="3390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89128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92BAB8-9440-40A3-8F48-D84DC8339AF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656676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9FCBBE-92B0-4B2E-BBBA-D30813DBB4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368413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403CE-C810-410D-837F-98480BE2302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60870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207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blipFill dpi="0" rotWithShape="1">
          <a:blip r:embed="rId2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pic>
        <p:nvPicPr>
          <p:cNvPr id="3" name="Image 10" descr="fond_titre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13089" r="20146" b="21875"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460500" y="2120900"/>
            <a:ext cx="5994400" cy="2222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111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A64287-E72B-46B4-B391-AA89BAA5B45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30027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 userDrawn="1"/>
        </p:nvSpPr>
        <p:spPr bwMode="auto">
          <a:xfrm>
            <a:off x="3335338" y="15875"/>
            <a:ext cx="4119562" cy="4810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marL="342900" indent="-3429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baseline="0" dirty="0" smtClean="0">
                <a:solidFill>
                  <a:srgbClr val="FFFFFF"/>
                </a:solidFill>
                <a:latin typeface="Verdana" charset="0"/>
                <a:cs typeface="Arial" charset="0"/>
              </a:rPr>
              <a:t>&gt; TITRE </a:t>
            </a:r>
            <a:r>
              <a:rPr lang="fr-FR" sz="1000" b="1" baseline="0" dirty="0">
                <a:solidFill>
                  <a:srgbClr val="FFFFFF"/>
                </a:solidFill>
                <a:latin typeface="Verdana" charset="0"/>
                <a:cs typeface="Arial" charset="0"/>
              </a:rPr>
              <a:t>DE LA PARTIE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81CF1D-1F90-4433-A764-254D5E504C4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207194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C58BC-8D9E-4629-9EE0-FAC76D64BC6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9471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4CBCA-F6E0-4E31-8BEE-2D6F5E82103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04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88019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88019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85006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C9B7B-4873-464D-8710-8F882A2661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55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13" descr="fond_diapos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Espace réservé du titre 9"/>
          <p:cNvSpPr>
            <a:spLocks noGrp="1"/>
          </p:cNvSpPr>
          <p:nvPr>
            <p:ph type="title"/>
          </p:nvPr>
        </p:nvSpPr>
        <p:spPr bwMode="auto">
          <a:xfrm>
            <a:off x="457200" y="774700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7429500" y="309563"/>
            <a:ext cx="1104900" cy="261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AFB1A5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3238500" y="0"/>
            <a:ext cx="2781300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4"/>
          </p:nvPr>
        </p:nvSpPr>
        <p:spPr>
          <a:xfrm>
            <a:off x="8534400" y="309563"/>
            <a:ext cx="454025" cy="2619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 smtClean="0">
                <a:solidFill>
                  <a:srgbClr val="AFB1A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CAD99ABA-2F7D-4C9C-ABFA-3184E3F2602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062" r:id="rId3"/>
    <p:sldLayoutId id="2147484115" r:id="rId4"/>
    <p:sldLayoutId id="2147484063" r:id="rId5"/>
    <p:sldLayoutId id="2147484064" r:id="rId6"/>
    <p:sldLayoutId id="2147484116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2663B4"/>
          </a:solidFill>
          <a:latin typeface="Verdana"/>
          <a:ea typeface="Verdana" pitchFamily="34" charset="0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400" b="1" kern="1200">
          <a:solidFill>
            <a:schemeClr val="tx1"/>
          </a:solidFill>
          <a:latin typeface="Verdana"/>
          <a:ea typeface="Verdana" pitchFamily="34" charset="0"/>
          <a:cs typeface="Verdana"/>
        </a:defRPr>
      </a:lvl1pPr>
      <a:lvl2pPr marL="914400" indent="-45720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SzPct val="80000"/>
        <a:buAutoNum type="circleNumDbPlain"/>
        <a:defRPr sz="1400" kern="1200">
          <a:solidFill>
            <a:schemeClr val="tx1"/>
          </a:solidFill>
          <a:latin typeface="Verdana"/>
          <a:ea typeface="Verdana" pitchFamily="34" charset="0"/>
          <a:cs typeface="Verdana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Font typeface="Wingdings" panose="05000000000000000000" pitchFamily="2" charset="2"/>
        <a:buChar char=""/>
        <a:defRPr sz="1400" kern="1200">
          <a:solidFill>
            <a:schemeClr val="tx1"/>
          </a:solidFill>
          <a:latin typeface="Verdana"/>
          <a:ea typeface="Verdana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SzPct val="13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/>
          <a:ea typeface="Verdana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Verdana"/>
          <a:ea typeface="Verdana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6" descr="fond_diapos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41400" y="1008063"/>
            <a:ext cx="75438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2513" y="0"/>
            <a:ext cx="1741487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92475" y="0"/>
            <a:ext cx="4110038" cy="565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650" y="6721475"/>
            <a:ext cx="4826000" cy="1365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1A73F0DC-EE58-4D88-A156-43EEF1D2FB5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205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41400" y="1981200"/>
            <a:ext cx="75438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2663B4"/>
          </a:solidFill>
          <a:latin typeface="Verdana"/>
          <a:ea typeface="Verdana" pitchFamily="34" charset="0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400" b="1" kern="1200">
          <a:solidFill>
            <a:schemeClr val="tx1"/>
          </a:solidFill>
          <a:latin typeface="Verdana"/>
          <a:ea typeface="Verdana" pitchFamily="34" charset="0"/>
          <a:cs typeface="Verdana"/>
        </a:defRPr>
      </a:lvl1pPr>
      <a:lvl2pPr marL="8001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AutoNum type="circleNumDbPlain"/>
        <a:defRPr sz="1400" kern="1200">
          <a:solidFill>
            <a:schemeClr val="tx1"/>
          </a:solidFill>
          <a:latin typeface="Verdana"/>
          <a:ea typeface="Verdana" pitchFamily="34" charset="0"/>
          <a:cs typeface="Verdana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SzPct val="100000"/>
        <a:buFont typeface="Wingdings" panose="05000000000000000000" pitchFamily="2" charset="2"/>
        <a:buChar char=""/>
        <a:defRPr sz="1400" kern="1200">
          <a:solidFill>
            <a:schemeClr val="tx1"/>
          </a:solidFill>
          <a:latin typeface="Verdana"/>
          <a:ea typeface="Verdana" pitchFamily="34" charset="0"/>
          <a:cs typeface="Verdana"/>
        </a:defRPr>
      </a:lvl3pPr>
      <a:lvl4pPr marL="16573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Font typeface="Lucida Grande"/>
        <a:buChar char="●"/>
        <a:defRPr sz="1400" kern="1200">
          <a:solidFill>
            <a:schemeClr val="tx1"/>
          </a:solidFill>
          <a:latin typeface="Verdana"/>
          <a:ea typeface="Verdana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/>
          <a:ea typeface="Verdana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er 8"/>
          <p:cNvGrpSpPr>
            <a:grpSpLocks/>
          </p:cNvGrpSpPr>
          <p:nvPr userDrawn="1"/>
        </p:nvGrpSpPr>
        <p:grpSpPr bwMode="auto">
          <a:xfrm>
            <a:off x="0" y="0"/>
            <a:ext cx="9144000" cy="6875463"/>
            <a:chOff x="1" y="0"/>
            <a:chExt cx="9144000" cy="6876000"/>
          </a:xfrm>
        </p:grpSpPr>
        <p:pic>
          <p:nvPicPr>
            <p:cNvPr id="3078" name="Image 6" descr="fond_titre.gif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9" t="13089" r="20146" b="21875"/>
            <a:stretch>
              <a:fillRect/>
            </a:stretch>
          </p:blipFill>
          <p:spPr bwMode="auto">
            <a:xfrm>
              <a:off x="1" y="0"/>
              <a:ext cx="9144000" cy="68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 userDrawn="1"/>
          </p:nvSpPr>
          <p:spPr>
            <a:xfrm>
              <a:off x="1460501" y="2121066"/>
              <a:ext cx="5994400" cy="222267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3075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914400" y="16367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6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92163" y="3176588"/>
            <a:ext cx="7894637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pic>
        <p:nvPicPr>
          <p:cNvPr id="3077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5614988"/>
            <a:ext cx="3036887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117" r:id="rId2"/>
    <p:sldLayoutId id="2147484118" r:id="rId3"/>
    <p:sldLayoutId id="2147484119" r:id="rId4"/>
    <p:sldLayoutId id="2147484120" r:id="rId5"/>
    <p:sldLayoutId id="2147484082" r:id="rId6"/>
    <p:sldLayoutId id="2147484083" r:id="rId7"/>
    <p:sldLayoutId id="2147484121" r:id="rId8"/>
    <p:sldLayoutId id="2147484122" r:id="rId9"/>
    <p:sldLayoutId id="2147484123" r:id="rId10"/>
    <p:sldLayoutId id="2147484084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663B4"/>
          </a:solidFill>
          <a:latin typeface="Verdana"/>
          <a:ea typeface="Verdana" pitchFamily="34" charset="0"/>
          <a:cs typeface="Verdana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Verdana"/>
          <a:ea typeface="Verdana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7150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10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2513" y="0"/>
            <a:ext cx="1741487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92475" y="0"/>
            <a:ext cx="4110038" cy="565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650" y="6721475"/>
            <a:ext cx="4826000" cy="1365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86C5358-86E8-429C-9E49-C4EEBD38C0F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600" kern="1200">
          <a:solidFill>
            <a:srgbClr val="2663B4"/>
          </a:solidFill>
          <a:latin typeface="Verdana"/>
          <a:ea typeface="Verdana" pitchFamily="34" charset="0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er 8"/>
          <p:cNvGrpSpPr>
            <a:grpSpLocks/>
          </p:cNvGrpSpPr>
          <p:nvPr/>
        </p:nvGrpSpPr>
        <p:grpSpPr bwMode="auto">
          <a:xfrm>
            <a:off x="0" y="0"/>
            <a:ext cx="9144000" cy="6875463"/>
            <a:chOff x="1" y="0"/>
            <a:chExt cx="9144000" cy="6876000"/>
          </a:xfrm>
        </p:grpSpPr>
        <p:pic>
          <p:nvPicPr>
            <p:cNvPr id="5128" name="Image 6" descr="fond_titre.gif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9" t="13089" r="20146" b="21875"/>
            <a:stretch>
              <a:fillRect/>
            </a:stretch>
          </p:blipFill>
          <p:spPr bwMode="auto">
            <a:xfrm>
              <a:off x="1" y="0"/>
              <a:ext cx="9144000" cy="68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 userDrawn="1"/>
          </p:nvSpPr>
          <p:spPr>
            <a:xfrm>
              <a:off x="1460501" y="2121066"/>
              <a:ext cx="5994400" cy="222267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512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4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5BD37B-0BF5-4CA3-B968-09F0DFBAB1A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124" r:id="rId2"/>
    <p:sldLayoutId id="2147484125" r:id="rId3"/>
    <p:sldLayoutId id="2147484126" r:id="rId4"/>
    <p:sldLayoutId id="2147484127" r:id="rId5"/>
    <p:sldLayoutId id="2147484097" r:id="rId6"/>
    <p:sldLayoutId id="2147484128" r:id="rId7"/>
    <p:sldLayoutId id="2147484129" r:id="rId8"/>
    <p:sldLayoutId id="2147484130" r:id="rId9"/>
    <p:sldLayoutId id="2147484131" r:id="rId10"/>
    <p:sldLayoutId id="2147484098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663B4"/>
          </a:solidFill>
          <a:latin typeface="Verdana"/>
          <a:ea typeface="Verdana" pitchFamily="34" charset="0"/>
          <a:cs typeface="Verdana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Verdana"/>
          <a:ea typeface="Verdana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7150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2513" y="0"/>
            <a:ext cx="1741487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92475" y="0"/>
            <a:ext cx="4110038" cy="565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650" y="6721475"/>
            <a:ext cx="4826000" cy="1365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6CCD34BA-FFD9-48A0-9230-70950DFDB5A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600" kern="1200">
          <a:solidFill>
            <a:srgbClr val="2663B4"/>
          </a:solidFill>
          <a:latin typeface="Verdana"/>
          <a:ea typeface="Verdana" pitchFamily="34" charset="0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er 8"/>
          <p:cNvGrpSpPr>
            <a:grpSpLocks/>
          </p:cNvGrpSpPr>
          <p:nvPr/>
        </p:nvGrpSpPr>
        <p:grpSpPr bwMode="auto">
          <a:xfrm>
            <a:off x="0" y="0"/>
            <a:ext cx="9144000" cy="6875463"/>
            <a:chOff x="1" y="0"/>
            <a:chExt cx="9144000" cy="6876000"/>
          </a:xfrm>
        </p:grpSpPr>
        <p:pic>
          <p:nvPicPr>
            <p:cNvPr id="7176" name="Image 6" descr="fond_titre.gif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9" t="13089" r="20146" b="21875"/>
            <a:stretch>
              <a:fillRect/>
            </a:stretch>
          </p:blipFill>
          <p:spPr bwMode="auto">
            <a:xfrm>
              <a:off x="1" y="0"/>
              <a:ext cx="9144000" cy="68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 userDrawn="1"/>
          </p:nvSpPr>
          <p:spPr>
            <a:xfrm>
              <a:off x="1460501" y="2121066"/>
              <a:ext cx="5994400" cy="222267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717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7172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7CC7EE-C023-4A74-9D4E-F44A2930673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32" r:id="rId2"/>
    <p:sldLayoutId id="2147484133" r:id="rId3"/>
    <p:sldLayoutId id="2147484134" r:id="rId4"/>
    <p:sldLayoutId id="2147484135" r:id="rId5"/>
    <p:sldLayoutId id="2147484111" r:id="rId6"/>
    <p:sldLayoutId id="2147484136" r:id="rId7"/>
    <p:sldLayoutId id="2147484137" r:id="rId8"/>
    <p:sldLayoutId id="2147484138" r:id="rId9"/>
    <p:sldLayoutId id="2147484139" r:id="rId10"/>
    <p:sldLayoutId id="2147484112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663B4"/>
          </a:solidFill>
          <a:latin typeface="Verdana"/>
          <a:ea typeface="Verdana" pitchFamily="34" charset="0"/>
          <a:cs typeface="Verdana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2663B4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Verdana"/>
          <a:ea typeface="Verdana" pitchFamily="34" charset="0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/>
          <a:ea typeface="Verdana" pitchFamily="34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nipp.com/" TargetMode="External"/><Relationship Id="rId2" Type="http://schemas.openxmlformats.org/officeDocument/2006/relationships/hyperlink" Target="http://fortawesome.github.io/Font-Awesome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webdesignerdepot.com/2014/10/the-ultimate-guide-to-bootstrap/" TargetMode="External"/><Relationship Id="rId5" Type="http://schemas.openxmlformats.org/officeDocument/2006/relationships/hyperlink" Target="http://www.bootply.com/" TargetMode="External"/><Relationship Id="rId4" Type="http://schemas.openxmlformats.org/officeDocument/2006/relationships/hyperlink" Target="http://charliepark.org/bootstrap_button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ifa.com/" TargetMode="External"/><Relationship Id="rId3" Type="http://schemas.openxmlformats.org/officeDocument/2006/relationships/hyperlink" Target="https://mapsconnect.apple.com/" TargetMode="External"/><Relationship Id="rId7" Type="http://schemas.openxmlformats.org/officeDocument/2006/relationships/hyperlink" Target="http://www.washington.edu/" TargetMode="External"/><Relationship Id="rId2" Type="http://schemas.openxmlformats.org/officeDocument/2006/relationships/hyperlink" Target="http://www.twitter.com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nasa.gov/" TargetMode="External"/><Relationship Id="rId5" Type="http://schemas.openxmlformats.org/officeDocument/2006/relationships/hyperlink" Target="http://www.lemonde.fr/" TargetMode="External"/><Relationship Id="rId4" Type="http://schemas.openxmlformats.org/officeDocument/2006/relationships/hyperlink" Target="http://www.rollingstones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jennifer.manfredo.etu.perso.luminy.univ-amu.fr/projets/login.php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hyperlink" Target="http://startbootstrap.com/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ctrTitle"/>
          </p:nvPr>
        </p:nvSpPr>
        <p:spPr>
          <a:xfrm>
            <a:off x="501650" y="1416050"/>
            <a:ext cx="8134350" cy="782638"/>
          </a:xfrm>
        </p:spPr>
        <p:txBody>
          <a:bodyPr/>
          <a:lstStyle/>
          <a:p>
            <a:pPr eaLnBrk="1" hangingPunct="1"/>
            <a:r>
              <a:rPr lang="fr-FR" altLang="fr-FR" sz="480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BootStrap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03425" y="571500"/>
            <a:ext cx="5148263" cy="995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5400" dirty="0" smtClean="0">
                <a:latin typeface="BankGothic Lt BT Light"/>
                <a:cs typeface="BankGothic Lt BT Light"/>
              </a:rPr>
              <a:t>Génie Logiciel</a:t>
            </a:r>
            <a:endParaRPr lang="fr-FR" sz="5400" dirty="0">
              <a:latin typeface="BankGothic Lt BT Light"/>
              <a:cs typeface="BankGothic Lt BT Light"/>
            </a:endParaRPr>
          </a:p>
        </p:txBody>
      </p:sp>
      <p:sp>
        <p:nvSpPr>
          <p:cNvPr id="37892" name="ZoneTexte 6"/>
          <p:cNvSpPr txBox="1">
            <a:spLocks noChangeArrowheads="1"/>
          </p:cNvSpPr>
          <p:nvPr/>
        </p:nvSpPr>
        <p:spPr bwMode="auto">
          <a:xfrm>
            <a:off x="1016000" y="5254625"/>
            <a:ext cx="27241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Etudiants: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Luc GIFFON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Benjamin MAGRON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Louis VILLARD</a:t>
            </a:r>
          </a:p>
        </p:txBody>
      </p:sp>
      <p:grpSp>
        <p:nvGrpSpPr>
          <p:cNvPr id="37893" name="Groupe 8"/>
          <p:cNvGrpSpPr>
            <a:grpSpLocks/>
          </p:cNvGrpSpPr>
          <p:nvPr/>
        </p:nvGrpSpPr>
        <p:grpSpPr bwMode="auto">
          <a:xfrm>
            <a:off x="1944688" y="2489200"/>
            <a:ext cx="5311775" cy="2463800"/>
            <a:chOff x="816680" y="2384784"/>
            <a:chExt cx="6906567" cy="3203221"/>
          </a:xfrm>
        </p:grpSpPr>
        <p:pic>
          <p:nvPicPr>
            <p:cNvPr id="37894" name="Image 4" descr="html5-2048x1536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80" y="2582339"/>
              <a:ext cx="2577629" cy="193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Image 5" descr="css3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090" y="2384784"/>
              <a:ext cx="2331157" cy="233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6" name="Image 3" descr="bootstra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7201" y="3443116"/>
              <a:ext cx="2144889" cy="2144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1"/>
          <p:cNvSpPr txBox="1">
            <a:spLocks/>
          </p:cNvSpPr>
          <p:nvPr/>
        </p:nvSpPr>
        <p:spPr bwMode="auto">
          <a:xfrm>
            <a:off x="443753" y="525463"/>
            <a:ext cx="8693896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800" dirty="0" smtClean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Outils externes</a:t>
            </a:r>
            <a:endParaRPr lang="fr-FR" altLang="fr-FR" sz="4800" dirty="0">
              <a:solidFill>
                <a:srgbClr val="2663B4"/>
              </a:solidFill>
              <a:latin typeface="BankGothic Lt BT Light"/>
              <a:ea typeface="BankGothic Lt BT Light"/>
              <a:cs typeface="BankGothic Lt BT Light"/>
            </a:endParaRPr>
          </a:p>
        </p:txBody>
      </p:sp>
      <p:sp>
        <p:nvSpPr>
          <p:cNvPr id="47108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819842-CA78-408B-91A4-D517FC4047C2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FR" altLang="fr-FR" sz="1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3753" y="1309372"/>
            <a:ext cx="78020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http://fortawesome.github.io/Font-Awesome/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http://bootsnipp.com/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http://charliepark.org/bootstrap_buttons/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http://www.bootply.com/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http://www.webdesignerdepot.com/2014/10/the-ultimate-guide-to-bootstrap/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04825" y="627530"/>
            <a:ext cx="7740650" cy="75565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4900" b="1" dirty="0" smtClean="0">
                <a:solidFill>
                  <a:srgbClr val="2663B4"/>
                </a:solidFill>
                <a:latin typeface="BankGothic Lt BT Light"/>
                <a:cs typeface="BankGothic Lt BT Light"/>
              </a:rPr>
              <a:t>Conclusion</a:t>
            </a:r>
            <a:endParaRPr lang="fr-FR" b="1" dirty="0">
              <a:solidFill>
                <a:srgbClr val="2663B4"/>
              </a:solidFill>
              <a:latin typeface="BankGothic Lt BT Light"/>
              <a:cs typeface="BankGothic Lt BT Light"/>
            </a:endParaRPr>
          </a:p>
        </p:txBody>
      </p:sp>
      <p:sp>
        <p:nvSpPr>
          <p:cNvPr id="4813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3F997-4EE8-483E-BCA2-94732E70C11C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FR" altLang="fr-FR" sz="1000">
              <a:solidFill>
                <a:schemeClr val="bg1"/>
              </a:solidFill>
            </a:endParaRPr>
          </a:p>
        </p:txBody>
      </p:sp>
      <p:sp>
        <p:nvSpPr>
          <p:cNvPr id="48132" name="ZoneTexte 2"/>
          <p:cNvSpPr txBox="1">
            <a:spLocks noChangeArrowheads="1"/>
          </p:cNvSpPr>
          <p:nvPr/>
        </p:nvSpPr>
        <p:spPr bwMode="auto">
          <a:xfrm>
            <a:off x="504825" y="2067168"/>
            <a:ext cx="691567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altLang="fr-FR" dirty="0">
                <a:latin typeface="Century Gothic" panose="020B0502020202020204" pitchFamily="34" charset="0"/>
              </a:rPr>
              <a:t>Un outil qui fait gagner du temps </a:t>
            </a:r>
          </a:p>
          <a:p>
            <a:pPr eaLnBrk="1" hangingPunct="1"/>
            <a:endParaRPr lang="fr-FR" altLang="fr-FR" dirty="0">
              <a:latin typeface="Century Gothic" panose="020B0502020202020204" pitchFamily="34" charset="0"/>
            </a:endParaRPr>
          </a:p>
          <a:p>
            <a:pPr eaLnBrk="1" hangingPunct="1"/>
            <a:r>
              <a:rPr lang="fr-FR" altLang="fr-FR" dirty="0">
                <a:latin typeface="Century Gothic" panose="020B0502020202020204" pitchFamily="34" charset="0"/>
              </a:rPr>
              <a:t>Vers un internet tous support (responsive)</a:t>
            </a:r>
          </a:p>
          <a:p>
            <a:pPr eaLnBrk="1" hangingPunct="1"/>
            <a:endParaRPr lang="fr-FR" altLang="fr-FR" dirty="0">
              <a:latin typeface="Century Gothic" panose="020B0502020202020204" pitchFamily="34" charset="0"/>
            </a:endParaRPr>
          </a:p>
          <a:p>
            <a:pPr eaLnBrk="1" hangingPunct="1"/>
            <a:r>
              <a:rPr lang="fr-FR" altLang="fr-FR" dirty="0">
                <a:latin typeface="Century Gothic" panose="020B0502020202020204" pitchFamily="34" charset="0"/>
              </a:rPr>
              <a:t>Facile d’utilisation</a:t>
            </a:r>
          </a:p>
          <a:p>
            <a:pPr eaLnBrk="1" hangingPunct="1"/>
            <a:endParaRPr lang="fr-FR" altLang="fr-FR" dirty="0">
              <a:latin typeface="Century Gothic" panose="020B0502020202020204" pitchFamily="34" charset="0"/>
            </a:endParaRPr>
          </a:p>
          <a:p>
            <a:pPr eaLnBrk="1" hangingPunct="1"/>
            <a:r>
              <a:rPr lang="fr-FR" altLang="fr-FR" dirty="0">
                <a:latin typeface="Century Gothic" panose="020B0502020202020204" pitchFamily="34" charset="0"/>
              </a:rPr>
              <a:t>Communauté active importante (600 contributeur </a:t>
            </a:r>
            <a:r>
              <a:rPr lang="fr-FR" altLang="fr-FR" dirty="0" err="1">
                <a:latin typeface="Century Gothic" panose="020B0502020202020204" pitchFamily="34" charset="0"/>
              </a:rPr>
              <a:t>Github</a:t>
            </a:r>
            <a:r>
              <a:rPr lang="fr-FR" altLang="fr-FR" dirty="0" smtClean="0">
                <a:latin typeface="Century Gothic" panose="020B0502020202020204" pitchFamily="34" charset="0"/>
              </a:rPr>
              <a:t>)</a:t>
            </a:r>
          </a:p>
          <a:p>
            <a:pPr eaLnBrk="1" hangingPunct="1"/>
            <a:endParaRPr lang="fr-FR" altLang="fr-FR" dirty="0">
              <a:latin typeface="Century Gothic" panose="020B0502020202020204" pitchFamily="34" charset="0"/>
            </a:endParaRPr>
          </a:p>
          <a:p>
            <a:pPr eaLnBrk="1" hangingPunct="1"/>
            <a:r>
              <a:rPr lang="fr-FR" altLang="fr-FR" i="1" dirty="0">
                <a:latin typeface="Century Gothic" panose="020B0502020202020204" pitchFamily="34" charset="0"/>
                <a:hlinkClick r:id="rId2"/>
              </a:rPr>
              <a:t>http://getbootstrap.com/</a:t>
            </a:r>
            <a:endParaRPr lang="fr-FR" altLang="fr-FR" dirty="0">
              <a:latin typeface="Century Gothic" panose="020B0502020202020204" pitchFamily="34" charset="0"/>
            </a:endParaRPr>
          </a:p>
          <a:p>
            <a:pPr eaLnBrk="1" hangingPunct="1"/>
            <a:endParaRPr lang="fr-FR" altLang="fr-FR" dirty="0" smtClean="0">
              <a:latin typeface="Century Gothic" panose="020B0502020202020204" pitchFamily="34" charset="0"/>
            </a:endParaRPr>
          </a:p>
          <a:p>
            <a:pPr eaLnBrk="1" hangingPunct="1"/>
            <a:endParaRPr lang="fr-FR" altLang="fr-FR" dirty="0" smtClean="0">
              <a:latin typeface="Century Gothic" panose="020B0502020202020204" pitchFamily="34" charset="0"/>
            </a:endParaRPr>
          </a:p>
          <a:p>
            <a:pPr eaLnBrk="1" hangingPunct="1"/>
            <a:endParaRPr lang="fr-FR" altLang="fr-FR" dirty="0">
              <a:latin typeface="Century Gothic" panose="020B0502020202020204" pitchFamily="34" charset="0"/>
            </a:endParaRPr>
          </a:p>
          <a:p>
            <a:pPr eaLnBrk="1" hangingPunct="1"/>
            <a:r>
              <a:rPr lang="fr-FR" altLang="fr-FR" dirty="0">
                <a:latin typeface="Century Gothic" panose="020B0502020202020204" pitchFamily="34" charset="0"/>
              </a:rPr>
              <a:t>Faut-il que tous les sites internet se ressemblent ?</a:t>
            </a:r>
          </a:p>
          <a:p>
            <a:pPr eaLnBrk="1" hangingPunct="1"/>
            <a:endParaRPr lang="fr-FR" altLang="fr-FR" dirty="0">
              <a:latin typeface="Century Gothic" panose="020B0502020202020204" pitchFamily="34" charset="0"/>
            </a:endParaRPr>
          </a:p>
          <a:p>
            <a:pPr eaLnBrk="1" hangingPunct="1"/>
            <a:r>
              <a:rPr lang="fr-FR" altLang="fr-FR" dirty="0" smtClean="0">
                <a:latin typeface="Century Gothic" panose="020B0502020202020204" pitchFamily="34" charset="0"/>
              </a:rPr>
              <a:t>Des Concurrents </a:t>
            </a:r>
            <a:r>
              <a:rPr lang="fr-FR" altLang="fr-FR" dirty="0">
                <a:latin typeface="Century Gothic" panose="020B0502020202020204" pitchFamily="34" charset="0"/>
              </a:rPr>
              <a:t>? </a:t>
            </a:r>
            <a:r>
              <a:rPr lang="fr-FR" altLang="fr-FR" dirty="0" err="1" smtClean="0">
                <a:latin typeface="Century Gothic" panose="020B0502020202020204" pitchFamily="34" charset="0"/>
              </a:rPr>
              <a:t>Foundation</a:t>
            </a:r>
            <a:r>
              <a:rPr lang="fr-FR" altLang="fr-FR" dirty="0" smtClean="0">
                <a:latin typeface="Century Gothic" panose="020B0502020202020204" pitchFamily="34" charset="0"/>
              </a:rPr>
              <a:t>, </a:t>
            </a:r>
            <a:r>
              <a:rPr lang="fr-FR" altLang="fr-FR" dirty="0" smtClean="0">
                <a:latin typeface="Century Gothic" panose="020B0502020202020204" pitchFamily="34" charset="0"/>
              </a:rPr>
              <a:t>Joomla </a:t>
            </a:r>
            <a:r>
              <a:rPr lang="fr-FR" altLang="fr-FR" dirty="0">
                <a:latin typeface="Century Gothic" panose="020B0502020202020204" pitchFamily="34" charset="0"/>
              </a:rPr>
              <a:t>(FR), </a:t>
            </a:r>
            <a:r>
              <a:rPr lang="fr-FR" altLang="fr-FR" dirty="0" err="1" smtClean="0">
                <a:latin typeface="Century Gothic" panose="020B0502020202020204" pitchFamily="34" charset="0"/>
              </a:rPr>
              <a:t>Symfony</a:t>
            </a:r>
            <a:r>
              <a:rPr lang="fr-FR" altLang="fr-FR" dirty="0" smtClean="0">
                <a:latin typeface="Century Gothic" panose="020B0502020202020204" pitchFamily="34" charset="0"/>
              </a:rPr>
              <a:t>, … </a:t>
            </a:r>
            <a:endParaRPr lang="fr-FR" altLang="fr-FR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re 1"/>
          <p:cNvSpPr txBox="1">
            <a:spLocks/>
          </p:cNvSpPr>
          <p:nvPr/>
        </p:nvSpPr>
        <p:spPr bwMode="auto">
          <a:xfrm>
            <a:off x="330200" y="1784350"/>
            <a:ext cx="8502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800" b="0" dirty="0">
                <a:latin typeface="BankGothic Lt BT Light"/>
                <a:ea typeface="BankGothic Lt BT Light"/>
                <a:cs typeface="BankGothic Lt BT Light"/>
              </a:rPr>
              <a:t>Merci de votre attention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227263" y="3009900"/>
            <a:ext cx="47021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4000" b="1" dirty="0">
                <a:solidFill>
                  <a:schemeClr val="bg1">
                    <a:lumMod val="50000"/>
                  </a:schemeClr>
                </a:solidFill>
                <a:latin typeface="BankGothic Lt BT Light"/>
                <a:cs typeface="BankGothic Lt BT Light"/>
              </a:rPr>
              <a:t>Des questions ?</a:t>
            </a:r>
          </a:p>
        </p:txBody>
      </p:sp>
      <p:sp>
        <p:nvSpPr>
          <p:cNvPr id="49156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1767E-DE7E-4E4E-BD92-5DE625C7FA0B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fr-FR" altLang="fr-F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>
          <a:xfrm>
            <a:off x="457200" y="566738"/>
            <a:ext cx="1800225" cy="825500"/>
          </a:xfrm>
        </p:spPr>
        <p:txBody>
          <a:bodyPr/>
          <a:lstStyle/>
          <a:p>
            <a:pPr eaLnBrk="1" hangingPunct="1"/>
            <a:r>
              <a:rPr lang="fr-FR" altLang="fr-FR" sz="4800" smtClean="0">
                <a:latin typeface="BankGothic Lt BT Light"/>
                <a:ea typeface="BankGothic Lt BT Light"/>
                <a:cs typeface="BankGothic Lt BT Light"/>
              </a:rPr>
              <a:t>Plan</a:t>
            </a:r>
          </a:p>
        </p:txBody>
      </p:sp>
      <p:sp>
        <p:nvSpPr>
          <p:cNvPr id="38915" name="ZoneTexte 3"/>
          <p:cNvSpPr txBox="1">
            <a:spLocks noChangeArrowheads="1"/>
          </p:cNvSpPr>
          <p:nvPr/>
        </p:nvSpPr>
        <p:spPr bwMode="auto">
          <a:xfrm>
            <a:off x="607219" y="1178064"/>
            <a:ext cx="791686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 Qu’est-ce que c’est ?</a:t>
            </a:r>
            <a:endParaRPr lang="fr-FR" altLang="fr-FR" b="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 À quoi ça sert 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r>
              <a:rPr lang="fr-FR" altLang="fr-FR" sz="2400" b="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Comment </a:t>
            </a: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ça marche?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r>
              <a:rPr lang="fr-FR" altLang="fr-FR" sz="2400" b="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Démonstrations </a:t>
            </a: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de </a:t>
            </a:r>
            <a:r>
              <a:rPr lang="fr-FR" altLang="fr-FR" sz="2400" b="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fonctionnalités</a:t>
            </a:r>
            <a:endParaRPr lang="fr-FR" altLang="fr-FR" sz="2000" b="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r>
              <a:rPr lang="fr-FR" altLang="fr-FR" sz="2400" b="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Avantages &amp; inconvénients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 Exemples de développement avec </a:t>
            </a:r>
            <a:r>
              <a:rPr lang="fr-FR" altLang="fr-FR" sz="2400" b="0" dirty="0" err="1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bootstrap</a:t>
            </a:r>
            <a:endParaRPr lang="fr-FR" altLang="fr-FR" sz="2400" b="0" dirty="0" smtClean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 Exemples de </a:t>
            </a:r>
            <a:r>
              <a:rPr lang="fr-FR" altLang="fr-FR" sz="2400" b="0" dirty="0" err="1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Templates</a:t>
            </a:r>
            <a:endParaRPr lang="fr-FR" altLang="fr-FR" sz="2400" b="0" dirty="0" smtClean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r>
              <a:rPr lang="fr-FR" altLang="fr-FR" sz="2400" b="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Outils externes</a:t>
            </a:r>
            <a:endParaRPr lang="fr-FR" altLang="fr-FR" sz="2400" b="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</a:t>
            </a:r>
            <a:r>
              <a:rPr lang="fr-FR" altLang="fr-FR" sz="2400" b="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Conclusion</a:t>
            </a:r>
            <a:endParaRPr lang="fr-FR" altLang="fr-FR" sz="2400" b="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romanUcPeriod"/>
            </a:pPr>
            <a:r>
              <a:rPr lang="fr-FR" altLang="fr-FR" sz="24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</a:t>
            </a:r>
            <a:r>
              <a:rPr lang="fr-FR" altLang="fr-FR" sz="2400" b="0" dirty="0" smtClean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Questions</a:t>
            </a:r>
            <a:endParaRPr lang="fr-FR" altLang="fr-FR" sz="2400" b="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3891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14C49-F4C0-4BA2-A601-AC18E1152836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FR" altLang="fr-F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er 8"/>
          <p:cNvGrpSpPr>
            <a:grpSpLocks/>
          </p:cNvGrpSpPr>
          <p:nvPr/>
        </p:nvGrpSpPr>
        <p:grpSpPr bwMode="auto">
          <a:xfrm>
            <a:off x="898525" y="1692275"/>
            <a:ext cx="7246938" cy="1081088"/>
            <a:chOff x="899184" y="1387670"/>
            <a:chExt cx="7246852" cy="1080296"/>
          </a:xfrm>
        </p:grpSpPr>
        <p:sp>
          <p:nvSpPr>
            <p:cNvPr id="39942" name="ZoneTexte 5"/>
            <p:cNvSpPr txBox="1">
              <a:spLocks noChangeArrowheads="1"/>
            </p:cNvSpPr>
            <p:nvPr/>
          </p:nvSpPr>
          <p:spPr bwMode="auto">
            <a:xfrm>
              <a:off x="899184" y="1387670"/>
              <a:ext cx="6166556" cy="108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400" b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FB1A5"/>
                </a:buClr>
                <a:buAutoNum type="circleNumDbPlai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FB1A5"/>
                </a:buClr>
                <a:buSzPct val="100000"/>
                <a:buFont typeface="Wingdings" panose="05000000000000000000" pitchFamily="2" charset="2"/>
                <a:buChar char="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FB1A5"/>
                </a:buClr>
                <a:buFont typeface="Lucida Grande"/>
                <a:buChar char="●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FB1A5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FB1A5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FB1A5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FB1A5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FB1A5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fr-FR" altLang="fr-FR" sz="1800"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Créateurs : </a:t>
              </a:r>
              <a:r>
                <a:rPr lang="fr-FR" altLang="fr-FR" sz="1800" b="0"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			Marc Otto &amp; Jacob Thornton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fr-FR" altLang="fr-FR" sz="1800"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Développeur : </a:t>
              </a:r>
              <a:r>
                <a:rPr lang="fr-FR" altLang="fr-FR" sz="1800" b="0"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		Twitter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fr-FR" altLang="fr-FR" sz="1800"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Date de création : </a:t>
              </a:r>
              <a:r>
                <a:rPr lang="fr-FR" altLang="fr-FR" sz="1800" b="0">
                  <a:latin typeface="Century Gothic" panose="020B0502020202020204" pitchFamily="34" charset="0"/>
                  <a:ea typeface="Century Gothic" panose="020B0502020202020204" pitchFamily="34" charset="0"/>
                  <a:cs typeface="Century Gothic" panose="020B0502020202020204" pitchFamily="34" charset="0"/>
                </a:rPr>
                <a:t>	19 Août 2011</a:t>
              </a:r>
            </a:p>
          </p:txBody>
        </p:sp>
        <p:pic>
          <p:nvPicPr>
            <p:cNvPr id="39943" name="Image 6" descr="pages_0x0_boo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740" y="1387670"/>
              <a:ext cx="1080296" cy="108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39" name="ZoneTexte 7"/>
          <p:cNvSpPr txBox="1">
            <a:spLocks noChangeArrowheads="1"/>
          </p:cNvSpPr>
          <p:nvPr/>
        </p:nvSpPr>
        <p:spPr bwMode="auto">
          <a:xfrm>
            <a:off x="169863" y="3625850"/>
            <a:ext cx="803592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Collection d’outils utiles au développement « front-end » de sites et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fr-FR" altLang="fr-FR" sz="18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	d’applications Web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Contient des codes HTML, CSS, des formulaires, des boutons etc.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Extensions JavaScript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Un des plus gros projets sur GitHub</a:t>
            </a:r>
          </a:p>
        </p:txBody>
      </p:sp>
      <p:sp>
        <p:nvSpPr>
          <p:cNvPr id="39940" name="Titre 1"/>
          <p:cNvSpPr txBox="1">
            <a:spLocks/>
          </p:cNvSpPr>
          <p:nvPr/>
        </p:nvSpPr>
        <p:spPr bwMode="auto">
          <a:xfrm>
            <a:off x="457200" y="519113"/>
            <a:ext cx="79438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800" dirty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Qu’est-ce que c’est?</a:t>
            </a:r>
          </a:p>
        </p:txBody>
      </p:sp>
      <p:sp>
        <p:nvSpPr>
          <p:cNvPr id="39941" name="Espace réservé du numéro de diapositive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ADF83-3842-45CB-8B7D-FD1F549AC4EA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FR" altLang="fr-F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ZoneTexte 2"/>
          <p:cNvSpPr txBox="1">
            <a:spLocks noChangeArrowheads="1"/>
          </p:cNvSpPr>
          <p:nvPr/>
        </p:nvSpPr>
        <p:spPr bwMode="auto">
          <a:xfrm>
            <a:off x="330200" y="1685925"/>
            <a:ext cx="8461375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Système de grille simple et efficace pour mettre en ordre l'aspect visuel d'une page web.</a:t>
            </a:r>
            <a:br>
              <a:rPr lang="fr-FR" altLang="fr-FR" sz="18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</a:br>
            <a:endParaRPr lang="fr-FR" altLang="fr-FR" sz="1800" b="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Apporte du style pour les boutons, les formulaires, la navigation…</a:t>
            </a:r>
            <a:br>
              <a:rPr lang="fr-FR" altLang="fr-FR" sz="18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</a:br>
            <a:r>
              <a:rPr lang="fr-FR" altLang="fr-FR" sz="18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Permet ainsi de concevoir un site web rapidement et avec peu de lignes de code ajoutées.</a:t>
            </a:r>
            <a:br>
              <a:rPr lang="fr-FR" altLang="fr-FR" sz="18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</a:br>
            <a:endParaRPr lang="fr-FR" altLang="fr-FR" sz="1800" b="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Facilite le développement des sites et des applications Web.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endParaRPr lang="fr-FR" altLang="fr-FR" sz="1800" b="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Compatible avec la majorité des Navigateurs et Ecrans.</a:t>
            </a:r>
          </a:p>
        </p:txBody>
      </p:sp>
      <p:sp>
        <p:nvSpPr>
          <p:cNvPr id="40963" name="Titre 1"/>
          <p:cNvSpPr txBox="1">
            <a:spLocks/>
          </p:cNvSpPr>
          <p:nvPr/>
        </p:nvSpPr>
        <p:spPr bwMode="auto">
          <a:xfrm>
            <a:off x="457200" y="519113"/>
            <a:ext cx="79438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800" dirty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A quoi ça sert?</a:t>
            </a:r>
          </a:p>
        </p:txBody>
      </p:sp>
      <p:sp>
        <p:nvSpPr>
          <p:cNvPr id="4096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3CF51-9098-429D-B6D0-6BD5688A146B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FR" altLang="fr-F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ZoneTexte 2"/>
          <p:cNvSpPr txBox="1">
            <a:spLocks noChangeArrowheads="1"/>
          </p:cNvSpPr>
          <p:nvPr/>
        </p:nvSpPr>
        <p:spPr bwMode="auto">
          <a:xfrm>
            <a:off x="330200" y="1685925"/>
            <a:ext cx="8461375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Une grille pour organiser les éléments?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endParaRPr lang="fr-FR" altLang="fr-FR" sz="1800" b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endParaRPr lang="fr-FR" altLang="fr-FR" sz="1800" b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endParaRPr lang="fr-FR" altLang="fr-FR" sz="1800" b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fr-FR" altLang="fr-FR" sz="1800" b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fr-FR" altLang="fr-FR" sz="1800" b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sz="18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BootStrap est « responsive »: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Char char="-"/>
            </a:pPr>
            <a:r>
              <a:rPr lang="fr-FR" altLang="fr-FR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4 classes de colonnes pour 4 types d’écrans</a:t>
            </a:r>
          </a:p>
        </p:txBody>
      </p:sp>
      <p:sp>
        <p:nvSpPr>
          <p:cNvPr id="41987" name="Titre 1"/>
          <p:cNvSpPr txBox="1">
            <a:spLocks/>
          </p:cNvSpPr>
          <p:nvPr/>
        </p:nvSpPr>
        <p:spPr bwMode="auto">
          <a:xfrm>
            <a:off x="457200" y="519113"/>
            <a:ext cx="79438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800" dirty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Comment ça marche?</a:t>
            </a:r>
          </a:p>
        </p:txBody>
      </p:sp>
      <p:pic>
        <p:nvPicPr>
          <p:cNvPr id="41988" name="Picture 2" descr="On peut placer des éléments sur la gril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217738"/>
            <a:ext cx="419735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4" descr="La version grand écr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37063"/>
            <a:ext cx="35353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342DB-3F9D-4490-A375-6EA9FF399DA1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FR" altLang="fr-F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 txBox="1">
            <a:spLocks/>
          </p:cNvSpPr>
          <p:nvPr/>
        </p:nvSpPr>
        <p:spPr bwMode="auto">
          <a:xfrm>
            <a:off x="415924" y="536575"/>
            <a:ext cx="8607051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altLang="fr-FR" sz="4800" b="1" dirty="0" smtClean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Démonstrations </a:t>
            </a:r>
            <a:r>
              <a:rPr lang="fr-FR" altLang="fr-FR" sz="4800" b="1" dirty="0">
                <a:solidFill>
                  <a:srgbClr val="2663B4"/>
                </a:solidFill>
                <a:latin typeface="BankGothic Lt BT Light"/>
                <a:ea typeface="Century Gothic" panose="020B0502020202020204" pitchFamily="34" charset="0"/>
                <a:cs typeface="Century Gothic" panose="020B0502020202020204" pitchFamily="34" charset="0"/>
              </a:rPr>
              <a:t>de </a:t>
            </a:r>
            <a:endParaRPr lang="fr-FR" altLang="fr-FR" sz="4800" b="1" dirty="0" smtClean="0">
              <a:solidFill>
                <a:srgbClr val="2663B4"/>
              </a:solidFill>
              <a:latin typeface="BankGothic Lt BT Light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/>
            <a:r>
              <a:rPr lang="fr-FR" altLang="fr-FR" sz="4800" b="1" dirty="0" smtClean="0">
                <a:solidFill>
                  <a:srgbClr val="2663B4"/>
                </a:solidFill>
                <a:latin typeface="BankGothic Lt BT Light"/>
                <a:ea typeface="Century Gothic" panose="020B0502020202020204" pitchFamily="34" charset="0"/>
                <a:cs typeface="Century Gothic" panose="020B0502020202020204" pitchFamily="34" charset="0"/>
              </a:rPr>
              <a:t>certaines fonctionnalités</a:t>
            </a:r>
            <a:r>
              <a:rPr lang="fr-FR" altLang="fr-FR" sz="4800" b="1" dirty="0" smtClean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 </a:t>
            </a:r>
            <a:endParaRPr lang="fr-FR" altLang="fr-FR" sz="4800" b="1" dirty="0">
              <a:solidFill>
                <a:srgbClr val="2663B4"/>
              </a:solidFill>
              <a:latin typeface="BankGothic Lt BT Light"/>
              <a:ea typeface="BankGothic Lt BT Light"/>
              <a:cs typeface="BankGothic Lt BT Light"/>
            </a:endParaRPr>
          </a:p>
        </p:txBody>
      </p:sp>
      <p:sp>
        <p:nvSpPr>
          <p:cNvPr id="4403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B9A7F-9505-4880-8138-586B15E09C00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FR" altLang="fr-FR" sz="100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6" y="2414767"/>
            <a:ext cx="7925207" cy="3924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87375" y="1397000"/>
          <a:ext cx="7974014" cy="5135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7007"/>
                <a:gridCol w="3987007"/>
              </a:tblGrid>
              <a:tr h="365755">
                <a:tc>
                  <a:txBody>
                    <a:bodyPr/>
                    <a:lstStyle/>
                    <a:p>
                      <a:pPr algn="ctr"/>
                      <a:r>
                        <a:rPr lang="fr-FR" sz="1800" b="1" baseline="0" dirty="0" smtClean="0">
                          <a:latin typeface="Century Gothic"/>
                          <a:cs typeface="Century Gothic"/>
                        </a:rPr>
                        <a:t>Avantages</a:t>
                      </a:r>
                    </a:p>
                  </a:txBody>
                  <a:tcPr marL="91431" marR="9143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latin typeface="Century Gothic"/>
                          <a:cs typeface="Century Gothic"/>
                        </a:rPr>
                        <a:t>Inconvénients</a:t>
                      </a:r>
                      <a:endParaRPr lang="fr-FR" sz="1800" b="1" dirty="0">
                        <a:latin typeface="Century Gothic"/>
                        <a:cs typeface="Century Gothic"/>
                      </a:endParaRPr>
                    </a:p>
                  </a:txBody>
                  <a:tcPr marL="91431" marR="91431" marT="45718" marB="45718"/>
                </a:tc>
              </a:tr>
              <a:tr h="476980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Century Gothic"/>
                          <a:cs typeface="Century Gothic"/>
                        </a:rPr>
                        <a:t>Présentation similaire sur</a:t>
                      </a:r>
                      <a:r>
                        <a:rPr lang="fr-FR" sz="1800" baseline="0" dirty="0" smtClean="0">
                          <a:latin typeface="Century Gothic"/>
                          <a:cs typeface="Century Gothic"/>
                        </a:rPr>
                        <a:t> tous les navigateurs et compatibilité parfaite</a:t>
                      </a:r>
                    </a:p>
                    <a:p>
                      <a:pPr algn="ctr"/>
                      <a:endParaRPr lang="fr-FR" sz="1800" baseline="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fr-FR" sz="1800" baseline="0" dirty="0" smtClean="0">
                          <a:latin typeface="Century Gothic"/>
                          <a:cs typeface="Century Gothic"/>
                        </a:rPr>
                        <a:t>Facilite le positionnement des éléments d’un site en proposant une grille de positions</a:t>
                      </a:r>
                    </a:p>
                    <a:p>
                      <a:pPr algn="ctr"/>
                      <a:endParaRPr lang="fr-FR" sz="1800" baseline="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fr-FR" sz="1800" baseline="0" dirty="0" smtClean="0">
                          <a:latin typeface="Century Gothic"/>
                          <a:cs typeface="Century Gothic"/>
                        </a:rPr>
                        <a:t>S’adapte à tous les écrans de PC et de Smartphones/Tablettes</a:t>
                      </a:r>
                    </a:p>
                    <a:p>
                      <a:pPr algn="ctr"/>
                      <a:endParaRPr lang="fr-FR" sz="1800" baseline="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fr-FR" sz="1800" baseline="0" dirty="0" smtClean="0">
                          <a:latin typeface="Century Gothic"/>
                          <a:cs typeface="Century Gothic"/>
                        </a:rPr>
                        <a:t>Facilite l’élaboration d’un site Web et d’une application mobile</a:t>
                      </a:r>
                    </a:p>
                    <a:p>
                      <a:pPr algn="ctr"/>
                      <a:endParaRPr lang="fr-FR" sz="1800" baseline="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fr-FR" sz="1800" baseline="0" dirty="0" smtClean="0">
                          <a:latin typeface="Century Gothic"/>
                          <a:cs typeface="Century Gothic"/>
                        </a:rPr>
                        <a:t>Grande communauté de développement et évolution rapide</a:t>
                      </a:r>
                    </a:p>
                  </a:txBody>
                  <a:tcPr marL="91431" marR="9143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Century Gothic"/>
                          <a:cs typeface="Century Gothic"/>
                        </a:rPr>
                        <a:t>Bien connaître le </a:t>
                      </a:r>
                      <a:r>
                        <a:rPr lang="fr-FR" sz="1800" baseline="0" dirty="0" smtClean="0">
                          <a:latin typeface="Century Gothic"/>
                          <a:cs typeface="Century Gothic"/>
                        </a:rPr>
                        <a:t>Framework pour pouvoir en tirer le meilleur parti, nécessite un temps d’apprentissage et d’adaptation</a:t>
                      </a:r>
                    </a:p>
                    <a:p>
                      <a:pPr algn="ctr"/>
                      <a:endParaRPr lang="fr-FR" sz="1800" baseline="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fr-FR" sz="1800" dirty="0" smtClean="0">
                          <a:latin typeface="Century Gothic"/>
                          <a:cs typeface="Century Gothic"/>
                        </a:rPr>
                        <a:t>Normalisation</a:t>
                      </a:r>
                      <a:r>
                        <a:rPr lang="fr-FR" sz="1800" baseline="0" dirty="0" smtClean="0">
                          <a:latin typeface="Century Gothic"/>
                          <a:cs typeface="Century Gothic"/>
                        </a:rPr>
                        <a:t> de la présentation peu devenir lassante</a:t>
                      </a:r>
                    </a:p>
                    <a:p>
                      <a:pPr algn="ctr"/>
                      <a:endParaRPr lang="fr-FR" sz="1800" baseline="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fr-FR" sz="1800" baseline="0" dirty="0" smtClean="0">
                          <a:latin typeface="Century Gothic"/>
                          <a:cs typeface="Century Gothic"/>
                        </a:rPr>
                        <a:t>Evolution rapide rendant rapidement obsolète certaines implémentations</a:t>
                      </a:r>
                    </a:p>
                    <a:p>
                      <a:pPr algn="ctr"/>
                      <a:endParaRPr lang="fr-FR" sz="1800" dirty="0">
                        <a:latin typeface="Century Gothic"/>
                        <a:cs typeface="Century Gothic"/>
                      </a:endParaRPr>
                    </a:p>
                  </a:txBody>
                  <a:tcPr marL="91431" marR="91431" marT="45718" marB="45718"/>
                </a:tc>
              </a:tr>
            </a:tbl>
          </a:graphicData>
        </a:graphic>
      </p:graphicFrame>
      <p:sp>
        <p:nvSpPr>
          <p:cNvPr id="43021" name="Titre 1"/>
          <p:cNvSpPr txBox="1">
            <a:spLocks/>
          </p:cNvSpPr>
          <p:nvPr/>
        </p:nvSpPr>
        <p:spPr bwMode="auto">
          <a:xfrm>
            <a:off x="457200" y="519113"/>
            <a:ext cx="83439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800" dirty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Avantages &amp; Inconvénients</a:t>
            </a:r>
          </a:p>
        </p:txBody>
      </p:sp>
      <p:sp>
        <p:nvSpPr>
          <p:cNvPr id="4302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8A428C-3D9E-4701-970B-9C81D5170F4C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FR" altLang="fr-F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1"/>
          <p:cNvSpPr txBox="1">
            <a:spLocks/>
          </p:cNvSpPr>
          <p:nvPr/>
        </p:nvSpPr>
        <p:spPr bwMode="auto">
          <a:xfrm>
            <a:off x="450850" y="525463"/>
            <a:ext cx="8424209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4800" dirty="0" smtClean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Exemples </a:t>
            </a:r>
            <a:r>
              <a:rPr lang="fr-FR" altLang="fr-FR" sz="4800" dirty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de sites Web développés avec </a:t>
            </a:r>
            <a:r>
              <a:rPr lang="fr-FR" altLang="fr-FR" sz="4800" dirty="0" err="1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bootstrap</a:t>
            </a:r>
            <a:endParaRPr lang="fr-FR" altLang="fr-FR" sz="4800" dirty="0">
              <a:solidFill>
                <a:srgbClr val="2663B4"/>
              </a:solidFill>
              <a:latin typeface="BankGothic Lt BT Light"/>
              <a:ea typeface="BankGothic Lt BT Light"/>
              <a:cs typeface="BankGothic Lt BT Light"/>
            </a:endParaRPr>
          </a:p>
        </p:txBody>
      </p:sp>
      <p:sp>
        <p:nvSpPr>
          <p:cNvPr id="47107" name="ZoneTexte 2"/>
          <p:cNvSpPr txBox="1">
            <a:spLocks noChangeArrowheads="1"/>
          </p:cNvSpPr>
          <p:nvPr/>
        </p:nvSpPr>
        <p:spPr bwMode="auto">
          <a:xfrm>
            <a:off x="600075" y="2366963"/>
            <a:ext cx="6954148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3200" b="0" dirty="0">
                <a:latin typeface="Century Gothic" panose="020B0502020202020204" pitchFamily="34" charset="0"/>
                <a:hlinkClick r:id="rId2"/>
              </a:rPr>
              <a:t>http://www.twitter.com/</a:t>
            </a: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3200" b="0" dirty="0">
                <a:latin typeface="Century Gothic" panose="020B0502020202020204" pitchFamily="34" charset="0"/>
                <a:ea typeface="BankGothic Lt BT Light"/>
                <a:cs typeface="BankGothic Lt BT Light"/>
                <a:hlinkClick r:id="rId3"/>
              </a:rPr>
              <a:t>https://mapsconnect.apple.com/</a:t>
            </a: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3200" b="0" dirty="0">
                <a:latin typeface="Century Gothic" panose="020B0502020202020204" pitchFamily="34" charset="0"/>
                <a:ea typeface="BankGothic Lt BT Light"/>
                <a:cs typeface="BankGothic Lt BT Light"/>
                <a:hlinkClick r:id="rId4"/>
              </a:rPr>
              <a:t>http://www.rollingstones.com</a:t>
            </a:r>
            <a:r>
              <a:rPr lang="fr-FR" altLang="fr-FR" sz="3200" b="0" dirty="0" smtClean="0">
                <a:latin typeface="Century Gothic" panose="020B0502020202020204" pitchFamily="34" charset="0"/>
                <a:ea typeface="BankGothic Lt BT Light"/>
                <a:cs typeface="BankGothic Lt BT Light"/>
                <a:hlinkClick r:id="rId4"/>
              </a:rPr>
              <a:t>/</a:t>
            </a:r>
            <a:endParaRPr lang="fr-FR" altLang="fr-FR" sz="3200" b="0" dirty="0" smtClean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3200" b="0" dirty="0" smtClean="0">
                <a:latin typeface="Century Gothic" panose="020B0502020202020204" pitchFamily="34" charset="0"/>
                <a:ea typeface="BankGothic Lt BT Light"/>
                <a:cs typeface="BankGothic Lt BT Light"/>
                <a:hlinkClick r:id="rId5"/>
              </a:rPr>
              <a:t>http</a:t>
            </a:r>
            <a:r>
              <a:rPr lang="fr-FR" altLang="fr-FR" sz="3200" b="0" dirty="0">
                <a:latin typeface="Century Gothic" panose="020B0502020202020204" pitchFamily="34" charset="0"/>
                <a:ea typeface="BankGothic Lt BT Light"/>
                <a:cs typeface="BankGothic Lt BT Light"/>
                <a:hlinkClick r:id="rId5"/>
              </a:rPr>
              <a:t>://www.spotify-thedrop.com/</a:t>
            </a: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3200" b="0" dirty="0">
                <a:latin typeface="Century Gothic" panose="020B0502020202020204" pitchFamily="34" charset="0"/>
                <a:ea typeface="BankGothic Lt BT Light"/>
                <a:cs typeface="BankGothic Lt BT Light"/>
                <a:hlinkClick r:id="rId6"/>
              </a:rPr>
              <a:t>https://www.nasa.gov/</a:t>
            </a: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3200" b="0" dirty="0">
                <a:latin typeface="Century Gothic" panose="020B0502020202020204" pitchFamily="34" charset="0"/>
                <a:ea typeface="BankGothic Lt BT Light"/>
                <a:cs typeface="BankGothic Lt BT Light"/>
                <a:hlinkClick r:id="rId7"/>
              </a:rPr>
              <a:t>http://www.washington.edu/</a:t>
            </a: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3200" b="0" dirty="0">
                <a:latin typeface="Century Gothic" panose="020B0502020202020204" pitchFamily="34" charset="0"/>
                <a:ea typeface="BankGothic Lt BT Light"/>
                <a:cs typeface="BankGothic Lt BT Light"/>
                <a:hlinkClick r:id="rId8"/>
              </a:rPr>
              <a:t>http://www.fifa.com</a:t>
            </a:r>
            <a:r>
              <a:rPr lang="fr-FR" altLang="fr-FR" sz="3200" b="0" dirty="0" smtClean="0">
                <a:latin typeface="Century Gothic" panose="020B0502020202020204" pitchFamily="34" charset="0"/>
                <a:ea typeface="BankGothic Lt BT Light"/>
                <a:cs typeface="BankGothic Lt BT Light"/>
                <a:hlinkClick r:id="rId8"/>
              </a:rPr>
              <a:t>/</a:t>
            </a:r>
            <a:endParaRPr lang="fr-FR" altLang="fr-FR" sz="3200" b="0" dirty="0" smtClean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3200" b="0" dirty="0" smtClean="0">
                <a:latin typeface="Century Gothic" panose="020B0502020202020204" pitchFamily="34" charset="0"/>
                <a:ea typeface="BankGothic Lt BT Light"/>
                <a:cs typeface="BankGothic Lt BT Light"/>
              </a:rPr>
              <a:t>…</a:t>
            </a: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3200" b="0" dirty="0">
              <a:latin typeface="Century Gothic" panose="020B0502020202020204" pitchFamily="34" charset="0"/>
              <a:ea typeface="BankGothic Lt BT Light"/>
              <a:cs typeface="BankGothic Lt BT Light"/>
            </a:endParaRPr>
          </a:p>
        </p:txBody>
      </p:sp>
      <p:sp>
        <p:nvSpPr>
          <p:cNvPr id="47108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819842-CA78-408B-91A4-D517FC4047C2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 txBox="1">
            <a:spLocks/>
          </p:cNvSpPr>
          <p:nvPr/>
        </p:nvSpPr>
        <p:spPr bwMode="auto">
          <a:xfrm>
            <a:off x="415925" y="435105"/>
            <a:ext cx="7740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altLang="fr-FR" sz="4800" b="1" dirty="0" smtClean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Exemples de </a:t>
            </a:r>
            <a:r>
              <a:rPr lang="fr-FR" altLang="fr-FR" sz="4800" b="1" dirty="0" err="1" smtClean="0">
                <a:solidFill>
                  <a:srgbClr val="2663B4"/>
                </a:solidFill>
                <a:latin typeface="BankGothic Lt BT Light"/>
                <a:ea typeface="BankGothic Lt BT Light"/>
                <a:cs typeface="BankGothic Lt BT Light"/>
              </a:rPr>
              <a:t>templates</a:t>
            </a:r>
            <a:endParaRPr lang="fr-FR" altLang="fr-FR" sz="4800" b="1" dirty="0">
              <a:solidFill>
                <a:srgbClr val="2663B4"/>
              </a:solidFill>
              <a:latin typeface="BankGothic Lt BT Light"/>
              <a:ea typeface="BankGothic Lt BT Light"/>
              <a:cs typeface="BankGothic Lt BT Light"/>
            </a:endParaRPr>
          </a:p>
        </p:txBody>
      </p:sp>
      <p:sp>
        <p:nvSpPr>
          <p:cNvPr id="45059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FB1A5"/>
              </a:buClr>
              <a:buAutoNum type="circleNumDbPlain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FB1A5"/>
              </a:buClr>
              <a:buSzPct val="100000"/>
              <a:buFont typeface="Wingdings" panose="05000000000000000000" pitchFamily="2" charset="2"/>
              <a:buChar char="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FB1A5"/>
              </a:buClr>
              <a:buFont typeface="Lucida Grande"/>
              <a:buChar char="●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D29869-36AA-492E-872E-94258B51309B}" type="slidenum">
              <a:rPr lang="fr-FR" altLang="fr-FR" sz="10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FR" altLang="fr-FR" sz="1000">
              <a:solidFill>
                <a:schemeClr val="bg1"/>
              </a:solidFill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673600" y="3830056"/>
            <a:ext cx="4572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altLang="fr-FR" sz="1100" dirty="0">
                <a:hlinkClick r:id="rId3"/>
              </a:rPr>
              <a:t>http://jennifer.manfredo.etu.perso.luminy.univ-amu.fr/projets/login.php</a:t>
            </a:r>
            <a:endParaRPr lang="fr-FR" altLang="fr-FR" sz="11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225"/>
            <a:ext cx="4467568" cy="25354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68002" y="3820237"/>
            <a:ext cx="1731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hlinkClick r:id="rId5"/>
              </a:rPr>
              <a:t>http://startbootstrap.com/</a:t>
            </a:r>
            <a:endParaRPr lang="fr-FR" sz="1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1847"/>
            <a:ext cx="2071220" cy="26396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7" y="4081847"/>
            <a:ext cx="2055811" cy="26396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32" y="1291534"/>
            <a:ext cx="4467568" cy="25287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32" y="4081847"/>
            <a:ext cx="2074587" cy="26396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40" y="4081847"/>
            <a:ext cx="2026660" cy="26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AMU_isa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ctr"/>
      <a:lstStyle>
        <a:defPPr>
          <a:defRPr sz="1000" b="1" baseline="0" dirty="0" smtClean="0">
            <a:solidFill>
              <a:srgbClr val="FFFFFF"/>
            </a:solidFill>
            <a:latin typeface="Verdana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ception personnalisée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ception personnalisée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ppt_AMU_isa.thmx</Template>
  <TotalTime>1566</TotalTime>
  <Words>307</Words>
  <Application>Microsoft Office PowerPoint</Application>
  <PresentationFormat>Affichage à l'écran (4:3)</PresentationFormat>
  <Paragraphs>112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12</vt:i4>
      </vt:variant>
    </vt:vector>
  </HeadingPairs>
  <TitlesOfParts>
    <vt:vector size="27" baseType="lpstr">
      <vt:lpstr>ＭＳ Ｐゴシック</vt:lpstr>
      <vt:lpstr>Arial</vt:lpstr>
      <vt:lpstr>BankGothic Lt BT Light</vt:lpstr>
      <vt:lpstr>Calibri</vt:lpstr>
      <vt:lpstr>Century Gothic</vt:lpstr>
      <vt:lpstr>Lucida Grande</vt:lpstr>
      <vt:lpstr>Verdana</vt:lpstr>
      <vt:lpstr>Wingdings</vt:lpstr>
      <vt:lpstr>ppt_AMU_isa</vt:lpstr>
      <vt:lpstr>Conception personnalisée</vt:lpstr>
      <vt:lpstr>1_Thème Office</vt:lpstr>
      <vt:lpstr>1_Conception personnalisée</vt:lpstr>
      <vt:lpstr>2_Thème Office</vt:lpstr>
      <vt:lpstr>2_Conception personnalisée</vt:lpstr>
      <vt:lpstr>3_Thème Office</vt:lpstr>
      <vt:lpstr>BootStrap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Université de la Méditerranée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Isabelle Roulet</dc:creator>
  <cp:lastModifiedBy>loul</cp:lastModifiedBy>
  <cp:revision>115</cp:revision>
  <cp:lastPrinted>2012-01-10T15:59:05Z</cp:lastPrinted>
  <dcterms:created xsi:type="dcterms:W3CDTF">2012-01-10T08:01:10Z</dcterms:created>
  <dcterms:modified xsi:type="dcterms:W3CDTF">2015-09-15T19:59:33Z</dcterms:modified>
</cp:coreProperties>
</file>