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1DA0D6C-3727-4A59-B37E-9CC316FBFA13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9C80A-59C8-4F37-8B29-E0863ED0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826376-B7BE-4D02-AA1E-8EE167FD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5B4C01-3177-4366-9A09-85E98BE4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FA93F7-29EF-4919-AE61-474BE322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28074-349A-4AE7-B5C7-0014C494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91D2C-12A1-43B6-B05F-636B66F6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CC6F57-8AFC-4DDA-95C6-1B1DFBF9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8B016-17E4-4CC5-B657-32732A45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0060F-A424-4F01-9FCB-6CC774F0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6364E-260F-4D9A-9577-BABFE01A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6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6A3379-6636-42AB-A7D2-7CAA96B80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2356DA-5A8F-47DA-BC0A-83A09B04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7E0CD-C2E2-4EC0-90C9-4A6B151B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A3A7D-8A7A-4A4D-8D37-A975F50D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0D04A4-099A-4B3D-B1A5-9A5015E3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72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52139-C4D1-46D2-8A00-543B343D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A6AC1-4A54-4EF5-A632-8B575670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CD5702-1D15-4104-9DDC-C286E273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4F013-88BC-482A-8753-84EF9E34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FC97C-2DC2-47E3-A4EA-03500BD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9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4190B-044F-4DF2-86CF-864A759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926FBE-B37F-4B63-BAFF-2C3CFFD5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7BEA4-0CE1-44F1-AA13-4C385378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4B7DB-BBAA-48BB-B388-191574FD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0B2A1E-A915-4C63-B723-E0D06402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25EE4-4E37-4420-AE04-BA303E15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4F041-A11C-4DCD-BC6C-FB0D42DF0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5F4389-AA1B-4153-9A26-D5306460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D4892C-0D8D-4DC7-B5D8-E36A4207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2E51FB-34FE-45EA-AE1A-E6F226E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22B9A-F0BF-4735-8BA3-AF0D4417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68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3A23-921A-462B-A167-63CD743A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FF376A-EF69-4D57-9694-1F5A4E08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543FD2-87D5-4242-9B49-4B3C8BF8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6698E8-50FA-4660-B8D1-D87965945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E1E724-AF60-4D60-8D32-88BB044C0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FCE0D3-1BB2-48BF-B631-D73A7B26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61AF33-9FFF-4FCC-B5A1-9E02BF94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146D47-0528-4213-9762-F939E999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7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E1AF-725D-46FE-9D69-56C24BF3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15DA7B-0A70-486E-8854-F3351957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E9DE5F-D2F8-44E4-997F-0A1D29F6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BC56F6-69A4-47CC-A96A-1F00D231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5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AC2988-5BD4-4840-A978-CA506772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548101-A92F-4FE3-83AE-9F2F0B5A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0763F-3703-4D8F-9525-0498996E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24BE0-3FAB-444F-A878-11A0F8E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04DA2A-8E8E-42D2-AB0A-4A9A993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D03031-CD87-4D2F-8422-BC69427D1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9EBFCC-11CD-4C27-A2FE-EF131D7C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115C0F-8FA8-4D38-A972-53BDDA04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4B6DD9-4E69-4101-9794-3051D5B8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6679C-D9B8-47B3-B8CA-3B4374B2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AD1EA8-8481-42B1-A557-2C1CA7481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8038C-EE09-4595-A36A-8D80BAFEC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19B333-7EC3-492E-BA90-24395781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51D067-F4D1-4628-A518-42AA8F2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911099-6E89-446E-84C8-9D99454B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B7C525-A87B-483E-8159-71F28798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49F6B0-A46B-4916-A471-A64A0A57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FDF562-E99C-443D-B432-20004D4E8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F047-5AAE-44AB-BB5D-D928A070281F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5830E-451D-480E-938B-1750BD62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CD43B-B28F-417C-B686-7BE00BFF3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6C05-9157-474F-95F9-7E338FE6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37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96128-3DEE-4FA7-9D41-E62B00DF1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集合的學習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5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44C45C2-6BB9-48C1-A680-2138EA61ACC3}"/>
              </a:ext>
            </a:extLst>
          </p:cNvPr>
          <p:cNvSpPr txBox="1"/>
          <p:nvPr/>
        </p:nvSpPr>
        <p:spPr>
          <a:xfrm>
            <a:off x="264160" y="772160"/>
            <a:ext cx="1138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</a:t>
            </a:r>
            <a:r>
              <a:rPr lang="zh-CN" altLang="en-US" b="1" u="sng" dirty="0"/>
              <a:t>集合和數組的區別</a:t>
            </a:r>
            <a:endParaRPr lang="en-US" altLang="zh-CN" b="1" u="sng" dirty="0"/>
          </a:p>
          <a:p>
            <a:r>
              <a:rPr lang="en-US" altLang="zh-CN" dirty="0"/>
              <a:t>	</a:t>
            </a:r>
            <a:r>
              <a:rPr lang="zh-CN" altLang="en-US" dirty="0"/>
              <a:t>集合类和数组不一样，数组元素既可以是基本类型的值，也可以是对象（实际上保存的是对象的引用变   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量）；而集合里只能保存对象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15331F-59CC-48B0-B806-1C0EA61B6CB6}"/>
              </a:ext>
            </a:extLst>
          </p:cNvPr>
          <p:cNvSpPr txBox="1"/>
          <p:nvPr/>
        </p:nvSpPr>
        <p:spPr>
          <a:xfrm>
            <a:off x="152400" y="2336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集合的介紹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6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593851-CFA4-4577-9E48-EC8CEE633A91}"/>
              </a:ext>
            </a:extLst>
          </p:cNvPr>
          <p:cNvSpPr txBox="1"/>
          <p:nvPr/>
        </p:nvSpPr>
        <p:spPr>
          <a:xfrm>
            <a:off x="286331" y="432078"/>
            <a:ext cx="11338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集合的四種體系</a:t>
            </a:r>
            <a:endParaRPr lang="en-US" altLang="zh-CN" sz="2400" b="1" u="sng" dirty="0"/>
          </a:p>
          <a:p>
            <a:endParaRPr lang="en-US" altLang="zh-TW" dirty="0"/>
          </a:p>
          <a:p>
            <a:r>
              <a:rPr lang="en-US" altLang="zh-TW" dirty="0"/>
              <a:t>	1.</a:t>
            </a:r>
            <a:r>
              <a:rPr lang="zh-CN" altLang="en-US" dirty="0"/>
              <a:t>  </a:t>
            </a:r>
            <a:r>
              <a:rPr lang="en-US" altLang="zh-CN" dirty="0"/>
              <a:t>Set</a:t>
            </a:r>
          </a:p>
          <a:p>
            <a:r>
              <a:rPr lang="en-US" altLang="zh-TW" dirty="0"/>
              <a:t>	      </a:t>
            </a:r>
            <a:r>
              <a:rPr lang="zh-CN" altLang="en-US" dirty="0"/>
              <a:t>無續不可重複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2.  List</a:t>
            </a:r>
          </a:p>
          <a:p>
            <a:r>
              <a:rPr lang="en-US" altLang="zh-TW" dirty="0"/>
              <a:t>	      </a:t>
            </a:r>
            <a:r>
              <a:rPr lang="zh-CN" altLang="en-US" dirty="0"/>
              <a:t>有序可重複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en-US" altLang="zh-CN" dirty="0"/>
              <a:t>3.  Map</a:t>
            </a:r>
          </a:p>
          <a:p>
            <a:r>
              <a:rPr lang="en-US" altLang="zh-TW" dirty="0"/>
              <a:t>                        </a:t>
            </a:r>
            <a:r>
              <a:rPr lang="zh-CN" altLang="en-US" dirty="0"/>
              <a:t>有映射關係的集合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en-US" altLang="zh-CN" dirty="0"/>
              <a:t>4.  Queue</a:t>
            </a:r>
          </a:p>
          <a:p>
            <a:r>
              <a:rPr lang="en-US" altLang="zh-TW" dirty="0"/>
              <a:t>                         </a:t>
            </a:r>
            <a:r>
              <a:rPr lang="zh-CN" altLang="en-US" dirty="0"/>
              <a:t>隊列集合實現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73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CE36E8B-8C89-423A-A75D-3EDE1E8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1" y="1335550"/>
            <a:ext cx="9408160" cy="47152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12F48F4-BEA2-4A50-A47B-103C0485D182}"/>
              </a:ext>
            </a:extLst>
          </p:cNvPr>
          <p:cNvSpPr txBox="1"/>
          <p:nvPr/>
        </p:nvSpPr>
        <p:spPr>
          <a:xfrm>
            <a:off x="355600" y="345440"/>
            <a:ext cx="56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Collection</a:t>
            </a:r>
            <a:r>
              <a:rPr lang="zh-CN" altLang="en-US" sz="2400" b="1" u="sng" dirty="0"/>
              <a:t>集合體系的繼承圖</a:t>
            </a:r>
            <a:endParaRPr lang="zh-TW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79151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2E24EF3-534F-4AE5-BD38-CDDC6C4F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446882"/>
            <a:ext cx="9570720" cy="48218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B3AF740-E3E7-446F-9F22-CD50DC0B47DF}"/>
              </a:ext>
            </a:extLst>
          </p:cNvPr>
          <p:cNvSpPr txBox="1"/>
          <p:nvPr/>
        </p:nvSpPr>
        <p:spPr>
          <a:xfrm>
            <a:off x="355600" y="345440"/>
            <a:ext cx="56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Map</a:t>
            </a:r>
            <a:r>
              <a:rPr lang="zh-CN" altLang="en-US" sz="2400" b="1" u="sng" dirty="0"/>
              <a:t>集合體系的繼承圖</a:t>
            </a:r>
            <a:endParaRPr lang="zh-TW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54823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7E811C4-0C43-4A44-BBA0-189F3E71BDA1}"/>
              </a:ext>
            </a:extLst>
          </p:cNvPr>
          <p:cNvSpPr txBox="1"/>
          <p:nvPr/>
        </p:nvSpPr>
        <p:spPr>
          <a:xfrm>
            <a:off x="203200" y="193040"/>
            <a:ext cx="3070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/>
              <a:t>Iterator</a:t>
            </a:r>
            <a:r>
              <a:rPr lang="zh-CN" altLang="en-US" sz="2400" b="1" u="sng" dirty="0"/>
              <a:t>與</a:t>
            </a:r>
            <a:r>
              <a:rPr lang="en-US" altLang="zh-CN" sz="2400" b="1" u="sng" dirty="0" err="1"/>
              <a:t>Iterable</a:t>
            </a:r>
            <a:r>
              <a:rPr lang="zh-CN" altLang="en-US" sz="2400" b="1" u="sng" dirty="0"/>
              <a:t>比較</a:t>
            </a:r>
            <a:endParaRPr lang="en-US" altLang="zh-CN" sz="2400" b="1" u="sng" dirty="0"/>
          </a:p>
          <a:p>
            <a:endParaRPr lang="en-US" altLang="zh-TW" sz="2400" b="1" u="sng" dirty="0"/>
          </a:p>
          <a:p>
            <a:endParaRPr lang="zh-TW" altLang="en-US" sz="2400" b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8C191A-8587-4CA8-A1A6-CBE4E2FBC8E3}"/>
              </a:ext>
            </a:extLst>
          </p:cNvPr>
          <p:cNvSpPr txBox="1"/>
          <p:nvPr/>
        </p:nvSpPr>
        <p:spPr>
          <a:xfrm>
            <a:off x="548640" y="115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F882F6-7259-4515-AD4D-B172061B9D5A}"/>
              </a:ext>
            </a:extLst>
          </p:cNvPr>
          <p:cNvSpPr txBox="1"/>
          <p:nvPr/>
        </p:nvSpPr>
        <p:spPr>
          <a:xfrm>
            <a:off x="641005" y="965200"/>
            <a:ext cx="108870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包名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Iterator</a:t>
            </a:r>
            <a:r>
              <a:rPr lang="zh-CN" altLang="en-US" dirty="0"/>
              <a:t>在</a:t>
            </a:r>
            <a:r>
              <a:rPr lang="en-US" altLang="zh-CN" dirty="0" err="1"/>
              <a:t>java.util</a:t>
            </a:r>
            <a:r>
              <a:rPr lang="zh-CN" altLang="en-US" dirty="0"/>
              <a:t>包下面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 err="1"/>
              <a:t>Iterable</a:t>
            </a:r>
            <a:r>
              <a:rPr lang="zh-CN" altLang="en-US" dirty="0"/>
              <a:t>在</a:t>
            </a:r>
            <a:r>
              <a:rPr lang="en-US" altLang="zh-CN" dirty="0" err="1"/>
              <a:t>java.lang</a:t>
            </a:r>
            <a:r>
              <a:rPr lang="zh-CN" altLang="en-US" dirty="0"/>
              <a:t>包下面</a:t>
            </a:r>
            <a:endParaRPr lang="en-US" altLang="zh-CN" dirty="0"/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zh-CN" altLang="en-US" dirty="0"/>
              <a:t>都是接口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 err="1"/>
              <a:t>Iterable</a:t>
            </a:r>
            <a:r>
              <a:rPr lang="zh-CN" altLang="en-US" dirty="0"/>
              <a:t>接口是专门创建新的迭代器的，</a:t>
            </a:r>
            <a:r>
              <a:rPr lang="en-US" altLang="zh-CN" dirty="0"/>
              <a:t>Iterator</a:t>
            </a:r>
            <a:r>
              <a:rPr lang="zh-CN" altLang="en-US" dirty="0"/>
              <a:t>接口是一个专门设计迭代器的</a:t>
            </a:r>
            <a:r>
              <a:rPr lang="en-US" altLang="zh-CN" dirty="0"/>
              <a:t>, </a:t>
            </a:r>
            <a:r>
              <a:rPr lang="en-US" altLang="zh-CN" dirty="0" err="1"/>
              <a:t>Iterable</a:t>
            </a:r>
            <a:r>
              <a:rPr lang="zh-CN" altLang="en-US" dirty="0"/>
              <a:t>裏面的</a:t>
            </a:r>
            <a:r>
              <a:rPr lang="en-US" altLang="zh-CN" dirty="0"/>
              <a:t>iterator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TW" dirty="0"/>
              <a:t>       </a:t>
            </a:r>
            <a:r>
              <a:rPr lang="zh-CN" altLang="en-US" dirty="0"/>
              <a:t>可以創建</a:t>
            </a:r>
            <a:r>
              <a:rPr lang="en-US" altLang="zh-CN" dirty="0"/>
              <a:t>Iterator</a:t>
            </a:r>
            <a:r>
              <a:rPr lang="zh-CN" altLang="en-US" dirty="0"/>
              <a:t>對象</a:t>
            </a:r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en-US" altLang="zh-CN" dirty="0"/>
              <a:t>Collection</a:t>
            </a:r>
            <a:r>
              <a:rPr lang="zh-CN" altLang="en-US" dirty="0"/>
              <a:t>集合實現了</a:t>
            </a:r>
            <a:r>
              <a:rPr lang="en-US" altLang="zh-CN" dirty="0" err="1"/>
              <a:t>Iterable</a:t>
            </a:r>
            <a:r>
              <a:rPr lang="zh-CN" altLang="en-US" dirty="0"/>
              <a:t>的接口方法</a:t>
            </a:r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zh-CN" altLang="en-US" dirty="0"/>
              <a:t>都提供了直接遍歷的方法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 err="1"/>
              <a:t>Iterable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foreach(Consumer&lt;? Super T&gt; action)    (java1.8</a:t>
            </a:r>
            <a:r>
              <a:rPr lang="zh-CN" altLang="en-US" dirty="0"/>
              <a:t>引入</a:t>
            </a:r>
            <a:r>
              <a:rPr lang="en-US" altLang="zh-CN" dirty="0"/>
              <a:t>)</a:t>
            </a:r>
          </a:p>
          <a:p>
            <a:r>
              <a:rPr lang="en-US" altLang="zh-TW" dirty="0"/>
              <a:t>	Iterator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/>
              <a:t>foreachRemaining</a:t>
            </a:r>
            <a:r>
              <a:rPr lang="en-US" altLang="zh-TW" dirty="0"/>
              <a:t>(</a:t>
            </a:r>
            <a:r>
              <a:rPr lang="en-US" altLang="zh-CN" dirty="0"/>
              <a:t>Consumer&lt;? Super T&gt; action</a:t>
            </a:r>
            <a:r>
              <a:rPr lang="en-US" altLang="zh-TW" dirty="0"/>
              <a:t>)  (java1.8</a:t>
            </a:r>
            <a:r>
              <a:rPr lang="zh-CN" altLang="en-US" dirty="0"/>
              <a:t>引入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8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1995265-C712-4B4A-8847-00B195AA1078}"/>
              </a:ext>
            </a:extLst>
          </p:cNvPr>
          <p:cNvSpPr txBox="1"/>
          <p:nvPr/>
        </p:nvSpPr>
        <p:spPr>
          <a:xfrm>
            <a:off x="304800" y="294640"/>
            <a:ext cx="100219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sng" dirty="0"/>
              <a:t>函數式接口方法</a:t>
            </a:r>
            <a:endParaRPr lang="en-US" altLang="zh-CN" sz="2000" b="1" u="sng" dirty="0"/>
          </a:p>
          <a:p>
            <a:endParaRPr lang="en-US" altLang="zh-TW" sz="2000" b="1" u="sng" dirty="0"/>
          </a:p>
          <a:p>
            <a:r>
              <a:rPr lang="en-US" altLang="zh-CN" sz="2000" b="1" dirty="0"/>
              <a:t>	1.  Predicate (</a:t>
            </a:r>
            <a:r>
              <a:rPr lang="en-US" altLang="zh-CN" sz="2000" b="1" dirty="0" err="1"/>
              <a:t>java.util.function</a:t>
            </a:r>
            <a:r>
              <a:rPr lang="en-US" altLang="zh-CN" sz="2000" b="1" dirty="0"/>
              <a:t>)</a:t>
            </a:r>
          </a:p>
          <a:p>
            <a:r>
              <a:rPr lang="en-US" altLang="zh-TW" sz="2000" b="1" dirty="0"/>
              <a:t>		</a:t>
            </a:r>
            <a:r>
              <a:rPr lang="zh-CN" altLang="en-US" sz="2000" b="1" dirty="0"/>
              <a:t>方法 </a:t>
            </a:r>
            <a:r>
              <a:rPr lang="en-US" altLang="zh-TW" sz="2000" b="1" dirty="0" err="1"/>
              <a:t>boolean</a:t>
            </a:r>
            <a:r>
              <a:rPr lang="en-US" altLang="zh-TW" sz="2000" b="1" dirty="0"/>
              <a:t> test(T t)  </a:t>
            </a:r>
            <a:r>
              <a:rPr lang="zh-CN" altLang="en-US" sz="2000" b="1" dirty="0"/>
              <a:t>傳入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表達式條件</a:t>
            </a:r>
            <a:r>
              <a:rPr lang="en-US" altLang="zh-CN" sz="2000" b="1" dirty="0"/>
              <a:t>(str -&gt; </a:t>
            </a:r>
            <a:r>
              <a:rPr lang="en-US" altLang="zh-CN" sz="2000" b="1" dirty="0" err="1"/>
              <a:t>str.contains</a:t>
            </a:r>
            <a:r>
              <a:rPr lang="en-US" altLang="zh-CN" sz="2000" b="1" dirty="0"/>
              <a:t>(“1”))</a:t>
            </a:r>
          </a:p>
          <a:p>
            <a:endParaRPr lang="en-US" altLang="zh-TW" sz="2000" b="1" dirty="0"/>
          </a:p>
          <a:p>
            <a:r>
              <a:rPr lang="en-US" altLang="zh-TW" sz="2000" b="1" dirty="0"/>
              <a:t>	2. Consumer(</a:t>
            </a:r>
            <a:r>
              <a:rPr lang="en-US" altLang="zh-TW" sz="2000" b="1" dirty="0" err="1"/>
              <a:t>java.util.function</a:t>
            </a:r>
            <a:r>
              <a:rPr lang="en-US" altLang="zh-TW" sz="2000" b="1" dirty="0"/>
              <a:t>)</a:t>
            </a:r>
          </a:p>
          <a:p>
            <a:r>
              <a:rPr lang="en-US" altLang="zh-TW" sz="2000" b="1" dirty="0"/>
              <a:t>		</a:t>
            </a:r>
            <a:r>
              <a:rPr lang="zh-CN" altLang="en-US" sz="2000" b="1" dirty="0"/>
              <a:t>方法 </a:t>
            </a:r>
            <a:r>
              <a:rPr lang="en-US" altLang="zh-CN" sz="2000" b="1" dirty="0"/>
              <a:t>void accept(T t)  </a:t>
            </a:r>
            <a:r>
              <a:rPr lang="zh-CN" altLang="en-US" sz="2000" b="1" dirty="0"/>
              <a:t>傳入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表達式條件</a:t>
            </a:r>
            <a:r>
              <a:rPr lang="en-US" altLang="zh-CN" sz="2000" b="1" dirty="0"/>
              <a:t>(str-&gt;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(str))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055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E757475-0B8D-4AA9-A429-3F8F827D3576}"/>
              </a:ext>
            </a:extLst>
          </p:cNvPr>
          <p:cNvSpPr txBox="1"/>
          <p:nvPr/>
        </p:nvSpPr>
        <p:spPr>
          <a:xfrm>
            <a:off x="243840" y="172720"/>
            <a:ext cx="785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Stream</a:t>
            </a:r>
            <a:r>
              <a:rPr lang="zh-CN" altLang="en-US" sz="2400" b="1" u="sng" dirty="0"/>
              <a:t>的使用</a:t>
            </a:r>
            <a:r>
              <a:rPr lang="en-US" altLang="zh-CN" sz="2400" b="1" u="sng" dirty="0"/>
              <a:t>(Java1.8)</a:t>
            </a:r>
            <a:endParaRPr lang="zh-TW" altLang="en-US" sz="2400" b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BFBF39-4784-4F4B-9921-459EAC1744A7}"/>
              </a:ext>
            </a:extLst>
          </p:cNvPr>
          <p:cNvSpPr txBox="1"/>
          <p:nvPr/>
        </p:nvSpPr>
        <p:spPr>
          <a:xfrm>
            <a:off x="457200" y="741680"/>
            <a:ext cx="11267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err="1"/>
              <a:t>IntStream</a:t>
            </a:r>
            <a:r>
              <a:rPr lang="zh-CN" altLang="en-US" b="1" dirty="0"/>
              <a:t>的代碼實例</a:t>
            </a:r>
            <a:endParaRPr lang="en-US" altLang="zh-CN" b="1" dirty="0"/>
          </a:p>
          <a:p>
            <a:r>
              <a:rPr lang="en-US" altLang="zh-TW" b="1" dirty="0"/>
              <a:t>	</a:t>
            </a:r>
            <a:r>
              <a:rPr lang="en-US" altLang="zh-CN" b="1" dirty="0" err="1"/>
              <a:t>IntStream</a:t>
            </a:r>
            <a:r>
              <a:rPr lang="en-US" altLang="zh-CN" b="1" dirty="0"/>
              <a:t> is = </a:t>
            </a:r>
            <a:r>
              <a:rPr lang="en-US" altLang="zh-CN" b="1" dirty="0" err="1"/>
              <a:t>IntStream.builder</a:t>
            </a:r>
            <a:r>
              <a:rPr lang="en-US" altLang="zh-CN" b="1" dirty="0"/>
              <a:t>()</a:t>
            </a:r>
          </a:p>
          <a:p>
            <a:r>
              <a:rPr lang="en-US" altLang="zh-TW" b="1" dirty="0"/>
              <a:t>		.add(6)</a:t>
            </a:r>
          </a:p>
          <a:p>
            <a:r>
              <a:rPr lang="en-US" altLang="zh-TW" b="1" dirty="0"/>
              <a:t>		.add(5)</a:t>
            </a:r>
          </a:p>
          <a:p>
            <a:r>
              <a:rPr lang="en-US" altLang="zh-TW" b="1" dirty="0"/>
              <a:t>		.add(7)</a:t>
            </a:r>
          </a:p>
          <a:p>
            <a:r>
              <a:rPr lang="en-US" altLang="zh-TW" b="1" dirty="0"/>
              <a:t>		.add(4)</a:t>
            </a:r>
          </a:p>
          <a:p>
            <a:r>
              <a:rPr lang="en-US" altLang="zh-TW" b="1" dirty="0"/>
              <a:t>		.add(8)</a:t>
            </a:r>
          </a:p>
          <a:p>
            <a:r>
              <a:rPr lang="en-US" altLang="zh-TW" b="1" dirty="0"/>
              <a:t>		.build();</a:t>
            </a:r>
          </a:p>
          <a:p>
            <a:endParaRPr lang="en-US" altLang="zh-TW" b="1" dirty="0"/>
          </a:p>
          <a:p>
            <a:r>
              <a:rPr lang="en-US" altLang="zh-CN" b="1" dirty="0"/>
              <a:t>2.   </a:t>
            </a:r>
            <a:r>
              <a:rPr lang="en-US" altLang="zh-CN" b="1" dirty="0" err="1"/>
              <a:t>IntStream</a:t>
            </a:r>
            <a:r>
              <a:rPr lang="zh-CN" altLang="en-US" b="1" dirty="0"/>
              <a:t>類的方法歸類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中间方法：</a:t>
            </a:r>
            <a:r>
              <a:rPr lang="zh-CN" altLang="en-US" dirty="0"/>
              <a:t>中间操作允许流保持打开状态，并允许直接调用后续方法。上面程序中的</a:t>
            </a:r>
            <a:r>
              <a:rPr lang="en-US" altLang="zh-CN" dirty="0"/>
              <a:t>map()</a:t>
            </a:r>
            <a:r>
              <a:rPr lang="zh-CN" altLang="en-US" dirty="0"/>
              <a:t>方法就是中   </a:t>
            </a:r>
            <a:endParaRPr lang="en-US" altLang="zh-CN" dirty="0"/>
          </a:p>
          <a:p>
            <a:r>
              <a:rPr lang="en-US" altLang="zh-CN" dirty="0"/>
              <a:t>                                        </a:t>
            </a:r>
            <a:r>
              <a:rPr lang="zh-CN" altLang="en-US" dirty="0"/>
              <a:t>间方法。</a:t>
            </a:r>
            <a:r>
              <a:rPr lang="zh-CN" altLang="en-US" b="1" dirty="0"/>
              <a:t>中间方法的返回值是另外一个流。</a:t>
            </a:r>
            <a:endParaRPr lang="en-US" altLang="zh-CN" b="1" dirty="0"/>
          </a:p>
          <a:p>
            <a:r>
              <a:rPr lang="zh-CN" altLang="en-US" b="1" dirty="0"/>
              <a:t>                  末端方法：</a:t>
            </a:r>
            <a:r>
              <a:rPr lang="zh-CN" altLang="en-US" dirty="0"/>
              <a:t>末端方法是对流的最终操作。当对某个</a:t>
            </a:r>
            <a:r>
              <a:rPr lang="en-US" altLang="zh-CN" dirty="0"/>
              <a:t>Stream</a:t>
            </a:r>
            <a:r>
              <a:rPr lang="zh-CN" altLang="en-US" dirty="0"/>
              <a:t>执行末端方法后，该流将会被“消耗”且不再</a:t>
            </a:r>
            <a:endParaRPr lang="en-US" altLang="zh-CN" dirty="0"/>
          </a:p>
          <a:p>
            <a:r>
              <a:rPr lang="en-US" altLang="zh-CN" dirty="0"/>
              <a:t>                                        </a:t>
            </a:r>
            <a:r>
              <a:rPr lang="zh-CN" altLang="en-US" dirty="0"/>
              <a:t>可用。執行完末端方法</a:t>
            </a:r>
            <a:r>
              <a:rPr lang="en-US" altLang="zh-CN" dirty="0" err="1"/>
              <a:t>IntStream</a:t>
            </a:r>
            <a:r>
              <a:rPr lang="zh-CN" altLang="en-US" dirty="0"/>
              <a:t>將不能被再次操作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5950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475</Words>
  <Application>Microsoft Office PowerPoint</Application>
  <PresentationFormat>寬螢幕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Java集合的學習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Java集合的學習</dc:title>
  <dc:creator>Chaojun Lu/WKS/Wistron</dc:creator>
  <cp:lastModifiedBy>Chaojun Lu/WKS/Wistron</cp:lastModifiedBy>
  <cp:revision>33</cp:revision>
  <dcterms:created xsi:type="dcterms:W3CDTF">2023-01-26T05:18:00Z</dcterms:created>
  <dcterms:modified xsi:type="dcterms:W3CDTF">2023-01-27T05:22:19Z</dcterms:modified>
</cp:coreProperties>
</file>