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3E2D36-D688-4B41-A4F7-F26701E3D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5BD502-B9B1-4D63-B9E7-F2237A0A9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BE69FC-31B1-4ABC-8DE1-BC9E9306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537E0A-312B-4D67-8C14-E1644CA0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8C0043-980B-4A25-B2BD-C805E4EF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13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6D62D6-A546-4557-8D68-AA0F560F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F5138C-DEB2-45C8-A0AE-CDEA62928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80D8EE-FDB0-4387-9494-BF824517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490A9D-470A-4EB2-A142-A7C296FA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7AC415-974E-484F-85A5-C3394FA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2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227E393-E3C2-4387-BF80-0A02427A7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A2F261-51BE-469E-988C-3B5AEE6BE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69A205-07E7-434B-AFA8-FD6441DE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67D66D-9B6F-4566-98C7-07784461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CC2132-3D0B-44D9-999A-621D5429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41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C8E5C-7407-4F52-BA61-41625DDC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1368D7-4455-4733-B1DE-646FEF25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2383F0-DB46-41BE-8851-46EA9676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035385-BB97-4254-9269-24FC21C5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A9D024-8BEA-4FAB-880C-FB2E7BCD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42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C060F-A3F9-4046-87AD-06F63C8A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83EC54-0506-4BD8-9B0F-4BD226A1D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E093EB-9148-476F-A8D9-B7C25FCA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921264-DDE7-40DF-A381-7ADBEF43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768E42-B721-45C3-BB9F-6A87137B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80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27530-A688-4A31-A5B4-62A90577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166D1D-B342-4A0E-AD5C-994FB4871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B08480-06A7-47D7-A0C5-4C0A72644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6B5548-9CBA-4D80-86B8-6433090C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519223-6604-4F0C-A584-4D7973E9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4BFFB0-64F1-4D1F-B323-857F8A5A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13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DFA388-8630-47BB-B03D-8E6F8A0A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354A75-DB8A-4486-87D7-60726BA52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BE81A8-F6AC-41AC-858C-AF10CD425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137C20-9256-40E3-BB6E-740FCBFAF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10512B-4FF2-457F-B539-D429B2DC2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55E72A9-1D82-4BBB-A931-1B01E684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0BFACD4-9CB6-4467-8926-93479F18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8F90E9-24CD-4380-98FF-80FBDADB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68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A11BB-16BA-4C1E-BEE5-5B4D1C98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AEDFB1-0DC9-40BE-B8A2-2389940B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79767E-CB40-40FD-A603-516A213C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F73E2B-8F10-4239-AD8A-60DAB9DA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77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E12E3BD-5F69-47EC-8CDE-F434C7EB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68184A-FAB8-4C7E-8FFE-9DA5212E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E5B64E-9FD7-4860-90DD-F449A364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96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FF242-21CC-4197-9C6D-41354BEA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1D3AD8-3259-4791-945F-FE071685C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B20AC6-70ED-4C72-A25E-8986A5957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3409EE-F85B-43BB-84BF-592BE357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12952D-41FC-4447-AA3C-32B60136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073C10-8BD7-4240-9587-5097B80B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39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95497-7906-472C-9213-7B4DC15C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F625BC-8CEF-454B-8304-7C19822DA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195E8F-52A9-4DCB-813F-5B8B0CA2C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0EB680-0FDC-437F-98D0-D558407B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CA722B-3842-481B-B680-67EA82FB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A3D0D6-0910-4668-A500-886726C1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96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304B42-9E25-40C7-A5AD-08139B3F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3D74D1-1C82-44BD-800D-51BE20E96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4B3004-666F-4D77-8878-92A59C2C8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C4CB6-210D-441B-A112-5009B0B7ACC5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86846C-32C2-4E4D-9587-6D88C15D9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0897E4-0F1C-4426-928E-8177FF863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06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3A0420-E659-404E-BE86-7313985DF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 Map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36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B13BE8F-7F4A-4531-B55A-8ACAEE69F03B}"/>
              </a:ext>
            </a:extLst>
          </p:cNvPr>
          <p:cNvSpPr txBox="1"/>
          <p:nvPr/>
        </p:nvSpPr>
        <p:spPr>
          <a:xfrm>
            <a:off x="355600" y="335280"/>
            <a:ext cx="11480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Hash</a:t>
            </a:r>
            <a:r>
              <a:rPr lang="zh-CN" altLang="en-US" b="1" u="sng" dirty="0"/>
              <a:t>的集合性能選項</a:t>
            </a:r>
            <a:endParaRPr lang="en-US" altLang="zh-CN" b="1" u="sng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hash</a:t>
            </a:r>
            <a:r>
              <a:rPr lang="zh-CN" altLang="en-US" dirty="0"/>
              <a:t>表里可以存储元素的位置被称为“桶（</a:t>
            </a:r>
            <a:r>
              <a:rPr lang="en-US" altLang="zh-CN" dirty="0"/>
              <a:t>bucket</a:t>
            </a:r>
            <a:r>
              <a:rPr lang="zh-CN" altLang="en-US" dirty="0"/>
              <a:t>）”，在通常情况下，单个“桶”里存储一个元素，此时有 </a:t>
            </a:r>
            <a:endParaRPr lang="en-US" altLang="zh-CN" dirty="0"/>
          </a:p>
          <a:p>
            <a:r>
              <a:rPr lang="en-US" altLang="zh-CN" dirty="0"/>
              <a:t>                 </a:t>
            </a:r>
            <a:r>
              <a:rPr lang="zh-CN" altLang="en-US" dirty="0"/>
              <a:t>最好的性能：</a:t>
            </a:r>
            <a:r>
              <a:rPr lang="en-US" altLang="zh-CN" dirty="0"/>
              <a:t>hash</a:t>
            </a:r>
            <a:r>
              <a:rPr lang="zh-CN" altLang="en-US" dirty="0"/>
              <a:t>算法可以根据</a:t>
            </a:r>
            <a:r>
              <a:rPr lang="en-US" altLang="zh-CN" dirty="0" err="1"/>
              <a:t>hashCode</a:t>
            </a:r>
            <a:r>
              <a:rPr lang="zh-CN" altLang="en-US" dirty="0"/>
              <a:t>值计算出“桶”的存储位置，接着从“桶”中取出元素。但</a:t>
            </a:r>
            <a:r>
              <a:rPr lang="en-US" altLang="zh-CN" dirty="0"/>
              <a:t>hash</a:t>
            </a:r>
            <a:r>
              <a:rPr lang="zh-CN" altLang="en-US" dirty="0"/>
              <a:t>表的 </a:t>
            </a:r>
            <a:endParaRPr lang="en-US" altLang="zh-CN" dirty="0"/>
          </a:p>
          <a:p>
            <a:r>
              <a:rPr lang="en-US" altLang="zh-CN" dirty="0"/>
              <a:t>                 </a:t>
            </a:r>
            <a:r>
              <a:rPr lang="zh-CN" altLang="en-US" dirty="0"/>
              <a:t>状态是</a:t>
            </a:r>
            <a:r>
              <a:rPr lang="en-US" altLang="zh-CN" dirty="0"/>
              <a:t>open</a:t>
            </a:r>
            <a:r>
              <a:rPr lang="zh-CN" altLang="en-US" dirty="0"/>
              <a:t>的：在发生“</a:t>
            </a:r>
            <a:r>
              <a:rPr lang="en-US" altLang="zh-CN" dirty="0"/>
              <a:t>hash</a:t>
            </a:r>
            <a:r>
              <a:rPr lang="zh-CN" altLang="en-US" dirty="0"/>
              <a:t>冲突”的情况下，单个桶会存储多个元素，这些元素以链表形式存储，必  </a:t>
            </a:r>
            <a:endParaRPr lang="en-US" altLang="zh-CN" dirty="0"/>
          </a:p>
          <a:p>
            <a:r>
              <a:rPr lang="en-US" altLang="zh-CN" dirty="0"/>
              <a:t>                 </a:t>
            </a:r>
            <a:r>
              <a:rPr lang="zh-CN" altLang="en-US" dirty="0"/>
              <a:t>须按顺序搜索</a:t>
            </a:r>
            <a:r>
              <a:rPr lang="en-US" altLang="zh-CN" dirty="0"/>
              <a:t>, </a:t>
            </a:r>
            <a:r>
              <a:rPr lang="zh-CN" altLang="en-US" dirty="0"/>
              <a:t>此時效率降低了</a:t>
            </a:r>
            <a:r>
              <a:rPr lang="en-US" altLang="zh-CN" dirty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	hash</a:t>
            </a:r>
            <a:r>
              <a:rPr lang="zh-CN" altLang="en-US" dirty="0"/>
              <a:t>表有如下屬性</a:t>
            </a:r>
            <a:r>
              <a:rPr lang="en-US" altLang="zh-CN" dirty="0"/>
              <a:t>:</a:t>
            </a:r>
            <a:endParaRPr lang="zh-CN" altLang="en-US" dirty="0"/>
          </a:p>
          <a:p>
            <a:r>
              <a:rPr lang="en-US" altLang="zh-TW" dirty="0"/>
              <a:t>		</a:t>
            </a:r>
            <a:r>
              <a:rPr lang="zh-TW" altLang="en-US" dirty="0"/>
              <a:t>➢ 容量（</a:t>
            </a:r>
            <a:r>
              <a:rPr lang="en-US" altLang="zh-TW" dirty="0"/>
              <a:t>capacity</a:t>
            </a:r>
            <a:r>
              <a:rPr lang="zh-TW" altLang="en-US" dirty="0"/>
              <a:t>）：</a:t>
            </a:r>
            <a:r>
              <a:rPr lang="en-US" altLang="zh-TW" dirty="0"/>
              <a:t>hash</a:t>
            </a:r>
            <a:r>
              <a:rPr lang="zh-TW" altLang="en-US" dirty="0"/>
              <a:t>表中桶的数量。</a:t>
            </a:r>
          </a:p>
          <a:p>
            <a:r>
              <a:rPr lang="en-US" altLang="zh-TW" dirty="0"/>
              <a:t>		</a:t>
            </a:r>
            <a:r>
              <a:rPr lang="zh-TW" altLang="en-US" dirty="0"/>
              <a:t>➢ 初始化容量（</a:t>
            </a:r>
            <a:r>
              <a:rPr lang="en-US" altLang="zh-TW" dirty="0"/>
              <a:t>initial capacity</a:t>
            </a:r>
            <a:r>
              <a:rPr lang="zh-TW" altLang="en-US" dirty="0"/>
              <a:t>）：创建</a:t>
            </a:r>
            <a:r>
              <a:rPr lang="en-US" altLang="zh-TW" dirty="0"/>
              <a:t>hash</a:t>
            </a:r>
            <a:r>
              <a:rPr lang="zh-TW" altLang="en-US" dirty="0"/>
              <a:t>表时桶的数量。</a:t>
            </a:r>
            <a:r>
              <a:rPr lang="en-US" altLang="zh-TW" dirty="0"/>
              <a:t>HashMap</a:t>
            </a:r>
            <a:r>
              <a:rPr lang="zh-TW" altLang="en-US" dirty="0"/>
              <a:t>和</a:t>
            </a:r>
            <a:r>
              <a:rPr lang="en-US" altLang="zh-TW" dirty="0"/>
              <a:t>HashSet</a:t>
            </a:r>
            <a:r>
              <a:rPr lang="zh-TW" altLang="en-US" dirty="0"/>
              <a:t>都允许在构造器</a:t>
            </a:r>
            <a:endParaRPr lang="en-US" altLang="zh-TW" dirty="0"/>
          </a:p>
          <a:p>
            <a:r>
              <a:rPr lang="en-US" altLang="zh-TW" dirty="0"/>
              <a:t>                                         </a:t>
            </a:r>
            <a:r>
              <a:rPr lang="zh-TW" altLang="en-US" dirty="0"/>
              <a:t>中指定初始化容量。</a:t>
            </a:r>
          </a:p>
          <a:p>
            <a:r>
              <a:rPr lang="zh-CN" altLang="en-US" dirty="0"/>
              <a:t>                                   ➢ 尺寸（</a:t>
            </a:r>
            <a:r>
              <a:rPr lang="en-US" altLang="zh-CN" dirty="0"/>
              <a:t>size</a:t>
            </a:r>
            <a:r>
              <a:rPr lang="zh-CN" altLang="en-US" dirty="0"/>
              <a:t>）：当前</a:t>
            </a:r>
            <a:r>
              <a:rPr lang="en-US" altLang="zh-CN" dirty="0"/>
              <a:t>hash</a:t>
            </a:r>
            <a:r>
              <a:rPr lang="zh-CN" altLang="en-US" dirty="0"/>
              <a:t>表中记录的数量。</a:t>
            </a:r>
          </a:p>
          <a:p>
            <a:r>
              <a:rPr lang="zh-TW" altLang="en-US" dirty="0"/>
              <a:t>                                   ➢ 负载因子（ </a:t>
            </a:r>
            <a:r>
              <a:rPr lang="en-US" altLang="zh-TW" dirty="0"/>
              <a:t>load factor </a:t>
            </a:r>
            <a:r>
              <a:rPr lang="zh-TW" altLang="en-US" dirty="0"/>
              <a:t>） ： 负载因子等于</a:t>
            </a:r>
            <a:r>
              <a:rPr lang="en-US" altLang="zh-TW" dirty="0"/>
              <a:t>“size/capacity”</a:t>
            </a:r>
            <a:r>
              <a:rPr lang="zh-TW" altLang="en-US" dirty="0"/>
              <a:t>。负载因子为</a:t>
            </a:r>
            <a:r>
              <a:rPr lang="en-US" altLang="zh-TW" dirty="0"/>
              <a:t>0</a:t>
            </a:r>
            <a:r>
              <a:rPr lang="zh-TW" altLang="en-US" dirty="0"/>
              <a:t>，表示空的</a:t>
            </a:r>
            <a:r>
              <a:rPr lang="en-US" altLang="zh-TW" dirty="0"/>
              <a:t>hash</a:t>
            </a:r>
            <a:r>
              <a:rPr lang="zh-TW" altLang="en-US" dirty="0"/>
              <a:t>表，</a:t>
            </a:r>
            <a:endParaRPr lang="en-US" altLang="zh-TW" dirty="0"/>
          </a:p>
          <a:p>
            <a:r>
              <a:rPr lang="en-US" altLang="zh-TW" dirty="0"/>
              <a:t>                                                                                               0.5</a:t>
            </a:r>
            <a:r>
              <a:rPr lang="zh-TW" altLang="en-US" dirty="0"/>
              <a:t>表示</a:t>
            </a:r>
            <a:r>
              <a:rPr lang="zh-CN" altLang="en-US" dirty="0"/>
              <a:t>半满的</a:t>
            </a:r>
            <a:r>
              <a:rPr lang="en-US" altLang="zh-CN" dirty="0"/>
              <a:t>hash</a:t>
            </a:r>
            <a:r>
              <a:rPr lang="zh-CN" altLang="en-US" dirty="0"/>
              <a:t>表，依此类推。轻负载的</a:t>
            </a:r>
            <a:r>
              <a:rPr lang="en-US" altLang="zh-CN" dirty="0"/>
              <a:t>hash</a:t>
            </a:r>
            <a:r>
              <a:rPr lang="zh-CN" altLang="en-US" dirty="0"/>
              <a:t>表具有冲突少、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                                </a:t>
            </a:r>
            <a:r>
              <a:rPr lang="zh-CN" altLang="en-US" dirty="0"/>
              <a:t>适宜插入与查询的特点（但是使用</a:t>
            </a:r>
            <a:r>
              <a:rPr lang="en-US" altLang="zh-CN" dirty="0"/>
              <a:t>Iterator</a:t>
            </a:r>
            <a:r>
              <a:rPr lang="zh-CN" altLang="en-US" dirty="0"/>
              <a:t>迭代元素时比较慢）。</a:t>
            </a:r>
            <a:endParaRPr lang="en-US" altLang="zh-TW" dirty="0"/>
          </a:p>
          <a:p>
            <a:r>
              <a:rPr lang="en-US" altLang="zh-TW" dirty="0"/>
              <a:t>	</a:t>
            </a:r>
          </a:p>
          <a:p>
            <a:pPr lvl="2"/>
            <a:r>
              <a:rPr lang="en-US" altLang="zh-CN" dirty="0"/>
              <a:t>hash</a:t>
            </a:r>
            <a:r>
              <a:rPr lang="zh-CN" altLang="en-US" dirty="0"/>
              <a:t>表里还有一个“负载极限”，“负载极限”是一个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1</a:t>
            </a:r>
            <a:r>
              <a:rPr lang="zh-CN" altLang="en-US" dirty="0"/>
              <a:t>的数值，“负载极限”决定了</a:t>
            </a:r>
            <a:r>
              <a:rPr lang="en-US" altLang="zh-CN" dirty="0"/>
              <a:t>hash</a:t>
            </a:r>
            <a:r>
              <a:rPr lang="zh-CN" altLang="en-US" dirty="0"/>
              <a:t>表的最大填满程度。当</a:t>
            </a:r>
            <a:r>
              <a:rPr lang="en-US" altLang="zh-CN" dirty="0"/>
              <a:t>hash</a:t>
            </a:r>
            <a:r>
              <a:rPr lang="zh-CN" altLang="en-US" dirty="0"/>
              <a:t>表中的负载因子达到指定的“负载极限”时，</a:t>
            </a:r>
            <a:r>
              <a:rPr lang="en-US" altLang="zh-CN" dirty="0"/>
              <a:t>hash</a:t>
            </a:r>
            <a:r>
              <a:rPr lang="zh-CN" altLang="en-US" dirty="0"/>
              <a:t>表会自动成倍地增加容量（桶的数量），并将原有的对象重新分配，放入新的桶内，这</a:t>
            </a:r>
            <a:r>
              <a:rPr lang="zh-TW" altLang="en-US" dirty="0"/>
              <a:t>称为</a:t>
            </a:r>
            <a:r>
              <a:rPr lang="en-US" altLang="zh-TW" dirty="0"/>
              <a:t>rehashing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55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3ABA3A2-607F-4EBD-A0B6-E31AAC78190C}"/>
              </a:ext>
            </a:extLst>
          </p:cNvPr>
          <p:cNvSpPr txBox="1"/>
          <p:nvPr/>
        </p:nvSpPr>
        <p:spPr>
          <a:xfrm>
            <a:off x="386080" y="345440"/>
            <a:ext cx="11612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HashMap</a:t>
            </a:r>
            <a:r>
              <a:rPr lang="zh-CN" altLang="en-US" b="1" u="sng" dirty="0"/>
              <a:t>和</a:t>
            </a:r>
            <a:r>
              <a:rPr lang="en-US" altLang="zh-CN" b="1" u="sng" dirty="0" err="1"/>
              <a:t>Hashtable</a:t>
            </a:r>
            <a:r>
              <a:rPr lang="zh-CN" altLang="en-US" b="1" u="sng" dirty="0"/>
              <a:t>的區別</a:t>
            </a:r>
            <a:endParaRPr lang="en-US" altLang="zh-CN" b="1" u="sng" dirty="0"/>
          </a:p>
          <a:p>
            <a:endParaRPr lang="en-US" altLang="zh-CN" dirty="0"/>
          </a:p>
          <a:p>
            <a:r>
              <a:rPr lang="en-US" altLang="zh-TW" dirty="0"/>
              <a:t>	</a:t>
            </a:r>
            <a:r>
              <a:rPr lang="en-US" altLang="zh-CN" dirty="0"/>
              <a:t>1.Hashtable</a:t>
            </a:r>
            <a:r>
              <a:rPr lang="zh-CN" altLang="en-US" dirty="0"/>
              <a:t>是一个线程安全的</a:t>
            </a:r>
            <a:r>
              <a:rPr lang="en-US" altLang="zh-CN" dirty="0"/>
              <a:t>Map</a:t>
            </a:r>
            <a:r>
              <a:rPr lang="zh-CN" altLang="en-US" dirty="0"/>
              <a:t>实现，但</a:t>
            </a:r>
            <a:r>
              <a:rPr lang="en-US" altLang="zh-CN" dirty="0"/>
              <a:t>HashMap</a:t>
            </a:r>
            <a:r>
              <a:rPr lang="zh-CN" altLang="en-US" dirty="0"/>
              <a:t>是线程不安</a:t>
            </a:r>
            <a:r>
              <a:rPr lang="zh-TW" altLang="en-US" dirty="0"/>
              <a:t>全的实现，所以</a:t>
            </a:r>
            <a:r>
              <a:rPr lang="en-US" altLang="zh-TW" dirty="0"/>
              <a:t>HashMap</a:t>
            </a:r>
            <a:r>
              <a:rPr lang="zh-TW" altLang="en-US" dirty="0"/>
              <a:t>比</a:t>
            </a:r>
            <a:r>
              <a:rPr lang="en-US" altLang="zh-TW" dirty="0" err="1"/>
              <a:t>Hashtable</a:t>
            </a:r>
            <a:r>
              <a:rPr lang="zh-TW" altLang="en-US" dirty="0"/>
              <a:t>的性       </a:t>
            </a:r>
            <a:endParaRPr lang="en-US" altLang="zh-TW" dirty="0"/>
          </a:p>
          <a:p>
            <a:r>
              <a:rPr lang="en-US" altLang="zh-TW" dirty="0"/>
              <a:t>                     </a:t>
            </a:r>
            <a:r>
              <a:rPr lang="zh-TW" altLang="en-US" dirty="0"/>
              <a:t>能高一点；但如果有</a:t>
            </a:r>
            <a:r>
              <a:rPr lang="zh-CN" altLang="en-US" dirty="0"/>
              <a:t>多个线程访问同一个</a:t>
            </a:r>
            <a:r>
              <a:rPr lang="en-US" altLang="zh-CN" dirty="0"/>
              <a:t>Map</a:t>
            </a:r>
            <a:r>
              <a:rPr lang="zh-CN" altLang="en-US" dirty="0"/>
              <a:t>对象时，使用</a:t>
            </a:r>
            <a:r>
              <a:rPr lang="en-US" altLang="zh-CN" dirty="0" err="1"/>
              <a:t>Hashtable</a:t>
            </a:r>
            <a:r>
              <a:rPr lang="zh-CN" altLang="en-US" dirty="0"/>
              <a:t>实现类会更</a:t>
            </a:r>
            <a:r>
              <a:rPr lang="zh-TW" altLang="en-US" dirty="0"/>
              <a:t>好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	2. </a:t>
            </a:r>
            <a:r>
              <a:rPr lang="en-US" altLang="zh-TW" dirty="0" err="1"/>
              <a:t>Hashtable</a:t>
            </a:r>
            <a:r>
              <a:rPr lang="zh-TW" altLang="en-US" dirty="0"/>
              <a:t>不允许使用</a:t>
            </a:r>
            <a:r>
              <a:rPr lang="en-US" altLang="zh-TW" dirty="0"/>
              <a:t>null</a:t>
            </a:r>
            <a:r>
              <a:rPr lang="zh-TW" altLang="en-US" dirty="0"/>
              <a:t>作为</a:t>
            </a:r>
            <a:r>
              <a:rPr lang="en-US" altLang="zh-TW" dirty="0"/>
              <a:t>key</a:t>
            </a:r>
            <a:r>
              <a:rPr lang="zh-TW" altLang="en-US" dirty="0"/>
              <a:t>和</a:t>
            </a:r>
            <a:r>
              <a:rPr lang="en-US" altLang="zh-TW" dirty="0"/>
              <a:t>value</a:t>
            </a:r>
            <a:r>
              <a:rPr lang="zh-TW" altLang="en-US" dirty="0"/>
              <a:t>，如果试图把</a:t>
            </a:r>
            <a:r>
              <a:rPr lang="en-US" altLang="zh-TW" dirty="0"/>
              <a:t>null</a:t>
            </a:r>
            <a:r>
              <a:rPr lang="zh-TW" altLang="en-US" dirty="0"/>
              <a:t>值放进</a:t>
            </a:r>
            <a:r>
              <a:rPr lang="en-US" altLang="zh-TW" dirty="0" err="1"/>
              <a:t>Hashtable</a:t>
            </a:r>
            <a:r>
              <a:rPr lang="zh-TW" altLang="en-US" dirty="0"/>
              <a:t>中，将会</a:t>
            </a:r>
            <a:r>
              <a:rPr lang="en-US" altLang="zh-TW" dirty="0" err="1"/>
              <a:t>NullPointerException</a:t>
            </a:r>
            <a:endParaRPr lang="en-US" altLang="zh-TW" dirty="0"/>
          </a:p>
          <a:p>
            <a:r>
              <a:rPr lang="en-US" altLang="zh-TW" dirty="0"/>
              <a:t>                      </a:t>
            </a:r>
            <a:r>
              <a:rPr lang="zh-TW" altLang="en-US" dirty="0"/>
              <a:t>异常；但</a:t>
            </a:r>
            <a:r>
              <a:rPr lang="en-US" altLang="zh-TW" dirty="0"/>
              <a:t>HashMap</a:t>
            </a:r>
            <a:r>
              <a:rPr lang="zh-TW" altLang="en-US" dirty="0"/>
              <a:t>可以使用</a:t>
            </a:r>
            <a:r>
              <a:rPr lang="en-US" altLang="zh-TW" dirty="0"/>
              <a:t>null</a:t>
            </a:r>
            <a:r>
              <a:rPr lang="zh-TW" altLang="en-US" dirty="0"/>
              <a:t>作为</a:t>
            </a:r>
            <a:r>
              <a:rPr lang="en-US" altLang="zh-TW" dirty="0"/>
              <a:t>key</a:t>
            </a:r>
            <a:r>
              <a:rPr lang="zh-TW" altLang="en-US" dirty="0"/>
              <a:t>或</a:t>
            </a:r>
            <a:r>
              <a:rPr lang="en-US" altLang="zh-TW" dirty="0"/>
              <a:t>value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3455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68DEDE-1FC0-41C8-9F0C-E3F8371F63BA}"/>
              </a:ext>
            </a:extLst>
          </p:cNvPr>
          <p:cNvSpPr txBox="1"/>
          <p:nvPr/>
        </p:nvSpPr>
        <p:spPr>
          <a:xfrm>
            <a:off x="254000" y="172720"/>
            <a:ext cx="11521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err="1"/>
              <a:t>LinkedHashMap</a:t>
            </a:r>
            <a:endParaRPr lang="en-US" altLang="zh-TW" b="1" u="sng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LinkedHashMap</a:t>
            </a:r>
            <a:r>
              <a:rPr lang="zh-TW" altLang="en-US" dirty="0"/>
              <a:t>使用双向链表来维护</a:t>
            </a:r>
            <a:r>
              <a:rPr lang="en-US" altLang="zh-TW" dirty="0"/>
              <a:t>key-value</a:t>
            </a:r>
            <a:r>
              <a:rPr lang="zh-CN" altLang="en-US" dirty="0"/>
              <a:t>对的顺序（其实只需要考虑</a:t>
            </a:r>
            <a:r>
              <a:rPr lang="en-US" altLang="zh-CN" dirty="0"/>
              <a:t>key</a:t>
            </a:r>
            <a:r>
              <a:rPr lang="zh-CN" altLang="en-US" dirty="0"/>
              <a:t>的顺序），该链表负责维护 </a:t>
            </a:r>
            <a:endParaRPr lang="en-US" altLang="zh-CN" dirty="0"/>
          </a:p>
          <a:p>
            <a:r>
              <a:rPr lang="en-US" altLang="zh-CN" dirty="0"/>
              <a:t>                 Map</a:t>
            </a:r>
            <a:r>
              <a:rPr lang="zh-CN" altLang="en-US" dirty="0"/>
              <a:t>的迭代顺序，迭代顺序与</a:t>
            </a:r>
            <a:r>
              <a:rPr lang="en-US" altLang="zh-CN" dirty="0"/>
              <a:t>key-value</a:t>
            </a:r>
            <a:r>
              <a:rPr lang="zh-CN" altLang="en-US" dirty="0"/>
              <a:t>对的插入顺序保持一致。</a:t>
            </a:r>
            <a:r>
              <a:rPr lang="en-US" altLang="zh-TW" dirty="0" err="1"/>
              <a:t>LinkedHashMap</a:t>
            </a:r>
            <a:r>
              <a:rPr lang="zh-TW" altLang="en-US" dirty="0"/>
              <a:t>可以避免对</a:t>
            </a:r>
            <a:r>
              <a:rPr lang="en-US" altLang="zh-TW" dirty="0"/>
              <a:t>HashMap</a:t>
            </a:r>
            <a:r>
              <a:rPr lang="zh-TW" altLang="en-US" dirty="0"/>
              <a:t>、</a:t>
            </a:r>
            <a:endParaRPr lang="en-US" altLang="zh-TW" dirty="0"/>
          </a:p>
          <a:p>
            <a:r>
              <a:rPr lang="en-US" altLang="zh-TW" dirty="0"/>
              <a:t>                 </a:t>
            </a:r>
            <a:r>
              <a:rPr lang="en-US" altLang="zh-TW" dirty="0" err="1"/>
              <a:t>Hashtable</a:t>
            </a:r>
            <a:r>
              <a:rPr lang="zh-TW" altLang="en-US" dirty="0"/>
              <a:t>里的</a:t>
            </a:r>
            <a:r>
              <a:rPr lang="en-US" altLang="zh-TW" dirty="0"/>
              <a:t>key-value</a:t>
            </a:r>
            <a:r>
              <a:rPr lang="zh-TW" altLang="en-US" dirty="0"/>
              <a:t>对</a:t>
            </a:r>
            <a:r>
              <a:rPr lang="zh-CN" altLang="en-US" dirty="0"/>
              <a:t>进行排序（只要插入</a:t>
            </a:r>
            <a:r>
              <a:rPr lang="en-US" altLang="zh-CN" dirty="0"/>
              <a:t>key-value</a:t>
            </a:r>
            <a:r>
              <a:rPr lang="zh-CN" altLang="en-US" dirty="0"/>
              <a:t>对时保持顺序即可），同时又可避免使</a:t>
            </a:r>
            <a:r>
              <a:rPr lang="zh-TW" altLang="en-US" dirty="0"/>
              <a:t>用</a:t>
            </a:r>
            <a:r>
              <a:rPr lang="en-US" altLang="zh-TW" dirty="0" err="1"/>
              <a:t>TreeMap</a:t>
            </a:r>
            <a:endParaRPr lang="en-US" altLang="zh-TW" dirty="0"/>
          </a:p>
          <a:p>
            <a:r>
              <a:rPr lang="en-US" altLang="zh-TW" dirty="0"/>
              <a:t>                 </a:t>
            </a:r>
            <a:r>
              <a:rPr lang="zh-TW" altLang="en-US" dirty="0"/>
              <a:t>所增加的成本。</a:t>
            </a:r>
          </a:p>
        </p:txBody>
      </p:sp>
    </p:spTree>
    <p:extLst>
      <p:ext uri="{BB962C8B-B14F-4D97-AF65-F5344CB8AC3E}">
        <p14:creationId xmlns:p14="http://schemas.microsoft.com/office/powerpoint/2010/main" val="361609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32972CC-1A00-47D2-8FAC-390680B053DF}"/>
              </a:ext>
            </a:extLst>
          </p:cNvPr>
          <p:cNvSpPr txBox="1"/>
          <p:nvPr/>
        </p:nvSpPr>
        <p:spPr>
          <a:xfrm>
            <a:off x="345440" y="182880"/>
            <a:ext cx="119491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Properties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Properties</a:t>
            </a:r>
            <a:r>
              <a:rPr lang="zh-CN" altLang="en-US" dirty="0"/>
              <a:t>类可以把</a:t>
            </a:r>
            <a:r>
              <a:rPr lang="en-US" altLang="zh-CN" dirty="0"/>
              <a:t>Map</a:t>
            </a:r>
            <a:r>
              <a:rPr lang="zh-CN" altLang="en-US" dirty="0"/>
              <a:t>对象和属性文件关联起来，从而可以把</a:t>
            </a:r>
            <a:r>
              <a:rPr lang="en-US" altLang="zh-CN" dirty="0"/>
              <a:t>Map</a:t>
            </a:r>
            <a:r>
              <a:rPr lang="zh-CN" altLang="en-US" dirty="0"/>
              <a:t>对象中的</a:t>
            </a:r>
            <a:r>
              <a:rPr lang="en-US" altLang="zh-CN" dirty="0"/>
              <a:t>key-value</a:t>
            </a:r>
            <a:r>
              <a:rPr lang="zh-CN" altLang="en-US" dirty="0"/>
              <a:t>对写入属性文件中，</a:t>
            </a:r>
            <a:endParaRPr lang="en-US" altLang="zh-CN" dirty="0"/>
          </a:p>
          <a:p>
            <a:r>
              <a:rPr lang="zh-CN" altLang="en-US" dirty="0"/>
              <a:t>                 也可以把属性文件中的“属性名</a:t>
            </a:r>
            <a:r>
              <a:rPr lang="en-US" altLang="zh-CN" dirty="0"/>
              <a:t>=</a:t>
            </a:r>
            <a:r>
              <a:rPr lang="zh-CN" altLang="en-US" dirty="0"/>
              <a:t>属性值”加载到</a:t>
            </a:r>
            <a:r>
              <a:rPr lang="en-US" altLang="zh-CN" dirty="0"/>
              <a:t>Map</a:t>
            </a:r>
            <a:r>
              <a:rPr lang="zh-CN" altLang="en-US" dirty="0"/>
              <a:t>对象中。由于属性文件里的属</a:t>
            </a:r>
            <a:r>
              <a:rPr lang="zh-TW" altLang="en-US" dirty="0"/>
              <a:t>性名、属性值只能是字符串</a:t>
            </a:r>
            <a:endParaRPr lang="en-US" altLang="zh-TW" dirty="0"/>
          </a:p>
          <a:p>
            <a:r>
              <a:rPr lang="zh-TW" altLang="en-US" dirty="0"/>
              <a:t>                 类型，所以</a:t>
            </a:r>
            <a:r>
              <a:rPr lang="en-US" altLang="zh-TW" dirty="0"/>
              <a:t>Properties</a:t>
            </a:r>
            <a:r>
              <a:rPr lang="zh-TW" altLang="en-US" dirty="0"/>
              <a:t>里的</a:t>
            </a:r>
            <a:r>
              <a:rPr lang="en-US" altLang="zh-TW" dirty="0"/>
              <a:t>key</a:t>
            </a:r>
            <a:r>
              <a:rPr lang="zh-TW" altLang="en-US" dirty="0"/>
              <a:t>、</a:t>
            </a:r>
            <a:r>
              <a:rPr lang="en-US" altLang="zh-TW" dirty="0"/>
              <a:t>value</a:t>
            </a:r>
            <a:r>
              <a:rPr lang="zh-TW" altLang="en-US" dirty="0"/>
              <a:t>都</a:t>
            </a:r>
            <a:r>
              <a:rPr lang="zh-CN" altLang="en-US" dirty="0"/>
              <a:t>是字符串类型。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684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46A06B7-B0C9-4651-A0E6-352EC697753D}"/>
              </a:ext>
            </a:extLst>
          </p:cNvPr>
          <p:cNvSpPr txBox="1"/>
          <p:nvPr/>
        </p:nvSpPr>
        <p:spPr>
          <a:xfrm>
            <a:off x="233680" y="335280"/>
            <a:ext cx="118121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err="1"/>
              <a:t>TreeMap</a:t>
            </a:r>
            <a:endParaRPr lang="en-US" altLang="zh-CN" b="1" u="sng" dirty="0"/>
          </a:p>
          <a:p>
            <a:endParaRPr lang="en-US" altLang="zh-TW" dirty="0"/>
          </a:p>
          <a:p>
            <a:r>
              <a:rPr lang="en-US" altLang="zh-TW" dirty="0"/>
              <a:t>	Map </a:t>
            </a:r>
            <a:r>
              <a:rPr lang="zh-TW" altLang="en-US" dirty="0"/>
              <a:t>接口派生出一个</a:t>
            </a:r>
            <a:r>
              <a:rPr lang="en-US" altLang="zh-TW" dirty="0" err="1"/>
              <a:t>SortedMap</a:t>
            </a:r>
            <a:r>
              <a:rPr lang="en-US" altLang="zh-TW" dirty="0"/>
              <a:t> </a:t>
            </a:r>
            <a:r>
              <a:rPr lang="zh-TW" altLang="en-US" dirty="0"/>
              <a:t>子接口，</a:t>
            </a:r>
            <a:r>
              <a:rPr lang="en-US" altLang="zh-TW" dirty="0" err="1"/>
              <a:t>SortedMap</a:t>
            </a:r>
            <a:r>
              <a:rPr lang="zh-TW" altLang="en-US" dirty="0"/>
              <a:t>接口也有一个</a:t>
            </a:r>
            <a:r>
              <a:rPr lang="en-US" altLang="zh-TW" dirty="0" err="1"/>
              <a:t>TreeMap</a:t>
            </a:r>
            <a:r>
              <a:rPr lang="zh-TW" altLang="en-US" dirty="0"/>
              <a:t>实现类。</a:t>
            </a:r>
          </a:p>
          <a:p>
            <a:r>
              <a:rPr lang="en-US" altLang="zh-CN" dirty="0"/>
              <a:t>                 </a:t>
            </a:r>
            <a:r>
              <a:rPr lang="en-US" altLang="zh-CN" dirty="0" err="1"/>
              <a:t>TreeMap</a:t>
            </a:r>
            <a:r>
              <a:rPr lang="zh-CN" altLang="en-US" dirty="0"/>
              <a:t>就是一个红黑树数据结构，每个</a:t>
            </a:r>
            <a:r>
              <a:rPr lang="en-US" altLang="zh-CN" dirty="0"/>
              <a:t>key-value</a:t>
            </a:r>
            <a:r>
              <a:rPr lang="zh-CN" altLang="en-US" dirty="0"/>
              <a:t>对即作为红黑树的一个节点。</a:t>
            </a:r>
            <a:r>
              <a:rPr lang="en-US" altLang="zh-CN" dirty="0" err="1"/>
              <a:t>TreeMap</a:t>
            </a:r>
            <a:r>
              <a:rPr lang="zh-CN" altLang="en-US" dirty="0"/>
              <a:t>存储</a:t>
            </a:r>
            <a:r>
              <a:rPr lang="en-US" altLang="zh-CN" dirty="0"/>
              <a:t>key-value</a:t>
            </a:r>
            <a:r>
              <a:rPr lang="zh-CN" altLang="en-US" dirty="0"/>
              <a:t>对</a:t>
            </a:r>
            <a:endParaRPr lang="en-US" altLang="zh-CN" dirty="0"/>
          </a:p>
          <a:p>
            <a:r>
              <a:rPr lang="zh-CN" altLang="en-US" dirty="0"/>
              <a:t>              （节点）时，需要根据</a:t>
            </a:r>
            <a:r>
              <a:rPr lang="en-US" altLang="zh-CN" dirty="0"/>
              <a:t>key</a:t>
            </a:r>
            <a:r>
              <a:rPr lang="zh-CN" altLang="en-US" dirty="0"/>
              <a:t>对节点进行排序</a:t>
            </a:r>
            <a:r>
              <a:rPr lang="en-US" altLang="zh-CN" dirty="0"/>
              <a:t>,</a:t>
            </a:r>
            <a:r>
              <a:rPr lang="zh-CN" altLang="en-US" dirty="0"/>
              <a:t>所以對保存的類需要實現</a:t>
            </a:r>
            <a:r>
              <a:rPr lang="en-US" altLang="zh-CN" dirty="0"/>
              <a:t>comparable</a:t>
            </a:r>
            <a:r>
              <a:rPr lang="zh-CN" altLang="en-US" dirty="0"/>
              <a:t>接口或者</a:t>
            </a:r>
            <a:r>
              <a:rPr lang="en-US" altLang="zh-CN" dirty="0"/>
              <a:t>new</a:t>
            </a:r>
            <a:r>
              <a:rPr lang="zh-CN" altLang="en-US" dirty="0"/>
              <a:t>對象的時候實現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compartor</a:t>
            </a:r>
            <a:r>
              <a:rPr lang="zh-CN" altLang="en-US" dirty="0"/>
              <a:t>類</a:t>
            </a:r>
            <a:r>
              <a:rPr lang="en-US" altLang="zh-CN" dirty="0"/>
              <a:t>. </a:t>
            </a:r>
            <a:r>
              <a:rPr lang="en-US" altLang="zh-CN" dirty="0" err="1"/>
              <a:t>TreeMap</a:t>
            </a:r>
            <a:r>
              <a:rPr lang="zh-CN" altLang="en-US" dirty="0"/>
              <a:t>可以保证所有的</a:t>
            </a:r>
            <a:r>
              <a:rPr lang="en-US" altLang="zh-CN" dirty="0"/>
              <a:t>key-value</a:t>
            </a:r>
            <a:r>
              <a:rPr lang="zh-CN" altLang="en-US" dirty="0"/>
              <a:t>对处于有序状态。</a:t>
            </a:r>
            <a:r>
              <a:rPr lang="en-US" altLang="zh-CN" dirty="0" err="1"/>
              <a:t>TreeSet</a:t>
            </a:r>
            <a:r>
              <a:rPr lang="zh-CN" altLang="en-US" dirty="0"/>
              <a:t>中判断两个元素相等的标准，</a:t>
            </a:r>
            <a:endParaRPr lang="en-US" altLang="zh-CN" dirty="0"/>
          </a:p>
          <a:p>
            <a:r>
              <a:rPr lang="en-US" altLang="zh-CN" dirty="0"/>
              <a:t>                 </a:t>
            </a:r>
            <a:r>
              <a:rPr lang="en-US" altLang="zh-CN" dirty="0" err="1"/>
              <a:t>TreeMap</a:t>
            </a:r>
            <a:r>
              <a:rPr lang="zh-CN" altLang="en-US" dirty="0"/>
              <a:t>中判断两个</a:t>
            </a:r>
            <a:r>
              <a:rPr lang="en-US" altLang="zh-TW" dirty="0"/>
              <a:t>key</a:t>
            </a:r>
            <a:r>
              <a:rPr lang="zh-TW" altLang="en-US" dirty="0"/>
              <a:t>相等的标准是：两个</a:t>
            </a:r>
            <a:r>
              <a:rPr lang="en-US" altLang="zh-TW" dirty="0"/>
              <a:t>key</a:t>
            </a:r>
            <a:r>
              <a:rPr lang="zh-TW" altLang="en-US" dirty="0"/>
              <a:t>通过</a:t>
            </a:r>
            <a:r>
              <a:rPr lang="en-US" altLang="zh-TW" dirty="0" err="1"/>
              <a:t>compareTo</a:t>
            </a:r>
            <a:r>
              <a:rPr lang="en-US" altLang="zh-TW" dirty="0"/>
              <a:t>()</a:t>
            </a:r>
            <a:r>
              <a:rPr lang="zh-TW" altLang="en-US" dirty="0"/>
              <a:t>方法返回</a:t>
            </a:r>
            <a:r>
              <a:rPr lang="en-US" altLang="zh-TW" dirty="0"/>
              <a:t> 0</a:t>
            </a:r>
            <a:r>
              <a:rPr lang="zh-TW" altLang="en-US" dirty="0"/>
              <a:t>，</a:t>
            </a:r>
            <a:r>
              <a:rPr lang="en-US" altLang="zh-TW" dirty="0" err="1"/>
              <a:t>TreeMap</a:t>
            </a:r>
            <a:r>
              <a:rPr lang="zh-TW" altLang="en-US" dirty="0"/>
              <a:t>即认</a:t>
            </a:r>
            <a:r>
              <a:rPr lang="zh-CN" altLang="en-US" dirty="0"/>
              <a:t>为这两个</a:t>
            </a:r>
            <a:r>
              <a:rPr lang="en-US" altLang="zh-CN" dirty="0"/>
              <a:t>key</a:t>
            </a:r>
            <a:r>
              <a:rPr lang="zh-CN" altLang="en-US" dirty="0"/>
              <a:t>是</a:t>
            </a:r>
            <a:endParaRPr lang="en-US" altLang="zh-CN" dirty="0"/>
          </a:p>
          <a:p>
            <a:r>
              <a:rPr lang="en-US" altLang="zh-CN"/>
              <a:t>                 </a:t>
            </a:r>
            <a:r>
              <a:rPr lang="zh-CN" altLang="en-US"/>
              <a:t>相等</a:t>
            </a:r>
            <a:r>
              <a:rPr lang="zh-CN" altLang="en-US" dirty="0"/>
              <a:t>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64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82DFA3-D3A7-47EF-B308-45043E357E4C}"/>
              </a:ext>
            </a:extLst>
          </p:cNvPr>
          <p:cNvSpPr txBox="1"/>
          <p:nvPr/>
        </p:nvSpPr>
        <p:spPr>
          <a:xfrm>
            <a:off x="193040" y="274320"/>
            <a:ext cx="11846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err="1"/>
              <a:t>WeakHashMap</a:t>
            </a:r>
            <a:endParaRPr lang="en-US" altLang="zh-TW" b="1" u="sng" dirty="0"/>
          </a:p>
          <a:p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CN" dirty="0"/>
              <a:t>HashMap</a:t>
            </a:r>
            <a:r>
              <a:rPr lang="zh-CN" altLang="en-US" dirty="0"/>
              <a:t>和</a:t>
            </a:r>
            <a:r>
              <a:rPr lang="en-US" altLang="zh-CN" dirty="0" err="1"/>
              <a:t>WeakHash</a:t>
            </a:r>
            <a:r>
              <a:rPr lang="zh-CN" altLang="en-US" dirty="0"/>
              <a:t>區別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HashMap</a:t>
            </a:r>
            <a:r>
              <a:rPr lang="zh-CN" altLang="en-US" dirty="0"/>
              <a:t>的</a:t>
            </a:r>
            <a:r>
              <a:rPr lang="en-US" altLang="zh-CN" dirty="0"/>
              <a:t>key</a:t>
            </a:r>
            <a:r>
              <a:rPr lang="zh-CN" altLang="en-US" dirty="0"/>
              <a:t>保留了对实际对象的强引用，这意味着只要该</a:t>
            </a:r>
            <a:r>
              <a:rPr lang="en-US" altLang="zh-CN" dirty="0"/>
              <a:t>HashMap</a:t>
            </a:r>
            <a:r>
              <a:rPr lang="zh-CN" altLang="en-US" dirty="0"/>
              <a:t>对象不被销毁，该</a:t>
            </a:r>
            <a:r>
              <a:rPr lang="en-US" altLang="zh-CN" dirty="0"/>
              <a:t>HashMap</a:t>
            </a:r>
            <a:r>
              <a:rPr lang="zh-CN" altLang="en-US" dirty="0"/>
              <a:t>的所有</a:t>
            </a:r>
            <a:r>
              <a:rPr lang="en-US" altLang="zh-CN" dirty="0"/>
              <a:t>key </a:t>
            </a:r>
          </a:p>
          <a:p>
            <a:r>
              <a:rPr lang="en-US" altLang="zh-CN" dirty="0"/>
              <a:t>                  </a:t>
            </a:r>
            <a:r>
              <a:rPr lang="zh-CN" altLang="en-US" dirty="0"/>
              <a:t>所引用的对象就不会被垃圾回收，</a:t>
            </a:r>
            <a:r>
              <a:rPr lang="en-US" altLang="zh-TW" dirty="0"/>
              <a:t>HashMap </a:t>
            </a:r>
            <a:r>
              <a:rPr lang="zh-TW" altLang="en-US" dirty="0"/>
              <a:t>也不会自动删除这些</a:t>
            </a:r>
            <a:r>
              <a:rPr lang="en-US" altLang="zh-TW" dirty="0"/>
              <a:t>key </a:t>
            </a:r>
            <a:r>
              <a:rPr lang="zh-TW" altLang="en-US" dirty="0"/>
              <a:t>所对应的</a:t>
            </a:r>
            <a:r>
              <a:rPr lang="en-US" altLang="zh-TW" dirty="0"/>
              <a:t>key-value </a:t>
            </a:r>
            <a:r>
              <a:rPr lang="zh-CN" altLang="en-US" dirty="0"/>
              <a:t>對</a:t>
            </a:r>
            <a:endParaRPr lang="en-US" altLang="zh-TW" dirty="0"/>
          </a:p>
          <a:p>
            <a:endParaRPr lang="en-US" altLang="zh-CN" dirty="0"/>
          </a:p>
          <a:p>
            <a:r>
              <a:rPr lang="en-US" altLang="zh-CN" dirty="0"/>
              <a:t>                 </a:t>
            </a:r>
            <a:r>
              <a:rPr lang="en-US" altLang="zh-CN" dirty="0" err="1"/>
              <a:t>WeakHashMap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key </a:t>
            </a:r>
            <a:r>
              <a:rPr lang="zh-CN" altLang="en-US" dirty="0"/>
              <a:t>只保留了对实际对象的弱引用， 这意味着如果</a:t>
            </a:r>
            <a:r>
              <a:rPr lang="en-US" altLang="zh-CN" dirty="0" err="1"/>
              <a:t>WeakHashMap</a:t>
            </a:r>
            <a:r>
              <a:rPr lang="zh-CN" altLang="en-US" dirty="0"/>
              <a:t>对象的</a:t>
            </a:r>
            <a:r>
              <a:rPr lang="en-US" altLang="zh-CN" dirty="0"/>
              <a:t>key</a:t>
            </a:r>
            <a:r>
              <a:rPr lang="zh-CN" altLang="en-US" dirty="0"/>
              <a:t>所引用的对象没</a:t>
            </a:r>
            <a:endParaRPr lang="en-US" altLang="zh-CN" dirty="0"/>
          </a:p>
          <a:p>
            <a:r>
              <a:rPr lang="en-US" altLang="zh-CN" dirty="0"/>
              <a:t>                 </a:t>
            </a:r>
            <a:r>
              <a:rPr lang="zh-CN" altLang="en-US" dirty="0"/>
              <a:t>有被其他强引用变量所引用，则这些</a:t>
            </a:r>
            <a:r>
              <a:rPr lang="en-US" altLang="zh-CN" dirty="0"/>
              <a:t>key</a:t>
            </a:r>
            <a:r>
              <a:rPr lang="zh-CN" altLang="en-US" dirty="0"/>
              <a:t>所引用的对象可能被垃圾回收，</a:t>
            </a:r>
            <a:r>
              <a:rPr lang="en-US" altLang="zh-CN" dirty="0" err="1"/>
              <a:t>WeakHashMap</a:t>
            </a:r>
            <a:r>
              <a:rPr lang="zh-CN" altLang="en-US" dirty="0"/>
              <a:t>也可能自动删</a:t>
            </a:r>
            <a:r>
              <a:rPr lang="zh-TW" altLang="en-US" dirty="0"/>
              <a:t>除这些</a:t>
            </a:r>
            <a:endParaRPr lang="en-US" altLang="zh-TW" dirty="0"/>
          </a:p>
          <a:p>
            <a:r>
              <a:rPr lang="en-US" altLang="zh-TW" dirty="0"/>
              <a:t>                  key</a:t>
            </a:r>
            <a:r>
              <a:rPr lang="zh-TW" altLang="en-US" dirty="0"/>
              <a:t>所对应的</a:t>
            </a:r>
            <a:r>
              <a:rPr lang="en-US" altLang="zh-TW" dirty="0"/>
              <a:t>key-value</a:t>
            </a:r>
            <a:r>
              <a:rPr lang="zh-TW" altLang="en-US" dirty="0"/>
              <a:t>对。</a:t>
            </a:r>
            <a:endParaRPr lang="en-US" altLang="zh-TW" dirty="0"/>
          </a:p>
          <a:p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170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3D12AED-2C14-45EA-A884-3419BCAA9A5D}"/>
              </a:ext>
            </a:extLst>
          </p:cNvPr>
          <p:cNvSpPr txBox="1"/>
          <p:nvPr/>
        </p:nvSpPr>
        <p:spPr>
          <a:xfrm>
            <a:off x="284480" y="365760"/>
            <a:ext cx="11673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err="1"/>
              <a:t>IdentityHashMap</a:t>
            </a:r>
            <a:endParaRPr lang="en-US" altLang="zh-TW" b="1" u="sng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zh-CN" altLang="en-US" dirty="0"/>
              <a:t>在</a:t>
            </a:r>
            <a:r>
              <a:rPr lang="en-US" altLang="zh-CN" dirty="0" err="1"/>
              <a:t>IdentityHashMap</a:t>
            </a:r>
            <a:r>
              <a:rPr lang="zh-CN" altLang="en-US" dirty="0"/>
              <a:t>中，当且仅当两个</a:t>
            </a:r>
            <a:r>
              <a:rPr lang="en-US" altLang="zh-CN" dirty="0"/>
              <a:t>key</a:t>
            </a:r>
            <a:r>
              <a:rPr lang="zh-CN" altLang="en-US" dirty="0"/>
              <a:t>严格相</a:t>
            </a:r>
            <a:r>
              <a:rPr lang="zh-TW" altLang="en-US" dirty="0"/>
              <a:t>等（</a:t>
            </a:r>
            <a:r>
              <a:rPr lang="en-US" altLang="zh-TW" dirty="0"/>
              <a:t>key1==key2</a:t>
            </a:r>
            <a:r>
              <a:rPr lang="zh-TW" altLang="en-US" dirty="0"/>
              <a:t>）时，</a:t>
            </a:r>
            <a:r>
              <a:rPr lang="en-US" altLang="zh-TW" dirty="0" err="1"/>
              <a:t>IdentityHashMap</a:t>
            </a:r>
            <a:r>
              <a:rPr lang="zh-TW" altLang="en-US" dirty="0"/>
              <a:t>才认为两个</a:t>
            </a:r>
            <a:r>
              <a:rPr lang="en-US" altLang="zh-TW" dirty="0"/>
              <a:t>key</a:t>
            </a:r>
            <a:r>
              <a:rPr lang="zh-TW" altLang="en-US" dirty="0"/>
              <a:t>相等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	</a:t>
            </a:r>
            <a:r>
              <a:rPr lang="zh-CN" altLang="en-US" dirty="0"/>
              <a:t>當</a:t>
            </a:r>
            <a:r>
              <a:rPr lang="en-US" altLang="zh-CN" dirty="0"/>
              <a:t>key</a:t>
            </a:r>
            <a:r>
              <a:rPr lang="zh-CN" altLang="en-US" dirty="0"/>
              <a:t>相等之後</a:t>
            </a:r>
            <a:r>
              <a:rPr lang="en-US" altLang="zh-CN" dirty="0"/>
              <a:t>,  </a:t>
            </a:r>
            <a:r>
              <a:rPr lang="zh-CN" altLang="en-US" dirty="0"/>
              <a:t>後面加入的值會覆蓋前面一個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8982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01DFEC-E2BF-4BFC-A8A5-FBF04FCD761F}"/>
              </a:ext>
            </a:extLst>
          </p:cNvPr>
          <p:cNvSpPr txBox="1"/>
          <p:nvPr/>
        </p:nvSpPr>
        <p:spPr>
          <a:xfrm>
            <a:off x="391160" y="325120"/>
            <a:ext cx="114096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err="1"/>
              <a:t>EnumMap</a:t>
            </a:r>
            <a:endParaRPr lang="en-US" altLang="zh-TW" b="1" u="sng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 err="1"/>
              <a:t>EnumMap</a:t>
            </a:r>
            <a:r>
              <a:rPr lang="zh-CN" altLang="en-US" dirty="0"/>
              <a:t>是一个与枚举类一起使用的</a:t>
            </a:r>
            <a:r>
              <a:rPr lang="en-US" altLang="zh-CN" dirty="0"/>
              <a:t>Map</a:t>
            </a:r>
            <a:r>
              <a:rPr lang="zh-CN" altLang="en-US" dirty="0"/>
              <a:t>实现，</a:t>
            </a:r>
            <a:r>
              <a:rPr lang="en-US" altLang="zh-CN" dirty="0" err="1"/>
              <a:t>EnumMap</a:t>
            </a:r>
            <a:r>
              <a:rPr lang="zh-CN" altLang="en-US" dirty="0"/>
              <a:t>中的所有</a:t>
            </a:r>
            <a:r>
              <a:rPr lang="en-US" altLang="zh-CN" dirty="0"/>
              <a:t>key</a:t>
            </a:r>
            <a:r>
              <a:rPr lang="zh-CN" altLang="en-US" dirty="0"/>
              <a:t>都必须是单个枚举类的枚举值。</a:t>
            </a:r>
            <a:endParaRPr lang="en-US" altLang="zh-CN" dirty="0"/>
          </a:p>
          <a:p>
            <a:r>
              <a:rPr lang="en-US" altLang="zh-CN" dirty="0"/>
              <a:t>                 </a:t>
            </a:r>
            <a:r>
              <a:rPr lang="zh-CN" altLang="en-US" dirty="0"/>
              <a:t>创建</a:t>
            </a:r>
            <a:r>
              <a:rPr lang="en-US" altLang="zh-CN" dirty="0" err="1"/>
              <a:t>EnumMap</a:t>
            </a:r>
            <a:r>
              <a:rPr lang="zh-CN" altLang="en-US" dirty="0"/>
              <a:t>时必须显式或隐式指定它对应的枚举类。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dirty="0"/>
              <a:t>	(1)</a:t>
            </a:r>
            <a:r>
              <a:rPr lang="en-US" altLang="zh-CN" dirty="0" err="1"/>
              <a:t>EnumMap</a:t>
            </a:r>
            <a:r>
              <a:rPr lang="zh-CN" altLang="en-US" dirty="0"/>
              <a:t>在内部以数组形式保存，所以这种实现形式非常紧</a:t>
            </a:r>
            <a:r>
              <a:rPr lang="zh-TW" altLang="en-US" dirty="0"/>
              <a:t>凑、高效。</a:t>
            </a:r>
          </a:p>
          <a:p>
            <a:r>
              <a:rPr lang="en-US" altLang="zh-CN" dirty="0"/>
              <a:t>	(2)</a:t>
            </a:r>
            <a:r>
              <a:rPr lang="en-US" altLang="zh-CN" dirty="0" err="1"/>
              <a:t>EnumMap</a:t>
            </a:r>
            <a:r>
              <a:rPr lang="zh-CN" altLang="en-US" dirty="0"/>
              <a:t>根据</a:t>
            </a:r>
            <a:r>
              <a:rPr lang="en-US" altLang="zh-CN" dirty="0"/>
              <a:t>key</a:t>
            </a:r>
            <a:r>
              <a:rPr lang="zh-CN" altLang="en-US" dirty="0"/>
              <a:t>的自然顺序（即枚举值在枚举类中的定义顺序） 来维护</a:t>
            </a:r>
            <a:r>
              <a:rPr lang="en-US" altLang="zh-CN" dirty="0"/>
              <a:t>key-value </a:t>
            </a:r>
            <a:r>
              <a:rPr lang="zh-CN" altLang="en-US" dirty="0"/>
              <a:t>对的顺序。当程序</a:t>
            </a:r>
            <a:endParaRPr lang="en-US" altLang="zh-CN" dirty="0"/>
          </a:p>
          <a:p>
            <a:r>
              <a:rPr lang="en-US" altLang="zh-CN" dirty="0"/>
              <a:t>                            </a:t>
            </a:r>
            <a:r>
              <a:rPr lang="zh-CN" altLang="en-US" dirty="0"/>
              <a:t>通过</a:t>
            </a:r>
            <a:r>
              <a:rPr lang="en-US" altLang="zh-CN" dirty="0" err="1"/>
              <a:t>keySet</a:t>
            </a:r>
            <a:r>
              <a:rPr lang="en-US" altLang="zh-CN" dirty="0"/>
              <a:t>() </a:t>
            </a:r>
            <a:r>
              <a:rPr lang="zh-CN" altLang="en-US" dirty="0"/>
              <a:t>、</a:t>
            </a:r>
            <a:r>
              <a:rPr lang="en-US" altLang="zh-TW" dirty="0" err="1"/>
              <a:t>entrySet</a:t>
            </a:r>
            <a:r>
              <a:rPr lang="en-US" altLang="zh-TW" dirty="0"/>
              <a:t>()</a:t>
            </a:r>
            <a:r>
              <a:rPr lang="zh-TW" altLang="en-US" dirty="0"/>
              <a:t>、</a:t>
            </a:r>
            <a:r>
              <a:rPr lang="en-US" altLang="zh-TW" dirty="0"/>
              <a:t>values()</a:t>
            </a:r>
            <a:r>
              <a:rPr lang="zh-TW" altLang="en-US" dirty="0"/>
              <a:t>等方法遍历</a:t>
            </a:r>
            <a:r>
              <a:rPr lang="en-US" altLang="zh-TW" dirty="0" err="1"/>
              <a:t>EnumMap</a:t>
            </a:r>
            <a:r>
              <a:rPr lang="zh-TW" altLang="en-US" dirty="0"/>
              <a:t>时可以看到这种顺序。</a:t>
            </a:r>
          </a:p>
          <a:p>
            <a:r>
              <a:rPr lang="en-US" altLang="zh-CN" dirty="0"/>
              <a:t>                  (3)</a:t>
            </a:r>
            <a:r>
              <a:rPr lang="en-US" altLang="zh-CN" dirty="0" err="1"/>
              <a:t>EnumMap</a:t>
            </a:r>
            <a:r>
              <a:rPr lang="en-US" altLang="zh-CN" dirty="0"/>
              <a:t> </a:t>
            </a:r>
            <a:r>
              <a:rPr lang="zh-CN" altLang="en-US" dirty="0"/>
              <a:t>不允许使用</a:t>
            </a:r>
            <a:r>
              <a:rPr lang="en-US" altLang="zh-CN" dirty="0"/>
              <a:t>null </a:t>
            </a:r>
            <a:r>
              <a:rPr lang="zh-CN" altLang="en-US" dirty="0"/>
              <a:t>作为</a:t>
            </a:r>
            <a:r>
              <a:rPr lang="en-US" altLang="zh-CN" dirty="0"/>
              <a:t>key </a:t>
            </a:r>
            <a:r>
              <a:rPr lang="zh-CN" altLang="en-US" dirty="0"/>
              <a:t>， 但允许使用</a:t>
            </a:r>
            <a:r>
              <a:rPr lang="en-US" altLang="zh-CN" dirty="0"/>
              <a:t>null </a:t>
            </a:r>
            <a:r>
              <a:rPr lang="zh-CN" altLang="en-US" dirty="0"/>
              <a:t>作为</a:t>
            </a:r>
            <a:r>
              <a:rPr lang="en-US" altLang="zh-CN" dirty="0"/>
              <a:t>value </a:t>
            </a:r>
            <a:r>
              <a:rPr lang="zh-CN" altLang="en-US" dirty="0"/>
              <a:t>。如果试图使用</a:t>
            </a:r>
            <a:r>
              <a:rPr lang="en-US" altLang="zh-CN" dirty="0"/>
              <a:t>null </a:t>
            </a:r>
            <a:r>
              <a:rPr lang="zh-CN" altLang="en-US" dirty="0"/>
              <a:t>作为</a:t>
            </a:r>
            <a:r>
              <a:rPr lang="en-US" altLang="zh-CN" dirty="0"/>
              <a:t>key </a:t>
            </a:r>
            <a:r>
              <a:rPr lang="zh-CN" altLang="en-US" dirty="0"/>
              <a:t>时将抛出</a:t>
            </a:r>
          </a:p>
          <a:p>
            <a:r>
              <a:rPr lang="en-US" altLang="zh-TW" dirty="0"/>
              <a:t>                      </a:t>
            </a:r>
            <a:r>
              <a:rPr lang="en-US" altLang="zh-TW" dirty="0" err="1"/>
              <a:t>NullPointerException</a:t>
            </a:r>
            <a:r>
              <a:rPr lang="zh-TW" altLang="en-US" dirty="0"/>
              <a:t>异常。如果只是查询是否包含值为</a:t>
            </a:r>
            <a:r>
              <a:rPr lang="en-US" altLang="zh-TW" dirty="0"/>
              <a:t>null</a:t>
            </a:r>
            <a:r>
              <a:rPr lang="zh-CN" altLang="en-US" dirty="0"/>
              <a:t>的</a:t>
            </a:r>
            <a:r>
              <a:rPr lang="en-US" altLang="zh-CN" dirty="0"/>
              <a:t>key</a:t>
            </a:r>
            <a:r>
              <a:rPr lang="zh-CN" altLang="en-US" dirty="0"/>
              <a:t>，或只是删除值为</a:t>
            </a:r>
            <a:r>
              <a:rPr lang="en-US" altLang="zh-CN" dirty="0"/>
              <a:t>null</a:t>
            </a:r>
            <a:r>
              <a:rPr lang="zh-CN" altLang="en-US" dirty="0"/>
              <a:t>的</a:t>
            </a:r>
            <a:r>
              <a:rPr lang="en-US" altLang="zh-CN" dirty="0"/>
              <a:t>key</a:t>
            </a:r>
            <a:r>
              <a:rPr lang="zh-CN" altLang="en-US" dirty="0"/>
              <a:t>，都不会</a:t>
            </a:r>
            <a:endParaRPr lang="en-US" altLang="zh-CN" dirty="0"/>
          </a:p>
          <a:p>
            <a:r>
              <a:rPr lang="en-US" altLang="zh-CN"/>
              <a:t>                      </a:t>
            </a:r>
            <a:r>
              <a:rPr lang="zh-CN" altLang="en-US"/>
              <a:t>抛</a:t>
            </a:r>
            <a:r>
              <a:rPr lang="zh-CN" altLang="en-US" dirty="0"/>
              <a:t>出异常。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660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FAF8E32-FDC6-4966-9CC1-CB564A0D8384}"/>
              </a:ext>
            </a:extLst>
          </p:cNvPr>
          <p:cNvSpPr txBox="1"/>
          <p:nvPr/>
        </p:nvSpPr>
        <p:spPr>
          <a:xfrm>
            <a:off x="193040" y="254000"/>
            <a:ext cx="117246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各</a:t>
            </a:r>
            <a:r>
              <a:rPr lang="en-US" altLang="zh-CN" b="1" u="sng" dirty="0"/>
              <a:t>map</a:t>
            </a:r>
            <a:r>
              <a:rPr lang="zh-CN" altLang="en-US" b="1" u="sng" dirty="0"/>
              <a:t>集合的性能分析</a:t>
            </a:r>
            <a:endParaRPr lang="en-US" altLang="zh-CN" b="1" u="sng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	1.Hashtable</a:t>
            </a:r>
            <a:r>
              <a:rPr lang="zh-TW" altLang="en-US" dirty="0"/>
              <a:t>是一个古老的、线程安全的集合，因此</a:t>
            </a:r>
            <a:r>
              <a:rPr lang="en-US" altLang="zh-TW" dirty="0"/>
              <a:t>HashMap</a:t>
            </a:r>
            <a:r>
              <a:rPr lang="zh-TW" altLang="en-US" dirty="0"/>
              <a:t>通常比</a:t>
            </a:r>
            <a:r>
              <a:rPr lang="en-US" altLang="zh-TW" dirty="0" err="1"/>
              <a:t>Hashtable</a:t>
            </a:r>
            <a:r>
              <a:rPr lang="zh-TW" altLang="en-US" dirty="0"/>
              <a:t>要快。</a:t>
            </a:r>
            <a:endParaRPr lang="en-US" altLang="zh-TW" dirty="0"/>
          </a:p>
          <a:p>
            <a:r>
              <a:rPr lang="en-US" altLang="zh-TW" dirty="0"/>
              <a:t>	2. </a:t>
            </a:r>
            <a:r>
              <a:rPr lang="en-US" altLang="zh-TW" dirty="0" err="1"/>
              <a:t>TreeMap</a:t>
            </a:r>
            <a:r>
              <a:rPr lang="zh-TW" altLang="en-US" dirty="0"/>
              <a:t>通常比</a:t>
            </a:r>
            <a:r>
              <a:rPr lang="en-US" altLang="zh-TW" dirty="0"/>
              <a:t>HashMap</a:t>
            </a:r>
            <a:r>
              <a:rPr lang="zh-TW" altLang="en-US" dirty="0"/>
              <a:t>、</a:t>
            </a:r>
            <a:r>
              <a:rPr lang="en-US" altLang="zh-TW" dirty="0" err="1"/>
              <a:t>Hashtable</a:t>
            </a:r>
            <a:r>
              <a:rPr lang="zh-TW" altLang="en-US" dirty="0"/>
              <a:t>要慢（尤其在插入、删除</a:t>
            </a:r>
            <a:r>
              <a:rPr lang="en-US" altLang="zh-TW" dirty="0" err="1"/>
              <a:t>keyvalue</a:t>
            </a:r>
            <a:r>
              <a:rPr lang="zh-CN" altLang="en-US" dirty="0"/>
              <a:t>对时更慢），因为</a:t>
            </a:r>
            <a:r>
              <a:rPr lang="en-US" altLang="zh-CN" dirty="0" err="1"/>
              <a:t>TreeMap</a:t>
            </a:r>
            <a:r>
              <a:rPr lang="zh-CN" altLang="en-US" dirty="0"/>
              <a:t>底层采 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用红黑树来管理</a:t>
            </a:r>
            <a:r>
              <a:rPr lang="en-US" altLang="zh-CN" dirty="0"/>
              <a:t>key-value</a:t>
            </a:r>
            <a:r>
              <a:rPr lang="zh-CN" altLang="en-US" dirty="0"/>
              <a:t>对（红黑树的每个节点就是一个</a:t>
            </a:r>
            <a:r>
              <a:rPr lang="en-US" altLang="zh-CN" dirty="0"/>
              <a:t>key-value</a:t>
            </a:r>
            <a:r>
              <a:rPr lang="zh-CN" altLang="en-US" dirty="0"/>
              <a:t>对）。</a:t>
            </a:r>
            <a:r>
              <a:rPr lang="zh-TW" altLang="en-US" dirty="0"/>
              <a:t>使用</a:t>
            </a:r>
            <a:r>
              <a:rPr lang="en-US" altLang="zh-TW" dirty="0" err="1"/>
              <a:t>TreeMap</a:t>
            </a:r>
            <a:r>
              <a:rPr lang="zh-TW" altLang="en-US" dirty="0"/>
              <a:t>有一个好处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TW" dirty="0"/>
              <a:t>                     :</a:t>
            </a:r>
            <a:r>
              <a:rPr lang="en-US" altLang="zh-TW" dirty="0" err="1"/>
              <a:t>TreeMap</a:t>
            </a:r>
            <a:r>
              <a:rPr lang="zh-TW" altLang="en-US" dirty="0"/>
              <a:t>中的</a:t>
            </a:r>
            <a:r>
              <a:rPr lang="en-US" altLang="zh-TW" dirty="0"/>
              <a:t>key-value</a:t>
            </a:r>
            <a:r>
              <a:rPr lang="zh-TW" altLang="en-US" dirty="0"/>
              <a:t>对总是处于有序</a:t>
            </a:r>
            <a:r>
              <a:rPr lang="zh-CN" altLang="en-US" dirty="0"/>
              <a:t>状态，无须专门进行排序操作。</a:t>
            </a:r>
            <a:endParaRPr lang="en-US" altLang="zh-CN" dirty="0"/>
          </a:p>
          <a:p>
            <a:r>
              <a:rPr lang="en-US" altLang="zh-TW" dirty="0"/>
              <a:t>	3.</a:t>
            </a:r>
            <a:r>
              <a:rPr lang="zh-CN" altLang="en-US" dirty="0"/>
              <a:t>一般的应用场景， 程序应该多考虑使用</a:t>
            </a:r>
            <a:r>
              <a:rPr lang="en-US" altLang="zh-CN" dirty="0"/>
              <a:t>HashMap </a:t>
            </a:r>
            <a:r>
              <a:rPr lang="zh-CN" altLang="en-US" dirty="0"/>
              <a:t>， 因为</a:t>
            </a:r>
            <a:r>
              <a:rPr lang="en-US" altLang="zh-CN" dirty="0"/>
              <a:t>HashMap</a:t>
            </a:r>
            <a:r>
              <a:rPr lang="zh-CN" altLang="en-US" dirty="0"/>
              <a:t>正是为快速查询设计的（</a:t>
            </a:r>
            <a:r>
              <a:rPr lang="en-US" altLang="zh-CN" dirty="0"/>
              <a:t>HashMap</a:t>
            </a:r>
            <a:r>
              <a:rPr lang="zh-CN" altLang="en-US" dirty="0"/>
              <a:t>底层  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其实也是采用数组来存</a:t>
            </a:r>
            <a:r>
              <a:rPr lang="zh-TW" altLang="en-US" dirty="0"/>
              <a:t>储</a:t>
            </a:r>
            <a:r>
              <a:rPr lang="en-US" altLang="zh-TW" dirty="0"/>
              <a:t>key-value</a:t>
            </a:r>
            <a:r>
              <a:rPr lang="zh-TW" altLang="en-US" dirty="0"/>
              <a:t>对）。</a:t>
            </a:r>
            <a:endParaRPr lang="en-US" altLang="zh-TW" dirty="0"/>
          </a:p>
          <a:p>
            <a:r>
              <a:rPr lang="en-US" altLang="zh-TW" dirty="0"/>
              <a:t>	4.</a:t>
            </a:r>
            <a:r>
              <a:rPr lang="en-US" altLang="zh-CN" dirty="0"/>
              <a:t> </a:t>
            </a:r>
            <a:r>
              <a:rPr lang="en-US" altLang="zh-CN" dirty="0" err="1"/>
              <a:t>LinkedHashMap</a:t>
            </a:r>
            <a:r>
              <a:rPr lang="zh-CN" altLang="en-US" dirty="0"/>
              <a:t>比</a:t>
            </a:r>
            <a:r>
              <a:rPr lang="en-US" altLang="zh-CN" dirty="0"/>
              <a:t>HashMap</a:t>
            </a:r>
            <a:r>
              <a:rPr lang="zh-CN" altLang="en-US" dirty="0"/>
              <a:t>慢一点，因为它需要维护链表来保持</a:t>
            </a:r>
            <a:r>
              <a:rPr lang="en-US" altLang="zh-CN" dirty="0"/>
              <a:t>Map</a:t>
            </a:r>
            <a:r>
              <a:rPr lang="zh-TW" altLang="en-US" dirty="0"/>
              <a:t>中</a:t>
            </a:r>
            <a:r>
              <a:rPr lang="en-US" altLang="zh-TW" dirty="0"/>
              <a:t>key-value</a:t>
            </a:r>
            <a:r>
              <a:rPr lang="zh-TW" altLang="en-US" dirty="0"/>
              <a:t>时的添加顺序。</a:t>
            </a:r>
          </a:p>
        </p:txBody>
      </p:sp>
    </p:spTree>
    <p:extLst>
      <p:ext uri="{BB962C8B-B14F-4D97-AF65-F5344CB8AC3E}">
        <p14:creationId xmlns:p14="http://schemas.microsoft.com/office/powerpoint/2010/main" val="372895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1466</Words>
  <Application>Microsoft Office PowerPoint</Application>
  <PresentationFormat>寬螢幕</PresentationFormat>
  <Paragraphs>79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Java Map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Map</dc:title>
  <dc:creator>Chaojun Lu/WKS/Wistron</dc:creator>
  <cp:lastModifiedBy>Chaojun Lu/WKS/Wistron</cp:lastModifiedBy>
  <cp:revision>27</cp:revision>
  <dcterms:created xsi:type="dcterms:W3CDTF">2023-02-07T01:00:53Z</dcterms:created>
  <dcterms:modified xsi:type="dcterms:W3CDTF">2023-02-13T06:46:26Z</dcterms:modified>
</cp:coreProperties>
</file>