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9B8CD-0D2A-4661-85B2-A904B947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45B8A6-FA99-404F-AEEC-18857236F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BC73D-A070-49C6-A32F-FCB4FEF0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B6D7E-2A2C-49AD-8BF3-B285A7B3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736DE-15E2-4F41-9B10-20D7AE99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6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50D43-1D3B-425D-B147-A6F0A8F4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2CE42-2E79-4E91-9080-C574794F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D2F82-6FB9-4309-9385-5E2F3C4F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3B4D7-354F-4C9F-81E4-014EA0AB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A13016-FBD1-45DB-A66F-39A7CE92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0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20660C-D013-4FBA-84E5-5637E507A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BC81D7-A003-4EF9-8478-F12EF73A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C3A11C-BBA6-41FB-B0C1-ACEBA7E8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56B25A-0B65-4E27-8F1C-072B2BDD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855E9-AEE3-432E-9FC5-1AC2F638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C2A2-9BD6-4936-B54B-E83C1ED6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27A00-1249-4757-8748-C980516C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1C38A-198F-49D8-B2DB-3B6436DA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029E9-47B5-4F48-BCC2-AFEBCB6D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C7420-2E60-4C8E-9D49-3457F4F8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93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52527-468C-4137-AFF6-DDE939F3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39FAE-71DB-4874-8F39-2F0070B3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FC92A-EA84-4C68-8E7D-888640C2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BE313-FF05-4C19-9505-19B75C01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B6FB8-78B5-431B-BBB5-A30D7881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4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5438A-8850-4799-AB02-8484C19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DB810-86CF-442C-95B1-4360788F5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79D61-DF99-4011-8097-826A3F87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5D96F1-96C5-40A2-BBD7-9813ED54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D6C4C-5882-4741-B12C-CF740E30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A603C7-CF0B-44D2-8689-5CF2A2F3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5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812-6F84-420C-B564-5EFF0DAE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2FCCD-8193-4143-B723-97E68CD6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7C28F7-E642-40B9-A2F6-98A15BD73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01E584-2061-4070-8CB6-6612B11F1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9C8900-BC66-46F8-8CF6-C728CC790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ED23E0-2732-4E48-ADCD-79F825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27C68E-D994-409D-8705-973E199A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ADC4FD-F2F4-4AF5-B1B9-5C42FAD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1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1CB05-45C4-4989-A306-B7299F57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DA2861-13E9-4C24-9C94-67B643D2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FFB2CF-4BFE-4692-8BA0-E802E16F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AC4649-A1AE-4E04-9A60-8C642108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39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ADE532-5D4C-456A-9FDB-C3F077E5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0A95A7-888C-4E8C-ADF8-4D104758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5DEBC8-0528-4CAD-911D-477A2AF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02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B936F-B914-46BB-BFAF-368DB6F6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7047D-F825-4688-B38F-269F2C91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6102AD-E1A0-426A-A1D3-C5D85E8B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B1D555-04AD-4D47-AEFE-5EFD5775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450A68-F013-473E-BB9A-C23CBD24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77BA2-C828-4C17-BF57-7B1D1998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84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3AF30-8998-4B07-821B-7BD31F5D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369D39-5C40-4AE1-8875-078BDD8B1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07459F-804B-4776-93E1-2F81B077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83499B-EE6C-4E79-8780-75FAA356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E810C1-9349-4D00-832A-6C3E9EBF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71554C-77C6-410C-B496-7CE6A9DC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2EB2E1-A6E9-4779-A8FC-2A6E3FB8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FE57CF-1418-49DC-A9A1-C63ECAB6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16C99-BF5E-4B4B-8C0D-81D8F62D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004-AB0F-4813-8C83-9BB57BC55FB1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309F8-4005-47D7-8CDE-0A4506D32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A6AFC-85CB-4A8F-8A5C-6C32C946E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6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3FB25-1A42-4671-BCD6-FC915D55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Interview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3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F7D275-DE86-4992-9354-79AC11CDB2D3}"/>
              </a:ext>
            </a:extLst>
          </p:cNvPr>
          <p:cNvSpPr txBox="1"/>
          <p:nvPr/>
        </p:nvSpPr>
        <p:spPr>
          <a:xfrm>
            <a:off x="274320" y="213360"/>
            <a:ext cx="11944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1. JVM</a:t>
            </a:r>
            <a:r>
              <a:rPr lang="zh-TW" altLang="en-US" b="1" dirty="0"/>
              <a:t>、</a:t>
            </a:r>
            <a:r>
              <a:rPr lang="en-US" altLang="zh-TW" b="1" dirty="0"/>
              <a:t>JRE</a:t>
            </a:r>
            <a:r>
              <a:rPr lang="zh-TW" altLang="en-US" b="1" dirty="0"/>
              <a:t>和</a:t>
            </a:r>
            <a:r>
              <a:rPr lang="en-US" altLang="zh-TW" b="1" dirty="0"/>
              <a:t>JDK</a:t>
            </a:r>
            <a:r>
              <a:rPr lang="zh-TW" altLang="en-US" b="1" dirty="0"/>
              <a:t>的关系是什么？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                </a:t>
            </a:r>
            <a:r>
              <a:rPr lang="en-US" altLang="zh-TW" dirty="0"/>
              <a:t>JDK</a:t>
            </a:r>
            <a:r>
              <a:rPr lang="zh-TW" altLang="en-US" dirty="0"/>
              <a:t>是（</a:t>
            </a:r>
            <a:r>
              <a:rPr lang="en-US" altLang="zh-TW" dirty="0"/>
              <a:t>Java Development Kit</a:t>
            </a:r>
            <a:r>
              <a:rPr lang="zh-TW" altLang="en-US" dirty="0"/>
              <a:t>）的缩写，它是功能齐全的 </a:t>
            </a:r>
            <a:r>
              <a:rPr lang="en-US" altLang="zh-TW" dirty="0"/>
              <a:t>Java SDK</a:t>
            </a:r>
            <a:r>
              <a:rPr lang="zh-TW" altLang="en-US" dirty="0"/>
              <a:t>。它拥有 </a:t>
            </a:r>
            <a:r>
              <a:rPr lang="en-US" altLang="zh-TW" dirty="0"/>
              <a:t>JRE </a:t>
            </a:r>
            <a:r>
              <a:rPr lang="zh-TW" altLang="en-US" dirty="0"/>
              <a:t>所拥有的一切，还有编译器</a:t>
            </a:r>
            <a:endParaRPr lang="en-US" altLang="zh-TW" dirty="0"/>
          </a:p>
          <a:p>
            <a:r>
              <a:rPr lang="en-US" altLang="zh-TW" dirty="0"/>
              <a:t>              </a:t>
            </a:r>
            <a:r>
              <a:rPr lang="zh-TW" altLang="en-US" dirty="0"/>
              <a:t>（</a:t>
            </a:r>
            <a:r>
              <a:rPr lang="en-US" altLang="zh-TW" dirty="0" err="1"/>
              <a:t>javac</a:t>
            </a:r>
            <a:r>
              <a:rPr lang="zh-TW" altLang="en-US" dirty="0"/>
              <a:t>）和工具（如 </a:t>
            </a:r>
            <a:r>
              <a:rPr lang="en-US" altLang="zh-TW" dirty="0" err="1"/>
              <a:t>javadoc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jdb</a:t>
            </a:r>
            <a:r>
              <a:rPr lang="zh-TW" altLang="en-US" dirty="0"/>
              <a:t>）。它能够创建和编译程序。</a:t>
            </a:r>
            <a:r>
              <a:rPr lang="en-US" altLang="zh-TW" dirty="0"/>
              <a:t>JRE</a:t>
            </a:r>
            <a:r>
              <a:rPr lang="zh-TW" altLang="en-US" dirty="0"/>
              <a:t>是</a:t>
            </a:r>
            <a:r>
              <a:rPr lang="en-US" altLang="zh-TW" dirty="0"/>
              <a:t>Java Runtime Environment</a:t>
            </a:r>
            <a:r>
              <a:rPr lang="zh-TW" altLang="en-US" dirty="0"/>
              <a:t>缩写，它是运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行已编译 </a:t>
            </a:r>
            <a:r>
              <a:rPr lang="en-US" altLang="zh-TW" dirty="0"/>
              <a:t>Java </a:t>
            </a:r>
            <a:r>
              <a:rPr lang="zh-TW" altLang="en-US" dirty="0"/>
              <a:t>程序所需的所有内容的集合，包括 </a:t>
            </a:r>
            <a:r>
              <a:rPr lang="en-US" altLang="zh-TW" dirty="0"/>
              <a:t>Java </a:t>
            </a:r>
            <a:r>
              <a:rPr lang="zh-TW" altLang="en-US" dirty="0"/>
              <a:t>虚拟机（</a:t>
            </a:r>
            <a:r>
              <a:rPr lang="en-US" altLang="zh-TW" dirty="0"/>
              <a:t>JVM</a:t>
            </a:r>
            <a:r>
              <a:rPr lang="zh-TW" altLang="en-US" dirty="0"/>
              <a:t>），</a:t>
            </a:r>
            <a:r>
              <a:rPr lang="en-US" altLang="zh-TW" dirty="0"/>
              <a:t>Java </a:t>
            </a:r>
            <a:r>
              <a:rPr lang="zh-TW" altLang="en-US" dirty="0"/>
              <a:t>类库，</a:t>
            </a:r>
            <a:r>
              <a:rPr lang="en-US" altLang="zh-TW" dirty="0"/>
              <a:t>java </a:t>
            </a:r>
            <a:r>
              <a:rPr lang="zh-TW" altLang="en-US" dirty="0"/>
              <a:t>命令和其他的一些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基础构件。但是，它不能用于创建新程序。</a:t>
            </a:r>
            <a:r>
              <a:rPr lang="en-US" altLang="zh-TW" dirty="0"/>
              <a:t>JDK</a:t>
            </a:r>
            <a:r>
              <a:rPr lang="zh-TW" altLang="en-US" dirty="0"/>
              <a:t>包含</a:t>
            </a:r>
            <a:r>
              <a:rPr lang="en-US" altLang="zh-TW" dirty="0"/>
              <a:t>JRE</a:t>
            </a:r>
            <a:r>
              <a:rPr lang="zh-TW" altLang="en-US" dirty="0"/>
              <a:t>，</a:t>
            </a:r>
            <a:r>
              <a:rPr lang="en-US" altLang="zh-TW" dirty="0"/>
              <a:t>JRE</a:t>
            </a:r>
            <a:r>
              <a:rPr lang="zh-TW" altLang="en-US" dirty="0"/>
              <a:t>包含</a:t>
            </a:r>
            <a:r>
              <a:rPr lang="en-US" altLang="zh-TW" dirty="0"/>
              <a:t>JVM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2FB81C5-7DB8-42B6-A66B-7DF4E282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991179"/>
            <a:ext cx="8930640" cy="42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0F8562E-FB9D-4BC7-A9D6-476480E54A9E}"/>
              </a:ext>
            </a:extLst>
          </p:cNvPr>
          <p:cNvSpPr txBox="1"/>
          <p:nvPr/>
        </p:nvSpPr>
        <p:spPr>
          <a:xfrm>
            <a:off x="121920" y="223520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2, </a:t>
            </a:r>
            <a:r>
              <a:rPr lang="zh-CN" altLang="en-US" b="1" dirty="0" smtClean="0"/>
              <a:t>什</a:t>
            </a:r>
            <a:r>
              <a:rPr lang="zh-CN" altLang="en-US" b="1" dirty="0"/>
              <a:t>麽是字節碼</a:t>
            </a:r>
            <a:r>
              <a:rPr lang="en-US" altLang="zh-CN" b="1" dirty="0"/>
              <a:t>?  </a:t>
            </a:r>
            <a:r>
              <a:rPr lang="zh-CN" altLang="en-US" b="1" dirty="0"/>
              <a:t>爲什麽叫字節碼</a:t>
            </a:r>
            <a:r>
              <a:rPr lang="en-US" altLang="zh-CN" b="1" dirty="0"/>
              <a:t>?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F558FC-4802-4558-9503-10A129704B13}"/>
              </a:ext>
            </a:extLst>
          </p:cNvPr>
          <p:cNvSpPr txBox="1"/>
          <p:nvPr/>
        </p:nvSpPr>
        <p:spPr>
          <a:xfrm>
            <a:off x="643642" y="721360"/>
            <a:ext cx="1090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字节码文件由十六进制值组成，而</a:t>
            </a:r>
            <a:r>
              <a:rPr lang="en-US" altLang="zh-CN" dirty="0"/>
              <a:t>JVM</a:t>
            </a:r>
            <a:r>
              <a:rPr lang="zh-CN" altLang="en-US" dirty="0"/>
              <a:t>以两个十六进制值为一组，即以字节为单位进行读取。在</a:t>
            </a:r>
            <a:r>
              <a:rPr lang="en-US" altLang="zh-CN" dirty="0"/>
              <a:t>Java</a:t>
            </a:r>
            <a:r>
              <a:rPr lang="zh-CN" altLang="en-US" dirty="0"/>
              <a:t>中一般</a:t>
            </a:r>
            <a:endParaRPr lang="en-US" altLang="zh-CN" dirty="0"/>
          </a:p>
          <a:p>
            <a:r>
              <a:rPr lang="zh-CN" altLang="en-US" dirty="0"/>
              <a:t>是用</a:t>
            </a:r>
            <a:r>
              <a:rPr lang="en-US" altLang="zh-CN" dirty="0" err="1"/>
              <a:t>javac</a:t>
            </a:r>
            <a:r>
              <a:rPr lang="zh-CN" altLang="en-US" dirty="0"/>
              <a:t>命令编译源代码为字节码文件</a:t>
            </a:r>
            <a:r>
              <a:rPr lang="en-US" altLang="zh-CN" dirty="0"/>
              <a:t>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C00661-FD30-43D1-9AE0-A1475C970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570624"/>
            <a:ext cx="8300720" cy="36820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565C3F8-B318-46D2-BC7E-DC09E9AFC065}"/>
              </a:ext>
            </a:extLst>
          </p:cNvPr>
          <p:cNvSpPr txBox="1"/>
          <p:nvPr/>
        </p:nvSpPr>
        <p:spPr>
          <a:xfrm>
            <a:off x="4704080" y="545565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字節碼編譯過程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1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F14233A-49C7-4EFC-A70E-13ED99390DBC}"/>
              </a:ext>
            </a:extLst>
          </p:cNvPr>
          <p:cNvSpPr txBox="1"/>
          <p:nvPr/>
        </p:nvSpPr>
        <p:spPr>
          <a:xfrm>
            <a:off x="142240" y="132080"/>
            <a:ext cx="1108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采用</a:t>
            </a:r>
            <a:r>
              <a:rPr lang="zh-CN" altLang="en-US" b="1" dirty="0"/>
              <a:t>字節碼的好處</a:t>
            </a:r>
            <a:r>
              <a:rPr lang="en-US" altLang="zh-CN" b="1" dirty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	Java</a:t>
            </a:r>
            <a:r>
              <a:rPr lang="zh-CN" altLang="en-US" dirty="0"/>
              <a:t>语言通过字节码的方式，在一定程度上解决了传统解释型语言执行效率低的问题，同时又保</a:t>
            </a:r>
            <a:r>
              <a:rPr lang="en-US" altLang="zh-CN" dirty="0"/>
              <a:t>	</a:t>
            </a:r>
            <a:r>
              <a:rPr lang="zh-CN" altLang="en-US" dirty="0"/>
              <a:t>留了解释型语言可移植的特点。所以</a:t>
            </a:r>
            <a:r>
              <a:rPr lang="en-US" altLang="zh-CN" dirty="0"/>
              <a:t>Java</a:t>
            </a:r>
            <a:r>
              <a:rPr lang="zh-CN" altLang="en-US" dirty="0"/>
              <a:t>程序运行时比较高效，而且，由于字节码并不专对一种特</a:t>
            </a:r>
            <a:r>
              <a:rPr lang="en-US" altLang="zh-CN" dirty="0"/>
              <a:t>	</a:t>
            </a:r>
            <a:r>
              <a:rPr lang="zh-CN" altLang="en-US" dirty="0"/>
              <a:t>定的机器，因此，</a:t>
            </a:r>
            <a:r>
              <a:rPr lang="en-US" altLang="zh-CN" dirty="0"/>
              <a:t>Java</a:t>
            </a:r>
            <a:r>
              <a:rPr lang="zh-CN" altLang="en-US" dirty="0"/>
              <a:t>程序无须重新编译便可在多种不同的计算机上运行。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4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308" y="2130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基本数据类型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31" y="-110062"/>
            <a:ext cx="8517698" cy="3801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3601208"/>
            <a:ext cx="7887820" cy="30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4185" y="142043"/>
            <a:ext cx="10813003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5</a:t>
            </a:r>
            <a:r>
              <a:rPr lang="en-US" altLang="zh-CN" sz="1400" b="1" dirty="0" smtClean="0"/>
              <a:t>.switch </a:t>
            </a:r>
            <a:r>
              <a:rPr lang="zh-CN" altLang="en-US" sz="1400" b="1" dirty="0"/>
              <a:t>是否能作用在 </a:t>
            </a:r>
            <a:r>
              <a:rPr lang="en-US" altLang="zh-CN" sz="1400" b="1" dirty="0"/>
              <a:t>byte </a:t>
            </a:r>
            <a:r>
              <a:rPr lang="zh-CN" altLang="en-US" sz="1400" b="1" dirty="0"/>
              <a:t>上，是否能作用在 </a:t>
            </a:r>
            <a:r>
              <a:rPr lang="en-US" altLang="zh-CN" sz="1400" b="1" dirty="0"/>
              <a:t>long </a:t>
            </a:r>
            <a:r>
              <a:rPr lang="zh-CN" altLang="en-US" sz="1400" b="1" dirty="0"/>
              <a:t>上，是否能作用在 </a:t>
            </a:r>
            <a:r>
              <a:rPr lang="en-US" altLang="zh-CN" sz="1400" b="1" dirty="0"/>
              <a:t>String </a:t>
            </a:r>
            <a:r>
              <a:rPr lang="zh-CN" altLang="en-US" sz="1400" b="1" dirty="0"/>
              <a:t>上</a:t>
            </a:r>
            <a:r>
              <a:rPr lang="zh-CN" altLang="en-US" sz="1400" b="1" dirty="0" smtClean="0"/>
              <a:t>？</a:t>
            </a:r>
            <a:endParaRPr lang="en-US" altLang="zh-CN" sz="1400" b="1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           Java5 </a:t>
            </a:r>
            <a:r>
              <a:rPr lang="zh-CN" altLang="en-US" sz="1050" dirty="0"/>
              <a:t>以前 </a:t>
            </a:r>
            <a:r>
              <a:rPr lang="en-US" altLang="zh-CN" sz="1050" dirty="0"/>
              <a:t>switch(expr)</a:t>
            </a:r>
            <a:r>
              <a:rPr lang="zh-CN" altLang="en-US" sz="1050" dirty="0"/>
              <a:t>中，</a:t>
            </a:r>
            <a:r>
              <a:rPr lang="en-US" altLang="zh-CN" sz="1050" dirty="0"/>
              <a:t>expr </a:t>
            </a:r>
            <a:r>
              <a:rPr lang="zh-CN" altLang="en-US" sz="1050" dirty="0"/>
              <a:t>只能是 </a:t>
            </a:r>
            <a:r>
              <a:rPr lang="en-US" altLang="zh-CN" sz="1050" dirty="0"/>
              <a:t>byte</a:t>
            </a:r>
            <a:r>
              <a:rPr lang="zh-CN" altLang="en-US" sz="1050" dirty="0"/>
              <a:t>、</a:t>
            </a:r>
            <a:r>
              <a:rPr lang="en-US" altLang="zh-CN" sz="1050" dirty="0"/>
              <a:t>short</a:t>
            </a:r>
            <a:r>
              <a:rPr lang="zh-CN" altLang="en-US" sz="1050" dirty="0"/>
              <a:t>、</a:t>
            </a:r>
            <a:r>
              <a:rPr lang="en-US" altLang="zh-CN" sz="1050" dirty="0"/>
              <a:t>char</a:t>
            </a:r>
            <a:r>
              <a:rPr lang="zh-CN" altLang="en-US" sz="1050" dirty="0"/>
              <a:t>、</a:t>
            </a:r>
            <a:r>
              <a:rPr lang="en-US" altLang="zh-CN" sz="1050" dirty="0" err="1"/>
              <a:t>int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pPr lvl="1"/>
            <a:r>
              <a:rPr lang="zh-CN" altLang="en-US" sz="1050" dirty="0" smtClean="0"/>
              <a:t>从 </a:t>
            </a:r>
            <a:r>
              <a:rPr lang="en-US" altLang="zh-CN" sz="1050" dirty="0"/>
              <a:t>Java 5 </a:t>
            </a:r>
            <a:r>
              <a:rPr lang="zh-CN" altLang="en-US" sz="1050" dirty="0"/>
              <a:t>开始，</a:t>
            </a:r>
            <a:r>
              <a:rPr lang="en-US" altLang="zh-CN" sz="1050" dirty="0"/>
              <a:t>Java </a:t>
            </a:r>
            <a:r>
              <a:rPr lang="zh-CN" altLang="en-US" sz="1050" dirty="0"/>
              <a:t>中引入了枚举类型， </a:t>
            </a:r>
            <a:r>
              <a:rPr lang="en-US" altLang="zh-CN" sz="1050" dirty="0"/>
              <a:t>expr </a:t>
            </a:r>
            <a:r>
              <a:rPr lang="zh-CN" altLang="en-US" sz="1050" dirty="0"/>
              <a:t>也可以是 </a:t>
            </a:r>
            <a:r>
              <a:rPr lang="en-US" altLang="zh-CN" sz="1050" dirty="0" err="1"/>
              <a:t>enum</a:t>
            </a:r>
            <a:r>
              <a:rPr lang="en-US" altLang="zh-CN" sz="1050" dirty="0"/>
              <a:t> </a:t>
            </a:r>
            <a:r>
              <a:rPr lang="zh-CN" altLang="en-US" sz="1050" dirty="0"/>
              <a:t>类型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pPr lvl="1"/>
            <a:r>
              <a:rPr lang="zh-CN" altLang="en-US" sz="1050" dirty="0" smtClean="0"/>
              <a:t>从 </a:t>
            </a:r>
            <a:r>
              <a:rPr lang="en-US" altLang="zh-CN" sz="1050" dirty="0"/>
              <a:t>Java 7 </a:t>
            </a:r>
            <a:r>
              <a:rPr lang="zh-CN" altLang="en-US" sz="1050" dirty="0"/>
              <a:t>开始，</a:t>
            </a:r>
            <a:r>
              <a:rPr lang="en-US" altLang="zh-CN" sz="1050" dirty="0"/>
              <a:t>expr</a:t>
            </a:r>
            <a:r>
              <a:rPr lang="zh-CN" altLang="en-US" sz="1050" dirty="0"/>
              <a:t>还可以是字符串</a:t>
            </a:r>
            <a:r>
              <a:rPr lang="en-US" altLang="zh-CN" sz="1050" dirty="0"/>
              <a:t>(String)</a:t>
            </a:r>
            <a:r>
              <a:rPr lang="zh-CN" altLang="en-US" sz="1050" dirty="0"/>
              <a:t>，但是长整型</a:t>
            </a:r>
            <a:r>
              <a:rPr lang="en-US" altLang="zh-CN" sz="1050" dirty="0"/>
              <a:t>(long)</a:t>
            </a:r>
            <a:r>
              <a:rPr lang="zh-CN" altLang="en-US" sz="1050" dirty="0"/>
              <a:t>在目前所有的版本中都是不可以</a:t>
            </a:r>
            <a:r>
              <a:rPr lang="zh-CN" altLang="en-US" sz="1050" dirty="0" smtClean="0"/>
              <a:t>的</a:t>
            </a:r>
            <a:endParaRPr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" y="1333426"/>
            <a:ext cx="6601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  6. </a:t>
            </a:r>
            <a:r>
              <a:rPr lang="zh-CN" altLang="en-US" sz="1400" b="1" dirty="0" smtClean="0"/>
              <a:t>访问</a:t>
            </a:r>
            <a:r>
              <a:rPr lang="zh-CN" altLang="en-US" sz="1400" b="1" dirty="0"/>
              <a:t>修饰符</a:t>
            </a:r>
            <a:r>
              <a:rPr lang="en-US" altLang="zh-CN" sz="1400" b="1" dirty="0"/>
              <a:t>public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private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protected</a:t>
            </a:r>
            <a:r>
              <a:rPr lang="zh-CN" altLang="en-US" sz="1400" b="1" dirty="0"/>
              <a:t>、以及不写（默认）时的区别</a:t>
            </a:r>
            <a:r>
              <a:rPr lang="zh-CN" altLang="en-US" sz="1400" b="1" dirty="0" smtClean="0"/>
              <a:t>？</a:t>
            </a:r>
            <a:endParaRPr lang="en-US" altLang="zh-CN" sz="1400" b="1" dirty="0" smtClean="0"/>
          </a:p>
          <a:p>
            <a:r>
              <a:rPr lang="en-US" altLang="zh-CN" sz="1000" dirty="0" smtClean="0"/>
              <a:t>        Java</a:t>
            </a:r>
            <a:r>
              <a:rPr lang="zh-CN" altLang="en-US" sz="1000" dirty="0"/>
              <a:t>中，可以使用访问控制符来保护对类、变量、方法和构造方法的访问。</a:t>
            </a:r>
            <a:r>
              <a:rPr lang="en-US" altLang="zh-CN" sz="1000" dirty="0"/>
              <a:t>Java </a:t>
            </a:r>
            <a:r>
              <a:rPr lang="zh-CN" altLang="en-US" sz="1000" dirty="0"/>
              <a:t>支持 </a:t>
            </a:r>
            <a:r>
              <a:rPr lang="en-US" altLang="zh-CN" sz="1000" dirty="0"/>
              <a:t>4 </a:t>
            </a:r>
            <a:r>
              <a:rPr lang="zh-CN" altLang="en-US" sz="1000" dirty="0"/>
              <a:t>种不同的访问权限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 (1)default </a:t>
            </a:r>
            <a:r>
              <a:rPr lang="en-US" altLang="zh-CN" sz="1000" dirty="0"/>
              <a:t>(</a:t>
            </a:r>
            <a:r>
              <a:rPr lang="zh-CN" altLang="en-US" sz="1000" dirty="0"/>
              <a:t>即默认，什么也不写）</a:t>
            </a:r>
            <a:r>
              <a:rPr lang="en-US" altLang="zh-CN" sz="1000" dirty="0"/>
              <a:t>: </a:t>
            </a:r>
            <a:r>
              <a:rPr lang="zh-CN" altLang="en-US" sz="1000" dirty="0"/>
              <a:t>在同一包内可见，不使用任何修饰符。使用对象：类、接口、变量、方法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 (2)private </a:t>
            </a:r>
            <a:r>
              <a:rPr lang="en-US" altLang="zh-CN" sz="1000" dirty="0"/>
              <a:t>: </a:t>
            </a:r>
            <a:r>
              <a:rPr lang="zh-CN" altLang="en-US" sz="1000" dirty="0"/>
              <a:t>在同一类内可见。使用对象：变量、方法。 注意：不能修饰类（外部类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 (3)public </a:t>
            </a:r>
            <a:r>
              <a:rPr lang="en-US" altLang="zh-CN" sz="1000" dirty="0"/>
              <a:t>: </a:t>
            </a:r>
            <a:r>
              <a:rPr lang="zh-CN" altLang="en-US" sz="1000" dirty="0"/>
              <a:t>对所有类可见。使用对象：类、接口、变量、</a:t>
            </a:r>
            <a:r>
              <a:rPr lang="zh-CN" altLang="en-US" sz="1000" dirty="0" smtClean="0"/>
              <a:t>方法</a:t>
            </a:r>
            <a:endParaRPr lang="en-US" altLang="zh-CN" sz="1000" dirty="0" smtClean="0"/>
          </a:p>
          <a:p>
            <a:r>
              <a:rPr lang="en-US" altLang="zh-CN" sz="1000" dirty="0" smtClean="0"/>
              <a:t>         (4)protected </a:t>
            </a:r>
            <a:r>
              <a:rPr lang="en-US" altLang="zh-CN" sz="1000" dirty="0"/>
              <a:t>: </a:t>
            </a:r>
            <a:r>
              <a:rPr lang="zh-CN" altLang="en-US" sz="1000" dirty="0"/>
              <a:t>对同一包内的类和所有子类可见。使用对象：变量、方法。 注意：不能修饰类（外部类）</a:t>
            </a:r>
            <a:r>
              <a:rPr lang="zh-CN" altLang="en-US" sz="1000" dirty="0" smtClean="0"/>
              <a:t>。</a:t>
            </a:r>
            <a:endParaRPr lang="zh-CN" altLang="en-US" sz="1000" dirty="0"/>
          </a:p>
        </p:txBody>
      </p:sp>
      <p:pic>
        <p:nvPicPr>
          <p:cNvPr id="1028" name="Picture 4" descr="image-20210219173433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15" y="2410644"/>
            <a:ext cx="9148224" cy="163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75208" y="4358936"/>
            <a:ext cx="11771171" cy="1792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7. final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finally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finalize</a:t>
            </a:r>
            <a:r>
              <a:rPr lang="zh-CN" altLang="en-US" sz="1600" b="1" dirty="0"/>
              <a:t>的区别？</a:t>
            </a:r>
            <a:r>
              <a:rPr lang="en-US" altLang="zh-CN" sz="1600" b="1" dirty="0"/>
              <a:t>final </a:t>
            </a:r>
            <a:r>
              <a:rPr lang="zh-CN" altLang="en-US" sz="1600" b="1" dirty="0"/>
              <a:t>用于修饰变量、方法和类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r>
              <a:rPr lang="en-US" altLang="zh-CN" sz="1050" dirty="0" smtClean="0"/>
              <a:t>1. final </a:t>
            </a:r>
            <a:r>
              <a:rPr lang="zh-CN" altLang="en-US" sz="1050" dirty="0"/>
              <a:t>变量：被修饰的变量不可变，不可变分为引用不可变和对象不可变，</a:t>
            </a:r>
            <a:r>
              <a:rPr lang="en-US" altLang="zh-CN" sz="1050" dirty="0"/>
              <a:t>final </a:t>
            </a:r>
            <a:r>
              <a:rPr lang="zh-CN" altLang="en-US" sz="1050" dirty="0"/>
              <a:t>指的是引用不可变，</a:t>
            </a:r>
            <a:r>
              <a:rPr lang="en-US" altLang="zh-CN" sz="1050" dirty="0"/>
              <a:t>final </a:t>
            </a:r>
            <a:r>
              <a:rPr lang="zh-CN" altLang="en-US" sz="1050" dirty="0"/>
              <a:t>修饰的变量必须初始化，通常称被修饰的变量为常量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final </a:t>
            </a:r>
            <a:r>
              <a:rPr lang="zh-CN" altLang="en-US" sz="1050" dirty="0"/>
              <a:t>方法：被修饰的方法不允许任何子类重写，子类可以使用该方法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en-US" altLang="zh-CN" sz="1050" dirty="0"/>
              <a:t> </a:t>
            </a:r>
            <a:r>
              <a:rPr lang="en-US" altLang="zh-CN" sz="1050" dirty="0" smtClean="0"/>
              <a:t>   final </a:t>
            </a:r>
            <a:r>
              <a:rPr lang="zh-CN" altLang="en-US" sz="1050" dirty="0"/>
              <a:t>类：被修饰的类不能被继承，所有方法不能被重写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en-US" altLang="zh-CN" sz="1050" dirty="0" smtClean="0"/>
              <a:t>2.finally </a:t>
            </a:r>
            <a:r>
              <a:rPr lang="zh-CN" altLang="en-US" sz="1050" dirty="0"/>
              <a:t>作为异常处理的一部分，它只能在 </a:t>
            </a:r>
            <a:r>
              <a:rPr lang="en-US" altLang="zh-CN" sz="1050" dirty="0"/>
              <a:t>try/catch </a:t>
            </a:r>
            <a:r>
              <a:rPr lang="zh-CN" altLang="en-US" sz="1050" dirty="0"/>
              <a:t>语句中，并且附带一个语句块表示这段语句最终一定被执行（无论是否抛出异常），经常被用在需要释放资源的情况下，</a:t>
            </a:r>
            <a:r>
              <a:rPr lang="en-US" altLang="zh-CN" sz="1050" dirty="0" err="1"/>
              <a:t>System.exit</a:t>
            </a:r>
            <a:r>
              <a:rPr lang="en-US" altLang="zh-CN" sz="1050" dirty="0"/>
              <a:t> (0) </a:t>
            </a:r>
            <a:r>
              <a:rPr lang="zh-CN" altLang="en-US" sz="1050" dirty="0"/>
              <a:t>可以阻断 </a:t>
            </a:r>
            <a:endParaRPr lang="en-US" altLang="zh-CN" sz="1050" dirty="0" smtClean="0"/>
          </a:p>
          <a:p>
            <a:r>
              <a:rPr lang="en-US" altLang="zh-CN" sz="1050" smtClean="0"/>
              <a:t>   finally </a:t>
            </a:r>
            <a:r>
              <a:rPr lang="zh-CN" altLang="en-US" sz="1050" dirty="0"/>
              <a:t>执行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en-US" altLang="zh-CN" sz="1050" dirty="0" smtClean="0"/>
              <a:t>3.finalize </a:t>
            </a:r>
            <a:r>
              <a:rPr lang="zh-CN" altLang="en-US" sz="1050" dirty="0"/>
              <a:t>是在 </a:t>
            </a:r>
            <a:r>
              <a:rPr lang="en-US" altLang="zh-CN" sz="1050" dirty="0" err="1"/>
              <a:t>java.lang.Object</a:t>
            </a:r>
            <a:r>
              <a:rPr lang="en-US" altLang="zh-CN" sz="1050" dirty="0"/>
              <a:t> </a:t>
            </a:r>
            <a:r>
              <a:rPr lang="zh-CN" altLang="en-US" sz="1050" dirty="0"/>
              <a:t>里定义的方法，也就是说每一个对象都有这么个方法，这个方法在 </a:t>
            </a:r>
            <a:r>
              <a:rPr lang="en-US" altLang="zh-CN" sz="1050" dirty="0" err="1"/>
              <a:t>gc</a:t>
            </a:r>
            <a:r>
              <a:rPr lang="en-US" altLang="zh-CN" sz="1050" dirty="0"/>
              <a:t> </a:t>
            </a:r>
            <a:r>
              <a:rPr lang="zh-CN" altLang="en-US" sz="1050" dirty="0"/>
              <a:t>启动，该对象被回收的时候被调用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zh-CN" altLang="en-US" sz="1050" dirty="0" smtClean="0"/>
              <a:t>一</a:t>
            </a:r>
            <a:r>
              <a:rPr lang="zh-CN" altLang="en-US" sz="1050" dirty="0"/>
              <a:t>个对象的 </a:t>
            </a:r>
            <a:r>
              <a:rPr lang="en-US" altLang="zh-CN" sz="1050" dirty="0"/>
              <a:t>finalize </a:t>
            </a:r>
            <a:r>
              <a:rPr lang="zh-CN" altLang="en-US" sz="1050" dirty="0"/>
              <a:t>方法只会被调用一次，</a:t>
            </a:r>
            <a:r>
              <a:rPr lang="en-US" altLang="zh-CN" sz="1050" dirty="0"/>
              <a:t>finalize </a:t>
            </a:r>
            <a:r>
              <a:rPr lang="zh-CN" altLang="en-US" sz="1050" dirty="0"/>
              <a:t>被调用</a:t>
            </a:r>
            <a:r>
              <a:rPr lang="zh-CN" altLang="en-US" sz="1050" dirty="0" smtClean="0"/>
              <a:t>不</a:t>
            </a:r>
            <a:endParaRPr lang="en-US" altLang="zh-CN" sz="1050" dirty="0" smtClean="0"/>
          </a:p>
          <a:p>
            <a:r>
              <a:rPr lang="zh-CN" altLang="en-US" sz="1050" dirty="0" smtClean="0"/>
              <a:t>一定</a:t>
            </a:r>
            <a:r>
              <a:rPr lang="zh-CN" altLang="en-US" sz="1050" dirty="0"/>
              <a:t>会立即回收该对象，所以有可能调用 </a:t>
            </a:r>
            <a:r>
              <a:rPr lang="en-US" altLang="zh-CN" sz="1050" dirty="0"/>
              <a:t>finalize </a:t>
            </a:r>
            <a:r>
              <a:rPr lang="zh-CN" altLang="en-US" sz="1050" dirty="0"/>
              <a:t>后，该对象又不需要被回收了，然后到了真正要被回收的时候，因为前面调用过一次，所以不会再次调用 </a:t>
            </a:r>
            <a:r>
              <a:rPr lang="en-US" altLang="zh-CN" sz="1050" dirty="0"/>
              <a:t>finalize </a:t>
            </a:r>
            <a:r>
              <a:rPr lang="zh-CN" altLang="en-US" sz="1050" dirty="0"/>
              <a:t>了，进而产生问题</a:t>
            </a:r>
            <a:r>
              <a:rPr lang="zh-CN" altLang="en-US" sz="1050" dirty="0" smtClean="0"/>
              <a:t>，</a:t>
            </a:r>
            <a:endParaRPr lang="en-US" altLang="zh-CN" sz="1050" dirty="0" smtClean="0"/>
          </a:p>
          <a:p>
            <a:r>
              <a:rPr lang="zh-CN" altLang="en-US" sz="1050" dirty="0" smtClean="0"/>
              <a:t>因此</a:t>
            </a:r>
            <a:r>
              <a:rPr lang="zh-CN" altLang="en-US" sz="1050" dirty="0"/>
              <a:t>不推荐使用 </a:t>
            </a:r>
            <a:r>
              <a:rPr lang="en-US" altLang="zh-CN" sz="1050" dirty="0"/>
              <a:t>finalize </a:t>
            </a:r>
            <a:r>
              <a:rPr lang="zh-CN" altLang="en-US" sz="1050" dirty="0"/>
              <a:t>方法</a:t>
            </a:r>
            <a:r>
              <a:rPr lang="zh-CN" altLang="en-US" sz="1050" dirty="0" smtClean="0"/>
              <a:t>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3463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6227" y="275208"/>
            <a:ext cx="11354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altLang="zh-CN" sz="1400" b="1" dirty="0" smtClean="0"/>
              <a:t>== </a:t>
            </a:r>
            <a:r>
              <a:rPr lang="zh-CN" altLang="en-US" sz="1400" b="1" dirty="0" smtClean="0"/>
              <a:t>和 </a:t>
            </a:r>
            <a:r>
              <a:rPr lang="en-US" altLang="zh-CN" sz="1400" b="1" dirty="0" smtClean="0"/>
              <a:t>equals </a:t>
            </a:r>
            <a:r>
              <a:rPr lang="zh-CN" altLang="en-US" sz="1400" b="1" dirty="0" smtClean="0"/>
              <a:t>区别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                 </a:t>
            </a:r>
            <a:r>
              <a:rPr lang="zh-CN" altLang="en-US" sz="1400" dirty="0" smtClean="0"/>
              <a:t>如果</a:t>
            </a:r>
            <a:r>
              <a:rPr lang="en-US" altLang="zh-CN" sz="1400" dirty="0"/>
              <a:t>==</a:t>
            </a:r>
            <a:r>
              <a:rPr lang="zh-CN" altLang="en-US" sz="1400" dirty="0"/>
              <a:t>比较的是基本数据类型，那么比较的是两个基本数据类型的值是否相等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</a:t>
            </a:r>
            <a:r>
              <a:rPr lang="zh-CN" altLang="en-US" sz="1400" dirty="0" smtClean="0"/>
              <a:t>如果</a:t>
            </a:r>
            <a:r>
              <a:rPr lang="en-US" altLang="zh-CN" sz="1400" dirty="0"/>
              <a:t>==</a:t>
            </a:r>
            <a:r>
              <a:rPr lang="zh-CN" altLang="en-US" sz="1400" dirty="0"/>
              <a:t>是比较的两个对象，那么比较的是两个对象的引用，也就是判断两个对象是否指向了同一块内存</a:t>
            </a:r>
            <a:r>
              <a:rPr lang="zh-CN" altLang="en-US" sz="1400" dirty="0" smtClean="0"/>
              <a:t>区域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                 equals</a:t>
            </a:r>
            <a:r>
              <a:rPr lang="zh-CN" altLang="en-US" sz="1400" dirty="0" smtClean="0"/>
              <a:t>它</a:t>
            </a:r>
            <a:r>
              <a:rPr lang="zh-CN" altLang="en-US" sz="1400" dirty="0"/>
              <a:t>的作用也是判断两个对象是否相等，般有两种使用情况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</a:t>
            </a:r>
            <a:r>
              <a:rPr lang="zh-CN" altLang="en-US" sz="1400" dirty="0" smtClean="0"/>
              <a:t>情况</a:t>
            </a:r>
            <a:r>
              <a:rPr lang="en-US" altLang="zh-CN" sz="1400" dirty="0"/>
              <a:t>1</a:t>
            </a:r>
            <a:r>
              <a:rPr lang="zh-CN" altLang="en-US" sz="1400" dirty="0"/>
              <a:t>，类没有覆盖</a:t>
            </a:r>
            <a:r>
              <a:rPr lang="en-US" altLang="zh-CN" sz="1400" dirty="0"/>
              <a:t>equals()</a:t>
            </a:r>
            <a:r>
              <a:rPr lang="zh-CN" altLang="en-US" sz="1400" dirty="0"/>
              <a:t>方法。则通过</a:t>
            </a:r>
            <a:r>
              <a:rPr lang="en-US" altLang="zh-CN" sz="1400" dirty="0"/>
              <a:t>equals()</a:t>
            </a:r>
            <a:r>
              <a:rPr lang="zh-CN" altLang="en-US" sz="1400" dirty="0"/>
              <a:t>比较该类的两个</a:t>
            </a:r>
            <a:r>
              <a:rPr lang="zh-CN" altLang="en-US" sz="1400" dirty="0" smtClean="0"/>
              <a:t>对象   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 </a:t>
            </a:r>
            <a:r>
              <a:rPr lang="zh-CN" altLang="en-US" sz="1400" dirty="0" smtClean="0"/>
              <a:t>时</a:t>
            </a:r>
            <a:r>
              <a:rPr lang="zh-CN" altLang="en-US" sz="1400" dirty="0"/>
              <a:t>，等价于通过“</a:t>
            </a:r>
            <a:r>
              <a:rPr lang="en-US" altLang="zh-CN" sz="1400" dirty="0"/>
              <a:t>==”</a:t>
            </a:r>
            <a:r>
              <a:rPr lang="zh-CN" altLang="en-US" sz="1400" dirty="0"/>
              <a:t>比较这两个对象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</a:t>
            </a:r>
            <a:r>
              <a:rPr lang="zh-CN" altLang="en-US" sz="1400" dirty="0" smtClean="0"/>
              <a:t>情况</a:t>
            </a:r>
            <a:r>
              <a:rPr lang="en-US" altLang="zh-CN" sz="1400" dirty="0"/>
              <a:t>2</a:t>
            </a:r>
            <a:r>
              <a:rPr lang="zh-CN" altLang="en-US" sz="1400" dirty="0"/>
              <a:t>，类覆盖了</a:t>
            </a:r>
            <a:r>
              <a:rPr lang="en-US" altLang="zh-CN" sz="1400" dirty="0"/>
              <a:t>equals()</a:t>
            </a:r>
            <a:r>
              <a:rPr lang="zh-CN" altLang="en-US" sz="1400" dirty="0"/>
              <a:t>方法。一般，我们都覆盖</a:t>
            </a:r>
            <a:r>
              <a:rPr lang="en-US" altLang="zh-CN" sz="1400" dirty="0"/>
              <a:t>equals()</a:t>
            </a:r>
            <a:r>
              <a:rPr lang="zh-CN" altLang="en-US" sz="1400" dirty="0"/>
              <a:t>方法来两个对象的内容相等；若它们的内容相等，则返回</a:t>
            </a:r>
            <a:r>
              <a:rPr lang="en-US" altLang="zh-CN" sz="1400" dirty="0"/>
              <a:t>true(</a:t>
            </a:r>
            <a:r>
              <a:rPr lang="zh-CN" altLang="en-US" sz="1400" dirty="0"/>
              <a:t>即，认为</a:t>
            </a:r>
            <a:r>
              <a:rPr lang="zh-CN" altLang="en-US" sz="1400" dirty="0" smtClean="0"/>
              <a:t>这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                          </a:t>
            </a:r>
            <a:r>
              <a:rPr lang="zh-CN" altLang="en-US" sz="1400" dirty="0" smtClean="0"/>
              <a:t>两</a:t>
            </a:r>
            <a:r>
              <a:rPr lang="zh-CN" altLang="en-US" sz="1400" dirty="0"/>
              <a:t>个对象相等</a:t>
            </a:r>
            <a:r>
              <a:rPr lang="en-US" altLang="zh-CN" sz="1400" dirty="0"/>
              <a:t>)</a:t>
            </a:r>
            <a:r>
              <a:rPr lang="zh-CN" altLang="en-US" sz="1400" dirty="0"/>
              <a:t>。</a:t>
            </a:r>
          </a:p>
          <a:p>
            <a:pPr marL="342900" indent="-342900">
              <a:buAutoNum type="arabicPeriod" startAt="6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38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890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Java Interview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Interview</dc:title>
  <dc:creator>Chaojun Lu/WKS/Wistron</dc:creator>
  <cp:lastModifiedBy>NINGMEI</cp:lastModifiedBy>
  <cp:revision>18</cp:revision>
  <dcterms:created xsi:type="dcterms:W3CDTF">2023-10-21T08:35:35Z</dcterms:created>
  <dcterms:modified xsi:type="dcterms:W3CDTF">2023-11-20T16:02:21Z</dcterms:modified>
</cp:coreProperties>
</file>