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66" r:id="rId5"/>
    <p:sldId id="267" r:id="rId6"/>
    <p:sldId id="263" r:id="rId7"/>
    <p:sldId id="264" r:id="rId9"/>
    <p:sldId id="287" r:id="rId10"/>
    <p:sldId id="288" r:id="rId11"/>
    <p:sldId id="289" r:id="rId12"/>
    <p:sldId id="265" r:id="rId13"/>
    <p:sldId id="268" r:id="rId14"/>
    <p:sldId id="269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8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6" autoAdjust="0"/>
  </p:normalViewPr>
  <p:slideViewPr>
    <p:cSldViewPr>
      <p:cViewPr varScale="1">
        <p:scale>
          <a:sx n="59" d="100"/>
          <a:sy n="59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80146-D60C-46BB-9296-69F73D4AC561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SG" sz="1200" b="1" dirty="0" smtClean="0"/>
              <a:t>official link for the installation instructions as below,</a:t>
            </a:r>
            <a:endParaRPr lang="en-US" altLang="zh-SG" sz="1200" b="1" dirty="0" smtClean="0"/>
          </a:p>
          <a:p>
            <a:r>
              <a:rPr lang="en-US" altLang="zh-SG" sz="1200" b="1" dirty="0" smtClean="0"/>
              <a:t>https://github.com/robotframework/robotframework/blob/master/INSTALL.rst</a:t>
            </a:r>
            <a:endParaRPr lang="en-US" altLang="zh-SG" sz="1200" b="1" dirty="0" smtClean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A42D-2754-4C07-B5FD-4765167019DD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endParaRPr lang="en-US" altLang="zh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endParaRPr lang="en-US" altLang="zh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390-DAEE-48F8-894C-BCA77FA80333}" type="slidenum">
              <a:rPr lang="en-US" altLang="zh-SG"/>
            </a:fld>
            <a:endParaRPr lang="en-US" altLang="zh-SG"/>
          </a:p>
        </p:txBody>
      </p:sp>
    </p:spTree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TW" dirty="0" smtClean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200">
                <a:latin typeface="Arial" panose="020B0604020202020204" pitchFamily="34" charset="0"/>
                <a:ea typeface="PMingLiU" panose="02020500000000000000" charset="-12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064" y="2494637"/>
            <a:ext cx="7772400" cy="645160"/>
          </a:xfrm>
        </p:spPr>
        <p:txBody>
          <a:bodyPr/>
          <a:lstStyle/>
          <a:p>
            <a:r>
              <a:rPr lang="en-US" altLang="zh-CN" dirty="0" smtClean="0"/>
              <a:t>      Android Learning Summary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59832" y="3886200"/>
            <a:ext cx="4928592" cy="622920"/>
          </a:xfrm>
        </p:spPr>
        <p:txBody>
          <a:bodyPr/>
          <a:lstStyle/>
          <a:p>
            <a:r>
              <a:rPr lang="en-US" altLang="zh-SG" sz="2400" dirty="0" smtClean="0"/>
              <a:t>Chaojun Lu/2017-08-28</a:t>
            </a:r>
            <a:endParaRPr lang="zh-SG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521970"/>
          </a:xfrm>
        </p:spPr>
        <p:txBody>
          <a:bodyPr/>
          <a:lstStyle/>
          <a:p>
            <a:r>
              <a:rPr lang="en-US" altLang="zh-SG" sz="2800" dirty="0" smtClean="0"/>
              <a:t>Programme 1: C</a:t>
            </a:r>
            <a:r>
              <a:rPr lang="en-US" altLang="zh-SG" sz="2800" dirty="0" smtClean="0">
                <a:sym typeface="+mn-ea"/>
              </a:rPr>
              <a:t>all Phone</a:t>
            </a:r>
            <a:endParaRPr lang="zh-SG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60"/>
            <a:ext cx="7848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SG" altLang="en-US" sz="2000" dirty="0"/>
          </a:p>
        </p:txBody>
      </p:sp>
      <p:pic>
        <p:nvPicPr>
          <p:cNvPr id="4" name="图片 3" descr="S70825-2029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716405"/>
            <a:ext cx="3667125" cy="3752850"/>
          </a:xfrm>
          <a:prstGeom prst="rect">
            <a:avLst/>
          </a:prstGeom>
        </p:spPr>
      </p:pic>
      <p:pic>
        <p:nvPicPr>
          <p:cNvPr id="5" name="图片 4" descr="S70826-230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1716405"/>
            <a:ext cx="2500630" cy="416814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371792"/>
            <a:ext cx="7848600" cy="645160"/>
          </a:xfrm>
        </p:spPr>
        <p:txBody>
          <a:bodyPr/>
          <a:lstStyle/>
          <a:p>
            <a:r>
              <a:rPr lang="en-US" altLang="zh-SG" dirty="0"/>
              <a:t>Programme 1:Layout Code</a:t>
            </a:r>
            <a:endParaRPr lang="en-US" altLang="zh-SG" dirty="0"/>
          </a:p>
        </p:txBody>
      </p:sp>
      <p:pic>
        <p:nvPicPr>
          <p:cNvPr id="4" name="内容占位符 3" descr="QQ图片201708252035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835" y="1419225"/>
            <a:ext cx="6309360" cy="4019550"/>
          </a:xfrm>
          <a:prstGeom prst="rect">
            <a:avLst/>
          </a:prstGeom>
        </p:spPr>
      </p:pic>
      <p:pic>
        <p:nvPicPr>
          <p:cNvPr id="6" name="图片 5" descr="QQ图片20170825203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5883275"/>
            <a:ext cx="5542915" cy="2000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1: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5" name="内容占位符 4" descr="QQ图片201708252036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670" y="1301750"/>
            <a:ext cx="7566660" cy="467931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521970"/>
          </a:xfrm>
        </p:spPr>
        <p:txBody>
          <a:bodyPr/>
          <a:lstStyle/>
          <a:p>
            <a:r>
              <a:rPr lang="en-US" altLang="zh-SG" sz="2800" dirty="0" smtClean="0"/>
              <a:t>Programme 2:G</a:t>
            </a:r>
            <a:r>
              <a:rPr lang="en-US" altLang="zh-SG" sz="2800" dirty="0" smtClean="0">
                <a:sym typeface="+mn-ea"/>
              </a:rPr>
              <a:t>et Website Picture</a:t>
            </a:r>
            <a:endParaRPr lang="zh-SG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60"/>
            <a:ext cx="7848600" cy="1468760"/>
          </a:xfrm>
        </p:spPr>
        <p:txBody>
          <a:bodyPr/>
          <a:lstStyle/>
          <a:p>
            <a:r>
              <a:rPr lang="en-US" altLang="zh-SG" sz="2000" dirty="0" smtClean="0"/>
              <a:t>Click the button and Get the picture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SG" altLang="en-US" sz="2000" dirty="0"/>
          </a:p>
        </p:txBody>
      </p:sp>
      <p:pic>
        <p:nvPicPr>
          <p:cNvPr id="6" name="图片 5" descr="S70827-141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1702435"/>
            <a:ext cx="2663825" cy="4439920"/>
          </a:xfrm>
          <a:prstGeom prst="rect">
            <a:avLst/>
          </a:prstGeom>
        </p:spPr>
      </p:pic>
      <p:pic>
        <p:nvPicPr>
          <p:cNvPr id="7" name="图片 6" descr="S70827-141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0" y="1702435"/>
            <a:ext cx="2743200" cy="45720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371792"/>
            <a:ext cx="7848600" cy="645160"/>
          </a:xfrm>
        </p:spPr>
        <p:txBody>
          <a:bodyPr/>
          <a:lstStyle/>
          <a:p>
            <a:r>
              <a:rPr lang="en-US" altLang="zh-SG" dirty="0"/>
              <a:t>Programme 2 :Layout Code</a:t>
            </a:r>
            <a:endParaRPr lang="en-US" altLang="zh-SG" dirty="0"/>
          </a:p>
        </p:txBody>
      </p:sp>
      <p:pic>
        <p:nvPicPr>
          <p:cNvPr id="6" name="图片 5" descr="QQ图片201708252037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5883275"/>
            <a:ext cx="5542915" cy="200025"/>
          </a:xfrm>
          <a:prstGeom prst="rect">
            <a:avLst/>
          </a:prstGeom>
        </p:spPr>
      </p:pic>
      <p:pic>
        <p:nvPicPr>
          <p:cNvPr id="5" name="内容占位符 4" descr="QQ图片2017082714234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10" y="922655"/>
            <a:ext cx="6347460" cy="484505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 descr="(GI_(TV}33@A13I2TQ$9)5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" y="1056005"/>
            <a:ext cx="8816975" cy="467804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 descr=")[Y4[1}KA3[PX6@P5CLSPM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95" y="1283970"/>
            <a:ext cx="8954770" cy="510603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 descr="3}Q27B{NJM{KK@V_OY(20H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" y="1056005"/>
            <a:ext cx="9093835" cy="52927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 descr="1F1{C8QP246~4]~})@7MAQ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220" y="1221105"/>
            <a:ext cx="8126730" cy="49498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5" name="内容占位符 4" descr="QQ图片201708271438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036320"/>
            <a:ext cx="7960360" cy="542353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 smtClean="0"/>
              <a:t>Agenda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7848600" cy="4525963"/>
          </a:xfrm>
        </p:spPr>
        <p:txBody>
          <a:bodyPr/>
          <a:lstStyle/>
          <a:p>
            <a:r>
              <a:rPr lang="en-US" altLang="zh-SG" sz="2800" dirty="0" smtClean="0"/>
              <a:t>Introduce Android</a:t>
            </a:r>
            <a:endParaRPr lang="en-US" altLang="zh-SG" sz="2800" dirty="0" smtClean="0"/>
          </a:p>
          <a:p>
            <a:r>
              <a:rPr lang="en-US" altLang="zh-SG" sz="2800" dirty="0" smtClean="0"/>
              <a:t>Basic Framework</a:t>
            </a:r>
            <a:endParaRPr lang="en-US" altLang="zh-SG" sz="2800" dirty="0" smtClean="0"/>
          </a:p>
          <a:p>
            <a:r>
              <a:rPr lang="en-US" altLang="zh-SG" sz="2800" dirty="0" smtClean="0"/>
              <a:t>Introduce the knowledage which I learned</a:t>
            </a:r>
            <a:endParaRPr lang="en-US" altLang="zh-SG" sz="2800" dirty="0" smtClean="0"/>
          </a:p>
          <a:p>
            <a:r>
              <a:rPr lang="en-US" altLang="zh-SG" sz="2800" dirty="0" smtClean="0"/>
              <a:t>Programme 1: Call Phone</a:t>
            </a:r>
            <a:endParaRPr lang="en-US" altLang="zh-SG" sz="2800" dirty="0" smtClean="0"/>
          </a:p>
          <a:p>
            <a:r>
              <a:rPr lang="en-US" altLang="zh-SG" sz="2800" dirty="0" smtClean="0"/>
              <a:t>Programme 2: Get Website Picture</a:t>
            </a:r>
            <a:endParaRPr lang="en-US" altLang="zh-SG" sz="2800" dirty="0" smtClean="0"/>
          </a:p>
          <a:p>
            <a:r>
              <a:rPr lang="en-US" altLang="zh-SG" sz="2800" dirty="0" smtClean="0">
                <a:solidFill>
                  <a:srgbClr val="4D4D4D"/>
                </a:solidFill>
                <a:uFillTx/>
                <a:sym typeface="+mn-ea"/>
              </a:rPr>
              <a:t>Programme 3: Send Message</a:t>
            </a:r>
            <a:endParaRPr lang="en-US" altLang="zh-SG" sz="2800" dirty="0" smtClean="0">
              <a:solidFill>
                <a:srgbClr val="4D4D4D"/>
              </a:solidFill>
              <a:uFillTx/>
              <a:sym typeface="+mn-ea"/>
            </a:endParaRPr>
          </a:p>
          <a:p>
            <a:endParaRPr lang="zh-SG" altLang="en-US" sz="28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521970"/>
          </a:xfrm>
        </p:spPr>
        <p:txBody>
          <a:bodyPr/>
          <a:lstStyle/>
          <a:p>
            <a:r>
              <a:rPr lang="en-US" altLang="zh-SG" sz="2800" dirty="0" smtClean="0">
                <a:solidFill>
                  <a:srgbClr val="4D4D4D"/>
                </a:solidFill>
                <a:uFillTx/>
                <a:sym typeface="+mn-ea"/>
              </a:rPr>
              <a:t>Programme 3: Send Message</a:t>
            </a:r>
            <a:endParaRPr lang="zh-SG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60"/>
            <a:ext cx="7848600" cy="1468760"/>
          </a:xfrm>
        </p:spPr>
        <p:txBody>
          <a:bodyPr/>
          <a:lstStyle/>
          <a:p>
            <a:pPr marL="0" indent="0"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SG" altLang="en-US" sz="2000" dirty="0"/>
          </a:p>
        </p:txBody>
      </p:sp>
      <p:pic>
        <p:nvPicPr>
          <p:cNvPr id="6" name="图片 5" descr="S70828-0016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932815"/>
            <a:ext cx="2894330" cy="4826635"/>
          </a:xfrm>
          <a:prstGeom prst="rect">
            <a:avLst/>
          </a:prstGeom>
        </p:spPr>
      </p:pic>
      <p:pic>
        <p:nvPicPr>
          <p:cNvPr id="7" name="图片 6" descr="S70828-001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75" y="932815"/>
            <a:ext cx="2738120" cy="4563745"/>
          </a:xfrm>
          <a:prstGeom prst="rect">
            <a:avLst/>
          </a:prstGeom>
        </p:spPr>
      </p:pic>
      <p:pic>
        <p:nvPicPr>
          <p:cNvPr id="8" name="图片 7" descr="S70828-001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95" y="932815"/>
            <a:ext cx="2857500" cy="476377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521970"/>
          </a:xfrm>
        </p:spPr>
        <p:txBody>
          <a:bodyPr/>
          <a:lstStyle/>
          <a:p>
            <a:r>
              <a:rPr lang="en-US" altLang="zh-SG" sz="2800" dirty="0" smtClean="0">
                <a:solidFill>
                  <a:srgbClr val="4D4D4D"/>
                </a:solidFill>
                <a:uFillTx/>
                <a:sym typeface="+mn-ea"/>
              </a:rPr>
              <a:t>Programme 3: Send Message</a:t>
            </a:r>
            <a:endParaRPr lang="zh-SG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60"/>
            <a:ext cx="7848600" cy="1468760"/>
          </a:xfrm>
        </p:spPr>
        <p:txBody>
          <a:bodyPr/>
          <a:lstStyle/>
          <a:p>
            <a:pPr marL="0" indent="0"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SG" altLang="en-US" sz="2000" dirty="0"/>
          </a:p>
        </p:txBody>
      </p:sp>
      <p:pic>
        <p:nvPicPr>
          <p:cNvPr id="4" name="图片 3" descr="S70828-001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1027430"/>
            <a:ext cx="2882265" cy="4803775"/>
          </a:xfrm>
          <a:prstGeom prst="rect">
            <a:avLst/>
          </a:prstGeom>
        </p:spPr>
      </p:pic>
      <p:pic>
        <p:nvPicPr>
          <p:cNvPr id="5" name="图片 4" descr="S70828-001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5" y="944880"/>
            <a:ext cx="2718435" cy="45307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371792"/>
            <a:ext cx="7848600" cy="645160"/>
          </a:xfrm>
        </p:spPr>
        <p:txBody>
          <a:bodyPr/>
          <a:lstStyle/>
          <a:p>
            <a:r>
              <a:rPr lang="en-US" altLang="zh-SG" dirty="0"/>
              <a:t>Programme 3 :Layout Code</a:t>
            </a:r>
            <a:endParaRPr lang="en-US" altLang="zh-SG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0660" y="1016635"/>
            <a:ext cx="4983480" cy="477202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371792"/>
            <a:ext cx="7848600" cy="645160"/>
          </a:xfrm>
        </p:spPr>
        <p:txBody>
          <a:bodyPr/>
          <a:lstStyle/>
          <a:p>
            <a:r>
              <a:rPr lang="en-US" altLang="zh-SG" dirty="0"/>
              <a:t>Programme 3 :Layout Code</a:t>
            </a:r>
            <a:endParaRPr lang="en-US" altLang="zh-SG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640" y="1156970"/>
            <a:ext cx="6877685" cy="420116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3: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060" y="1308735"/>
            <a:ext cx="8183245" cy="463486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2: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1297305"/>
            <a:ext cx="7306310" cy="448754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3: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830" y="1056005"/>
            <a:ext cx="8268970" cy="472313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3: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830" y="1056005"/>
            <a:ext cx="8268970" cy="472313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>
                <a:sym typeface="+mn-ea"/>
              </a:rPr>
              <a:t>Programme 3:</a:t>
            </a:r>
            <a:r>
              <a:rPr lang="en-US" altLang="zh-SG" dirty="0"/>
              <a:t>JAVA Code</a:t>
            </a:r>
            <a:endParaRPr lang="en-US" altLang="zh-SG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95" y="1055370"/>
            <a:ext cx="8307705" cy="48260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3068960"/>
            <a:ext cx="4834880" cy="11087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/>
              <a:t>Thanks</a:t>
            </a:r>
            <a:r>
              <a:rPr lang="zh-CN" altLang="en-US" sz="6600" dirty="0" smtClean="0">
                <a:ea typeface="宋体" panose="02010600030101010101" pitchFamily="2" charset="-122"/>
              </a:rPr>
              <a:t>！</a:t>
            </a:r>
            <a:endParaRPr lang="zh-CN" altLang="en-US" sz="66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/>
              <a:t>Introduce Android</a:t>
            </a:r>
            <a:endParaRPr lang="en-US" altLang="zh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400" dirty="0"/>
              <a:t>Who developed Android</a:t>
            </a:r>
            <a:r>
              <a:rPr lang="zh-CN" altLang="en-US" sz="2400" dirty="0">
                <a:ea typeface="宋体" panose="02010600030101010101" pitchFamily="2" charset="-122"/>
              </a:rPr>
              <a:t>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en-US" altLang="zh-SG" sz="2000" dirty="0"/>
              <a:t>Android was developed by Andy Rubin</a:t>
            </a:r>
            <a:endParaRPr lang="en-US" altLang="zh-SG" sz="2000" dirty="0"/>
          </a:p>
          <a:p>
            <a:pPr marL="457200" lvl="1" indent="0">
              <a:buNone/>
            </a:pPr>
            <a:endParaRPr lang="en-US" altLang="zh-SG" sz="2000" dirty="0"/>
          </a:p>
          <a:p>
            <a:r>
              <a:rPr lang="en-US" altLang="zh-SG" sz="2400" dirty="0">
                <a:sym typeface="+mn-ea"/>
              </a:rPr>
              <a:t>Designing Android use some languages</a:t>
            </a:r>
            <a:endParaRPr lang="en-US" altLang="zh-SG" sz="2400" dirty="0"/>
          </a:p>
          <a:p>
            <a:pPr lvl="1"/>
            <a:r>
              <a:rPr lang="en-US" altLang="zh-SG" sz="2000" dirty="0"/>
              <a:t>Linux Kernel  was designed by C/C++</a:t>
            </a:r>
            <a:endParaRPr lang="en-US" altLang="zh-SG" sz="2000" dirty="0"/>
          </a:p>
          <a:p>
            <a:pPr lvl="1"/>
            <a:r>
              <a:rPr lang="en-US" altLang="zh-SG" sz="2000" dirty="0"/>
              <a:t>Application FrameWork </a:t>
            </a:r>
            <a:r>
              <a:rPr lang="en-US" altLang="zh-SG" sz="2000" dirty="0">
                <a:sym typeface="+mn-ea"/>
              </a:rPr>
              <a:t>was designed by JAVA</a:t>
            </a:r>
            <a:endParaRPr lang="en-US" altLang="zh-SG" sz="2000" dirty="0"/>
          </a:p>
          <a:p>
            <a:pPr lvl="1"/>
            <a:endParaRPr lang="en-US" altLang="zh-SG" sz="2000" dirty="0"/>
          </a:p>
          <a:p>
            <a:r>
              <a:rPr lang="en-US" altLang="zh-SG" sz="2400" dirty="0"/>
              <a:t>Open source</a:t>
            </a:r>
            <a:endParaRPr lang="en-US" altLang="zh-SG" sz="2400" dirty="0"/>
          </a:p>
          <a:p>
            <a:pPr lvl="1"/>
            <a:r>
              <a:rPr lang="en-US" altLang="zh-SG" sz="2000" dirty="0"/>
              <a:t>Many Open Source Projects are listed on github</a:t>
            </a:r>
            <a:endParaRPr lang="en-US" altLang="zh-SG" sz="2000" dirty="0"/>
          </a:p>
          <a:p>
            <a:pPr lvl="1"/>
            <a:r>
              <a:rPr lang="en-US" altLang="zh-SG" sz="2000" dirty="0"/>
              <a:t>Rich ecosystem and very active community</a:t>
            </a:r>
            <a:endParaRPr lang="zh-SG" altLang="en-US" sz="20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5160"/>
          </a:xfrm>
        </p:spPr>
        <p:txBody>
          <a:bodyPr/>
          <a:lstStyle/>
          <a:p>
            <a:r>
              <a:rPr lang="en-US" altLang="zh-SG" dirty="0" smtClean="0"/>
              <a:t>Basic Framework</a:t>
            </a:r>
            <a:endParaRPr lang="en-US" altLang="zh-SG" dirty="0" smtClean="0"/>
          </a:p>
        </p:txBody>
      </p:sp>
      <p:pic>
        <p:nvPicPr>
          <p:cNvPr id="5" name="内容占位符 4" descr="143502196517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253490"/>
            <a:ext cx="6623050" cy="4779645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198880"/>
          </a:xfrm>
        </p:spPr>
        <p:txBody>
          <a:bodyPr/>
          <a:lstStyle/>
          <a:p>
            <a:r>
              <a:rPr lang="en-US" altLang="zh-SG" dirty="0" smtClean="0">
                <a:sym typeface="+mn-ea"/>
              </a:rPr>
              <a:t>Introduce the knowledage which I learned</a:t>
            </a:r>
            <a:endParaRPr lang="zh-SG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SG" sz="1400" b="1" dirty="0"/>
          </a:p>
          <a:p>
            <a:r>
              <a:rPr lang="en-US" altLang="zh-SG" sz="2000" dirty="0" smtClean="0">
                <a:solidFill>
                  <a:srgbClr val="4D4D4D"/>
                </a:solidFill>
                <a:uFillTx/>
              </a:rPr>
              <a:t>1</a:t>
            </a:r>
            <a:r>
              <a:rPr lang="en-US" altLang="zh-SG" sz="2000" dirty="0">
                <a:solidFill>
                  <a:srgbClr val="4D4D4D"/>
                </a:solidFill>
                <a:uFillTx/>
              </a:rPr>
              <a:t>. Toast</a:t>
            </a:r>
            <a:endParaRPr lang="en-US" altLang="zh-SG" sz="2000" dirty="0" smtClean="0">
              <a:solidFill>
                <a:srgbClr val="4D4D4D"/>
              </a:solidFill>
              <a:uFillTx/>
            </a:endParaRPr>
          </a:p>
          <a:p>
            <a:pPr marL="457200" lvl="1" indent="0">
              <a:buNone/>
            </a:pPr>
            <a:r>
              <a:rPr lang="en-US" altLang="zh-SG" sz="2000" dirty="0" smtClean="0">
                <a:solidFill>
                  <a:srgbClr val="4D4D4D"/>
                </a:solidFill>
                <a:uFillTx/>
              </a:rPr>
              <a:t>	Toast.makeText(getApplication,text,Toast.LENGTH_LONG).	show();</a:t>
            </a:r>
            <a:endParaRPr lang="en-US" altLang="zh-SG" sz="2000" dirty="0" smtClean="0">
              <a:solidFill>
                <a:srgbClr val="4D4D4D"/>
              </a:solidFill>
              <a:uFillTx/>
            </a:endParaRPr>
          </a:p>
          <a:p>
            <a:pPr marL="457200" lvl="1" indent="0">
              <a:buNone/>
            </a:pPr>
            <a:endParaRPr lang="en-US" altLang="zh-SG" sz="2000" dirty="0" smtClean="0">
              <a:solidFill>
                <a:srgbClr val="4D4D4D"/>
              </a:solidFill>
              <a:uFillTx/>
              <a:ea typeface="宋体" panose="02010600030101010101" pitchFamily="2" charset="-122"/>
            </a:endParaRPr>
          </a:p>
          <a:p>
            <a:r>
              <a:rPr lang="en-US" altLang="zh-SG" sz="2000" dirty="0">
                <a:solidFill>
                  <a:srgbClr val="4D4D4D"/>
                </a:solidFill>
                <a:uFillTx/>
              </a:rPr>
              <a:t>2. Intent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  <a:p>
            <a:pPr marL="0" lvl="1" indent="0">
              <a:buNone/>
            </a:pPr>
            <a:r>
              <a:rPr lang="en-US" altLang="zh-SG" sz="2000" dirty="0">
                <a:solidFill>
                  <a:srgbClr val="4D4D4D"/>
                </a:solidFill>
                <a:uFillTx/>
              </a:rPr>
              <a:t>    	 </a:t>
            </a:r>
            <a:r>
              <a:rPr lang="en-US" altLang="zh-SG" sz="2000" dirty="0" smtClean="0">
                <a:solidFill>
                  <a:srgbClr val="4D4D4D"/>
                </a:solidFill>
                <a:uFillTx/>
                <a:sym typeface="+mn-ea"/>
              </a:rPr>
              <a:t>Intent intent = new Intent();</a:t>
            </a:r>
            <a:endParaRPr lang="en-US" altLang="zh-SG" sz="2000" dirty="0" smtClean="0">
              <a:solidFill>
                <a:srgbClr val="4D4D4D"/>
              </a:solidFill>
              <a:uFillTx/>
              <a:sym typeface="+mn-ea"/>
            </a:endParaRPr>
          </a:p>
          <a:p>
            <a:pPr marL="0" lvl="1" indent="0">
              <a:buNone/>
            </a:pPr>
            <a:endParaRPr lang="en-US" altLang="zh-SG" sz="2000" dirty="0" smtClean="0">
              <a:solidFill>
                <a:srgbClr val="4D4D4D"/>
              </a:solidFill>
              <a:uFillTx/>
              <a:sym typeface="+mn-ea"/>
            </a:endParaRPr>
          </a:p>
          <a:p>
            <a:r>
              <a:rPr lang="en-US" altLang="zh-SG" sz="2000" dirty="0">
                <a:solidFill>
                  <a:srgbClr val="4D4D4D"/>
                </a:solidFill>
                <a:uFillTx/>
              </a:rPr>
              <a:t>3. LinearLayout  and  RelativeLayout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  <a:p>
            <a:pPr marL="0" indent="0">
              <a:buNone/>
            </a:pPr>
            <a:r>
              <a:rPr lang="en-US" altLang="zh-SG" sz="2000" dirty="0">
                <a:solidFill>
                  <a:srgbClr val="4D4D4D"/>
                </a:solidFill>
                <a:uFillTx/>
              </a:rPr>
              <a:t>   	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  <a:p>
            <a:r>
              <a:rPr lang="en-US" altLang="zh-SG" sz="2000" dirty="0">
                <a:solidFill>
                  <a:srgbClr val="4D4D4D"/>
                </a:solidFill>
                <a:uFillTx/>
              </a:rPr>
              <a:t>4. openFileoutput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  <a:p>
            <a:pPr marL="0" indent="0">
              <a:buNone/>
            </a:pPr>
            <a:r>
              <a:rPr lang="en-US" altLang="zh-SG" sz="2000" dirty="0" smtClean="0">
                <a:solidFill>
                  <a:srgbClr val="4D4D4D"/>
                </a:solidFill>
                <a:uFillTx/>
              </a:rPr>
              <a:t>	FileOutputStream fos 				 	</a:t>
            </a:r>
            <a:r>
              <a:rPr lang="en-US" altLang="zh-SG" sz="2000" dirty="0" smtClean="0">
                <a:uFillTx/>
                <a:sym typeface="+mn-ea"/>
              </a:rPr>
              <a:t>=getApplication()</a:t>
            </a:r>
            <a:r>
              <a:rPr lang="en-US" altLang="zh-SG" sz="2000" dirty="0" smtClean="0">
                <a:solidFill>
                  <a:srgbClr val="4D4D4D"/>
                </a:solidFill>
                <a:uFillTx/>
              </a:rPr>
              <a:t>.openFileOutput(String name,</a:t>
            </a:r>
            <a:r>
              <a:rPr lang="en-US" altLang="zh-SG" sz="2000" dirty="0" smtClean="0">
                <a:uFillTx/>
                <a:sym typeface="+mn-ea"/>
              </a:rPr>
              <a:t> int mode)</a:t>
            </a:r>
            <a:endParaRPr lang="en-US" altLang="zh-SG" sz="2000" dirty="0" smtClean="0">
              <a:solidFill>
                <a:srgbClr val="4D4D4D"/>
              </a:solidFill>
              <a:uFillTx/>
            </a:endParaRPr>
          </a:p>
          <a:p>
            <a:pPr marL="0" indent="0">
              <a:buNone/>
            </a:pPr>
            <a:r>
              <a:rPr lang="en-US" altLang="zh-SG" sz="2000" dirty="0" smtClean="0">
                <a:solidFill>
                  <a:srgbClr val="4D4D4D"/>
                </a:solidFill>
                <a:uFillTx/>
              </a:rPr>
              <a:t>                                               </a:t>
            </a:r>
            <a:endParaRPr lang="en-US" altLang="zh-SG" sz="2000" dirty="0" smtClean="0">
              <a:solidFill>
                <a:srgbClr val="4D4D4D"/>
              </a:solidFill>
              <a:uFillTx/>
            </a:endParaRPr>
          </a:p>
          <a:p>
            <a:pPr marL="457200" lvl="1" indent="0">
              <a:buNone/>
            </a:pPr>
            <a:endParaRPr lang="en-US" altLang="zh-SG" sz="1600" dirty="0" smtClean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198880"/>
          </a:xfrm>
        </p:spPr>
        <p:txBody>
          <a:bodyPr/>
          <a:lstStyle/>
          <a:p>
            <a:r>
              <a:rPr lang="en-US" altLang="zh-SG" dirty="0" smtClean="0">
                <a:sym typeface="+mn-ea"/>
              </a:rPr>
              <a:t>Introduce the knowledage which I learned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000" dirty="0" smtClean="0"/>
              <a:t>5.   get sdcard path</a:t>
            </a:r>
            <a:endParaRPr lang="en-US" altLang="zh-SG" sz="2000" dirty="0" smtClean="0"/>
          </a:p>
          <a:p>
            <a:pPr marL="0" indent="0">
              <a:buNone/>
            </a:pPr>
            <a:r>
              <a:rPr lang="en-US" altLang="zh-SG" sz="2000" dirty="0"/>
              <a:t>	Environment.getExternalStorageDirectory().getPath();</a:t>
            </a:r>
            <a:endParaRPr lang="en-US" altLang="zh-SG" sz="2000" dirty="0"/>
          </a:p>
          <a:p>
            <a:pPr marL="0" indent="0"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6.   SharedPerferences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/>
              <a:t>	SharedPreference sp = getSharedPreferences(“config”,0);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/>
              <a:t>	Editor edit = sp.edit();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/>
              <a:t>	edit.putString(“”,””);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/>
              <a:t>	edit.commit();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SG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7.    XmlSerializer and XmlPullParser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/>
              <a:t>	XmlSerializer xs = Xml.newSerializer();</a:t>
            </a:r>
            <a:endParaRPr lang="en-US" altLang="zh-SG" sz="2000" dirty="0"/>
          </a:p>
          <a:p>
            <a:pPr marL="0" indent="0">
              <a:buNone/>
            </a:pPr>
            <a:r>
              <a:rPr lang="zh-SG" altLang="en-US" sz="2400" dirty="0"/>
              <a:t>  </a:t>
            </a:r>
            <a:r>
              <a:rPr lang="en-US" altLang="zh-SG" sz="2400" dirty="0"/>
              <a:t>	</a:t>
            </a:r>
            <a:r>
              <a:rPr lang="en-US" altLang="zh-SG" sz="2000" dirty="0">
                <a:solidFill>
                  <a:srgbClr val="4D4D4D"/>
                </a:solidFill>
                <a:uFillTx/>
              </a:rPr>
              <a:t>xmlPullParser xp = Xml.newPullParser();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198880"/>
          </a:xfrm>
        </p:spPr>
        <p:txBody>
          <a:bodyPr/>
          <a:lstStyle/>
          <a:p>
            <a:r>
              <a:rPr lang="en-US" altLang="zh-SG" dirty="0" smtClean="0">
                <a:sym typeface="+mn-ea"/>
              </a:rPr>
              <a:t>Introduce the knowledage which I learned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000" dirty="0"/>
              <a:t>8. Android's database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public class MyOpenHelper extends SQLiteOpenHelper{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9.   listview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listview.setAdapter(new MyListAdapter());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SG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10.   inflate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>
                <a:solidFill>
                  <a:srgbClr val="4D4D4D"/>
                </a:solidFill>
                <a:uFillTx/>
              </a:rPr>
              <a:t>             View.inflate(MainActivity.this,R.layout.item,null);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198880"/>
          </a:xfrm>
        </p:spPr>
        <p:txBody>
          <a:bodyPr/>
          <a:lstStyle/>
          <a:p>
            <a:r>
              <a:rPr lang="en-US" altLang="zh-SG" dirty="0" smtClean="0">
                <a:sym typeface="+mn-ea"/>
              </a:rPr>
              <a:t>Introduce the knowledage which I learned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000" dirty="0"/>
              <a:t>11. BaseAdapter,ArrayAdapter  and SimpleAdapter</a:t>
            </a:r>
            <a:endParaRPr lang="en-US" altLang="zh-SG" sz="2000" dirty="0"/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12.   Android Internet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URL url = new URL(path);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</a:t>
            </a:r>
            <a:r>
              <a:rPr lang="en-US" altLang="zh-SG" sz="2000" dirty="0">
                <a:ea typeface="宋体" panose="02010600030101010101" pitchFamily="2" charset="-122"/>
                <a:sym typeface="+mn-ea"/>
              </a:rPr>
              <a:t>HttpURLConnection conn =  (HttpURLConnection)</a:t>
            </a:r>
            <a:endParaRPr lang="en-US" altLang="zh-SG" sz="20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				url.openConnection();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conn.setRequestMethod(“get”);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conn.setConnectionTimeout(5000);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>
                <a:ea typeface="宋体" panose="02010600030101010101" pitchFamily="2" charset="-122"/>
              </a:rPr>
              <a:t>	int code = conn.getResponseCode();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SG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13.   handler</a:t>
            </a:r>
            <a:endParaRPr lang="en-US" altLang="zh-SG" sz="2000" dirty="0"/>
          </a:p>
          <a:p>
            <a:pPr marL="0" indent="0">
              <a:buNone/>
            </a:pPr>
            <a:r>
              <a:rPr lang="en-US" altLang="zh-SG" sz="2000" dirty="0">
                <a:solidFill>
                  <a:srgbClr val="4D4D4D"/>
                </a:solidFill>
                <a:uFillTx/>
              </a:rPr>
              <a:t>            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198880"/>
          </a:xfrm>
        </p:spPr>
        <p:txBody>
          <a:bodyPr/>
          <a:lstStyle/>
          <a:p>
            <a:r>
              <a:rPr lang="en-US" altLang="zh-SG" dirty="0" smtClean="0">
                <a:sym typeface="+mn-ea"/>
              </a:rPr>
              <a:t>Introduce the knowledage which I learned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sz="2000" dirty="0"/>
              <a:t>14.  Open Programmes of SmartImageView and asyncHttpClient</a:t>
            </a:r>
            <a:endParaRPr lang="en-US" altLang="zh-SG" sz="2000" dirty="0"/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SG" sz="2000" dirty="0"/>
              <a:t>15.   Activity</a:t>
            </a:r>
            <a:endParaRPr lang="en-US" altLang="zh-SG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SG" sz="2000" dirty="0"/>
              <a:t>  </a:t>
            </a:r>
            <a:r>
              <a:rPr lang="en-US" altLang="zh-SG" sz="2000" dirty="0">
                <a:solidFill>
                  <a:srgbClr val="4D4D4D"/>
                </a:solidFill>
                <a:uFillTx/>
              </a:rPr>
              <a:t>            </a:t>
            </a:r>
            <a:endParaRPr lang="en-US" altLang="zh-SG" sz="2000" dirty="0">
              <a:solidFill>
                <a:srgbClr val="4D4D4D"/>
              </a:solidFill>
              <a:uFillTx/>
            </a:endParaRPr>
          </a:p>
        </p:txBody>
      </p:sp>
    </p:spTree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Wistron00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演示</Application>
  <PresentationFormat>全屏显示(4:3)</PresentationFormat>
  <Paragraphs>146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PMingLiU</vt:lpstr>
      <vt:lpstr>Microsoft JhengHei</vt:lpstr>
      <vt:lpstr>微软雅黑</vt:lpstr>
      <vt:lpstr>Arial Unicode MS</vt:lpstr>
      <vt:lpstr>Calibri</vt:lpstr>
      <vt:lpstr>Wistron001</vt:lpstr>
      <vt:lpstr>      Android Learning Summary</vt:lpstr>
      <vt:lpstr>Agenda</vt:lpstr>
      <vt:lpstr>Introduce Android</vt:lpstr>
      <vt:lpstr>Basic Framework</vt:lpstr>
      <vt:lpstr>Introduce the knowledage which I learned</vt:lpstr>
      <vt:lpstr>Introduce the knowledage which I learned</vt:lpstr>
      <vt:lpstr>Introduce the knowledage which I learned</vt:lpstr>
      <vt:lpstr>Introduce the knowledage which I learned</vt:lpstr>
      <vt:lpstr>Introduce the knowledage which I learned</vt:lpstr>
      <vt:lpstr>Programme 1: call phone</vt:lpstr>
      <vt:lpstr>Programme 1:layout code</vt:lpstr>
      <vt:lpstr>Programme 1:JAVA Code</vt:lpstr>
      <vt:lpstr>Programme 2:get website picture</vt:lpstr>
      <vt:lpstr>Programme 2 :layout code</vt:lpstr>
      <vt:lpstr>Programme 2:JAVA Code</vt:lpstr>
      <vt:lpstr>Programme 2:JAVA Code</vt:lpstr>
      <vt:lpstr>Programme 2:JAVA Code</vt:lpstr>
      <vt:lpstr>Programme 2:JAVA Code</vt:lpstr>
      <vt:lpstr>Programme 2:JAVA Code</vt:lpstr>
      <vt:lpstr>Programme 1: call phone</vt:lpstr>
      <vt:lpstr>Programme 3: Send Message</vt:lpstr>
      <vt:lpstr>Programme 2 :layout code</vt:lpstr>
      <vt:lpstr>Programme 3 :layout code</vt:lpstr>
      <vt:lpstr>Programme 2:JAVA Code</vt:lpstr>
      <vt:lpstr>Programme 2:JAVA Code</vt:lpstr>
      <vt:lpstr>Programme 2:JAVA Code</vt:lpstr>
      <vt:lpstr>Programme 2:JAVA Code</vt:lpstr>
      <vt:lpstr>Programme 2:JAVA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ALSA Introduction</dc:title>
  <dc:creator>Guangwei Jiang</dc:creator>
  <cp:lastModifiedBy>Administrator</cp:lastModifiedBy>
  <cp:revision>66</cp:revision>
  <dcterms:created xsi:type="dcterms:W3CDTF">2016-09-22T08:15:00Z</dcterms:created>
  <dcterms:modified xsi:type="dcterms:W3CDTF">2017-08-27T16:49:34Z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