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1" r:id="rId3"/>
    <p:sldId id="262" r:id="rId4"/>
    <p:sldId id="263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B213F-B911-4186-9C19-3B38EDE7E93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64E78-77D8-49FC-B007-8218A8CFEC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B213F-B911-4186-9C19-3B38EDE7E93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64E78-77D8-49FC-B007-8218A8CFEC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B213F-B911-4186-9C19-3B38EDE7E93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64E78-77D8-49FC-B007-8218A8CFEC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空白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88720" y="0"/>
            <a:ext cx="105156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D53FA-09FD-43CE-9E04-B5276DE8729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D3D2D-6384-4D06-BB3A-B80D755B16A5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8675" y="54992"/>
            <a:ext cx="1213338" cy="997744"/>
          </a:xfrm>
          <a:prstGeom prst="rect">
            <a:avLst/>
          </a:prstGeom>
        </p:spPr>
      </p:pic>
      <p:pic>
        <p:nvPicPr>
          <p:cNvPr id="7" name="Picture 5" descr="F:\百度云\logo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1793" y="156552"/>
            <a:ext cx="2736219" cy="6242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B213F-B911-4186-9C19-3B38EDE7E93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64E78-77D8-49FC-B007-8218A8CFEC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B213F-B911-4186-9C19-3B38EDE7E93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64E78-77D8-49FC-B007-8218A8CFEC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B213F-B911-4186-9C19-3B38EDE7E93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64E78-77D8-49FC-B007-8218A8CFEC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B213F-B911-4186-9C19-3B38EDE7E93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64E78-77D8-49FC-B007-8218A8CFEC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B213F-B911-4186-9C19-3B38EDE7E93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64E78-77D8-49FC-B007-8218A8CFEC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B213F-B911-4186-9C19-3B38EDE7E93F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64E78-77D8-49FC-B007-8218A8CFEC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B213F-B911-4186-9C19-3B38EDE7E93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64E78-77D8-49FC-B007-8218A8CFEC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B213F-B911-4186-9C19-3B38EDE7E93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64E78-77D8-49FC-B007-8218A8CFEC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AB213F-B911-4186-9C19-3B38EDE7E93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164E78-77D8-49FC-B007-8218A8CFEC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实验四 插件框架</a:t>
            </a:r>
            <a:endParaRPr lang="zh-CN" altLang="en-US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3069920" y="1325563"/>
            <a:ext cx="8534400" cy="449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/>
              <a:t>基础知识</a:t>
            </a:r>
            <a:endParaRPr lang="en-US" altLang="zh-CN" dirty="0"/>
          </a:p>
          <a:p>
            <a:pPr eaLnBrk="1" hangingPunct="1"/>
            <a:r>
              <a:rPr lang="zh-CN" altLang="en-US" dirty="0"/>
              <a:t>实例</a:t>
            </a:r>
            <a:r>
              <a:rPr lang="en-US" altLang="zh-CN" dirty="0"/>
              <a:t>1</a:t>
            </a:r>
            <a:r>
              <a:rPr lang="zh-CN" altLang="en-US" dirty="0"/>
              <a:t>：插件的更新</a:t>
            </a:r>
            <a:endParaRPr lang="en-US" altLang="zh-CN" dirty="0"/>
          </a:p>
          <a:p>
            <a:pPr eaLnBrk="1" hangingPunct="1"/>
            <a:r>
              <a:rPr lang="zh-CN" altLang="en-US" dirty="0"/>
              <a:t>实例</a:t>
            </a:r>
            <a:r>
              <a:rPr lang="en-US" altLang="zh-CN" dirty="0"/>
              <a:t>2</a:t>
            </a:r>
            <a:r>
              <a:rPr lang="zh-CN" altLang="en-US" dirty="0"/>
              <a:t>：多插件的使用</a:t>
            </a:r>
            <a:endParaRPr lang="en-US" altLang="zh-CN" dirty="0"/>
          </a:p>
          <a:p>
            <a:pPr eaLnBrk="1" hangingPunct="1"/>
            <a:r>
              <a:rPr lang="zh-CN" altLang="en-US" dirty="0"/>
              <a:t>实例</a:t>
            </a:r>
            <a:r>
              <a:rPr lang="en-US" altLang="zh-CN" dirty="0"/>
              <a:t>3</a:t>
            </a:r>
            <a:r>
              <a:rPr lang="zh-CN" altLang="en-US" dirty="0"/>
              <a:t>：多插件的选择与使用</a:t>
            </a:r>
            <a:endParaRPr lang="en-US" altLang="zh-CN" dirty="0"/>
          </a:p>
          <a:p>
            <a:pPr eaLnBrk="1" hangingPunct="1"/>
            <a:r>
              <a:rPr lang="zh-CN" altLang="en-US" dirty="0"/>
              <a:t>实例</a:t>
            </a:r>
            <a:r>
              <a:rPr lang="en-US" altLang="zh-CN" dirty="0"/>
              <a:t>4</a:t>
            </a:r>
            <a:r>
              <a:rPr lang="zh-CN" altLang="en-US" dirty="0"/>
              <a:t>：插件设计优化</a:t>
            </a:r>
            <a:r>
              <a:rPr lang="en-US" altLang="zh-CN" dirty="0"/>
              <a:t>--</a:t>
            </a:r>
            <a:r>
              <a:rPr lang="zh-CN" altLang="en-US" dirty="0"/>
              <a:t>减少接口</a:t>
            </a:r>
            <a:endParaRPr lang="en-US" altLang="zh-CN" dirty="0"/>
          </a:p>
          <a:p>
            <a:pPr eaLnBrk="1" hangingPunct="1"/>
            <a:r>
              <a:rPr lang="zh-CN" altLang="zh-CN" dirty="0"/>
              <a:t>实验要求</a:t>
            </a:r>
            <a:endParaRPr lang="zh-CN" altLang="zh-C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版本</a:t>
            </a:r>
            <a:r>
              <a:rPr lang="en-US" altLang="zh-CN" dirty="0"/>
              <a:t>1</a:t>
            </a:r>
            <a:r>
              <a:rPr lang="zh-CN" altLang="en-US" dirty="0"/>
              <a:t>分析</a:t>
            </a:r>
            <a:endParaRPr lang="zh-CN" altLang="en-US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2269820" y="1325563"/>
            <a:ext cx="8153400" cy="449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dirty="0"/>
              <a:t>参考代码</a:t>
            </a:r>
            <a:r>
              <a:rPr lang="en-US" altLang="zh-CN" sz="2800" dirty="0"/>
              <a:t>4.2</a:t>
            </a:r>
            <a:endParaRPr lang="en-US" altLang="zh-CN" sz="2800" dirty="0"/>
          </a:p>
          <a:p>
            <a:pPr lvl="1"/>
            <a:r>
              <a:rPr lang="en-US" altLang="zh-CN" sz="2400" dirty="0"/>
              <a:t>g++ -</a:t>
            </a:r>
            <a:r>
              <a:rPr lang="en-US" altLang="zh-CN" sz="2400" dirty="0" err="1"/>
              <a:t>fpic</a:t>
            </a:r>
            <a:r>
              <a:rPr lang="en-US" altLang="zh-CN" sz="2400" dirty="0"/>
              <a:t> -shared -o libfunc.so function.cpp </a:t>
            </a:r>
            <a:endParaRPr lang="en-US" altLang="zh-CN" sz="2400" dirty="0"/>
          </a:p>
          <a:p>
            <a:pPr lvl="1"/>
            <a:r>
              <a:rPr lang="en-US" altLang="zh-CN" sz="2400" dirty="0"/>
              <a:t>g++ -o main main.cpp -</a:t>
            </a:r>
            <a:r>
              <a:rPr lang="en-US" altLang="zh-CN" sz="2400" dirty="0" err="1"/>
              <a:t>ldl</a:t>
            </a:r>
            <a:endParaRPr lang="en-US" altLang="zh-CN" sz="2400" dirty="0"/>
          </a:p>
          <a:p>
            <a:r>
              <a:rPr lang="zh-CN" altLang="en-US" sz="2800" dirty="0"/>
              <a:t>利用了动态链接库的特性</a:t>
            </a:r>
            <a:endParaRPr lang="en-US" altLang="zh-CN" sz="2800" dirty="0"/>
          </a:p>
          <a:p>
            <a:pPr lvl="1" eaLnBrk="1" hangingPunct="1"/>
            <a:r>
              <a:rPr lang="zh-CN" altLang="en-US" sz="2400" dirty="0"/>
              <a:t>目的就是为了给重载的函数不同的签名，以避免调用时的二义性调用</a:t>
            </a:r>
            <a:r>
              <a:rPr lang="zh-CN" altLang="en-US" dirty="0"/>
              <a:t>。</a:t>
            </a:r>
            <a:endParaRPr lang="en-US" altLang="zh-CN" dirty="0"/>
          </a:p>
          <a:p>
            <a:pPr eaLnBrk="1" hangingPunct="1"/>
            <a:r>
              <a:rPr lang="zh-CN" altLang="en-US" sz="2800" dirty="0"/>
              <a:t>动态链接库道出了事先约定的接口</a:t>
            </a:r>
            <a:endParaRPr lang="en-US" altLang="zh-CN" sz="2800" dirty="0"/>
          </a:p>
          <a:p>
            <a:pPr lvl="1" eaLnBrk="1" hangingPunct="1"/>
            <a:r>
              <a:rPr lang="en-US" altLang="zh-CN" sz="2400" dirty="0"/>
              <a:t>Print</a:t>
            </a:r>
            <a:r>
              <a:rPr lang="zh-CN" altLang="en-US" sz="2400" dirty="0"/>
              <a:t>函数名，函数原型</a:t>
            </a:r>
            <a:endParaRPr lang="en-US" altLang="zh-CN" sz="2400" dirty="0"/>
          </a:p>
          <a:p>
            <a:pPr lvl="1" eaLnBrk="1" hangingPunct="1"/>
            <a:r>
              <a:rPr lang="en-US" altLang="zh-CN" sz="2400" dirty="0"/>
              <a:t>Libfunc.so</a:t>
            </a:r>
            <a:r>
              <a:rPr lang="zh-CN" altLang="en-US" sz="2400" dirty="0"/>
              <a:t>这个名称，所以才能用新的动态链接库替换掉旧的动态链接库</a:t>
            </a:r>
            <a:endParaRPr lang="en-US" altLang="zh-CN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实验四 插件框架 </a:t>
            </a:r>
            <a:endParaRPr lang="zh-CN" altLang="en-US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2269820" y="1600200"/>
            <a:ext cx="8153400" cy="44989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版本</a:t>
            </a:r>
            <a:r>
              <a:rPr lang="en-US" altLang="zh-CN" dirty="0"/>
              <a:t>2</a:t>
            </a:r>
            <a:r>
              <a:rPr lang="zh-CN" altLang="en-US" dirty="0"/>
              <a:t>要求：</a:t>
            </a:r>
            <a:endParaRPr lang="zh-CN" altLang="en-US" dirty="0"/>
          </a:p>
          <a:p>
            <a:pPr lvl="1"/>
            <a:r>
              <a:rPr lang="zh-CN" altLang="en-US" dirty="0"/>
              <a:t>同时要打印“</a:t>
            </a:r>
            <a:r>
              <a:rPr lang="en-US" altLang="zh-CN" dirty="0"/>
              <a:t>Hello World”</a:t>
            </a:r>
            <a:r>
              <a:rPr lang="zh-CN" altLang="en-US" dirty="0"/>
              <a:t>，打印“</a:t>
            </a:r>
            <a:r>
              <a:rPr lang="en-US" altLang="zh-CN" dirty="0"/>
              <a:t>Hello China”</a:t>
            </a:r>
            <a:r>
              <a:rPr lang="zh-CN" altLang="en-US" dirty="0"/>
              <a:t>，甚至同时打印未来才会增加的其他打印信息</a:t>
            </a:r>
            <a:endParaRPr lang="zh-CN" altLang="en-US" dirty="0"/>
          </a:p>
          <a:p>
            <a:pPr lvl="1"/>
            <a:r>
              <a:rPr lang="zh-CN" altLang="en-US" dirty="0"/>
              <a:t>打印未来的这些信息，也不能重新编译链接原程序</a:t>
            </a:r>
            <a:endParaRPr lang="zh-CN" altLang="en-US" dirty="0"/>
          </a:p>
          <a:p>
            <a:r>
              <a:rPr lang="zh-CN" altLang="en-US" dirty="0"/>
              <a:t>提示</a:t>
            </a:r>
            <a:endParaRPr lang="zh-CN" altLang="en-US" dirty="0"/>
          </a:p>
          <a:p>
            <a:pPr lvl="1"/>
            <a:r>
              <a:rPr lang="zh-CN" altLang="en-US" dirty="0"/>
              <a:t>一种打印功能用一个动态链接库（插件）实现</a:t>
            </a:r>
            <a:endParaRPr lang="zh-CN" altLang="en-US" dirty="0"/>
          </a:p>
          <a:p>
            <a:pPr lvl="1"/>
            <a:r>
              <a:rPr lang="zh-CN" altLang="en-US" dirty="0"/>
              <a:t>将这些插件放置在固定的目录中，例如当前目录下的</a:t>
            </a:r>
            <a:r>
              <a:rPr lang="en-US" altLang="zh-CN" dirty="0"/>
              <a:t>plugin</a:t>
            </a:r>
            <a:r>
              <a:rPr lang="zh-CN" altLang="en-US" dirty="0"/>
              <a:t>子目录</a:t>
            </a:r>
            <a:endParaRPr lang="zh-CN" altLang="en-US" dirty="0"/>
          </a:p>
          <a:p>
            <a:pPr lvl="1"/>
            <a:r>
              <a:rPr lang="zh-CN" altLang="en-US" dirty="0"/>
              <a:t>遍历这个目录，获取所有动态链接库</a:t>
            </a:r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版本</a:t>
            </a:r>
            <a:r>
              <a:rPr lang="en-US" altLang="zh-CN" dirty="0"/>
              <a:t>2</a:t>
            </a:r>
            <a:r>
              <a:rPr lang="zh-CN" altLang="en-US" dirty="0"/>
              <a:t>分析</a:t>
            </a:r>
            <a:endParaRPr lang="zh-CN" altLang="en-US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2269820" y="1325563"/>
            <a:ext cx="8153400" cy="44989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参考代码</a:t>
            </a:r>
            <a:r>
              <a:rPr lang="en-US" altLang="zh-CN" dirty="0"/>
              <a:t>4.3</a:t>
            </a:r>
            <a:endParaRPr lang="en-US" altLang="zh-CN" dirty="0"/>
          </a:p>
          <a:p>
            <a:pPr lvl="1"/>
            <a:r>
              <a:rPr lang="en-US" altLang="zh-CN" dirty="0"/>
              <a:t>g++ -</a:t>
            </a:r>
            <a:r>
              <a:rPr lang="en-US" altLang="zh-CN" dirty="0" err="1"/>
              <a:t>fpic</a:t>
            </a:r>
            <a:r>
              <a:rPr lang="en-US" altLang="zh-CN" dirty="0"/>
              <a:t> -shared -o libfunc.so function.cpp</a:t>
            </a:r>
            <a:endParaRPr lang="en-US" altLang="zh-CN" dirty="0"/>
          </a:p>
          <a:p>
            <a:pPr lvl="1"/>
            <a:r>
              <a:rPr lang="en-US" altLang="zh-CN" dirty="0"/>
              <a:t>g++ -</a:t>
            </a:r>
            <a:r>
              <a:rPr lang="en-US" altLang="zh-CN" dirty="0" err="1"/>
              <a:t>fpic</a:t>
            </a:r>
            <a:r>
              <a:rPr lang="en-US" altLang="zh-CN" dirty="0"/>
              <a:t> -shared -o libfunc1.so function1.cpp</a:t>
            </a:r>
            <a:endParaRPr lang="en-US" altLang="zh-CN" dirty="0"/>
          </a:p>
          <a:p>
            <a:pPr lvl="1"/>
            <a:r>
              <a:rPr lang="en-US" altLang="zh-CN" dirty="0"/>
              <a:t>g++ -o main main.cpp CPluginEnumerator.cpp -</a:t>
            </a:r>
            <a:r>
              <a:rPr lang="en-US" altLang="zh-CN" dirty="0" err="1"/>
              <a:t>ldl</a:t>
            </a:r>
            <a:endParaRPr lang="en-US" altLang="zh-CN" dirty="0"/>
          </a:p>
          <a:p>
            <a:r>
              <a:rPr lang="zh-CN" altLang="en-US" dirty="0"/>
              <a:t>利用了动态链接库的特性</a:t>
            </a:r>
            <a:endParaRPr lang="en-US" altLang="zh-CN" dirty="0"/>
          </a:p>
          <a:p>
            <a:r>
              <a:rPr lang="zh-CN" altLang="en-US" dirty="0"/>
              <a:t>动态链接库道出了事先约定的接口</a:t>
            </a:r>
            <a:endParaRPr lang="en-US" altLang="zh-CN" dirty="0"/>
          </a:p>
          <a:p>
            <a:r>
              <a:rPr lang="zh-CN" altLang="en-US" dirty="0"/>
              <a:t>插件被放在了一个约定好的目录，</a:t>
            </a:r>
            <a:r>
              <a:rPr lang="en-US" altLang="zh-CN" dirty="0"/>
              <a:t>./plugin</a:t>
            </a:r>
            <a:endParaRPr lang="en-US" altLang="zh-CN" dirty="0"/>
          </a:p>
          <a:p>
            <a:r>
              <a:rPr lang="zh-CN" altLang="en-US" dirty="0"/>
              <a:t>当需要实现新的打印功能时，只需要仿造</a:t>
            </a:r>
            <a:r>
              <a:rPr lang="en-US" altLang="zh-CN" dirty="0"/>
              <a:t>function.cpp</a:t>
            </a:r>
            <a:r>
              <a:rPr lang="zh-CN" altLang="en-US" dirty="0"/>
              <a:t>，再构造一个新的插件即可</a:t>
            </a:r>
            <a:endParaRPr lang="en-US" altLang="zh-C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宋体" panose="02010600030101010101" pitchFamily="2" charset="-122"/>
              </a:rPr>
              <a:t>读目录的基本操作</a:t>
            </a:r>
            <a:endParaRPr lang="zh-CN" altLang="en-US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2269026" y="1325563"/>
            <a:ext cx="8154988" cy="4418013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0" tIns="10972" rIns="0" bIns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31800" indent="-323850" defTabSz="448945">
              <a:lnSpc>
                <a:spcPct val="98000"/>
              </a:lnSpc>
              <a:buClr>
                <a:srgbClr val="0066CC"/>
              </a:buClr>
              <a:buSzPct val="45000"/>
              <a:buFont typeface="Wingdings" panose="05000000000000000000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>
                <a:latin typeface="宋体" panose="02010600030101010101" pitchFamily="2" charset="-122"/>
              </a:rPr>
              <a:t>打开目录（opendir）</a:t>
            </a:r>
            <a:endParaRPr lang="en-US" altLang="zh-CN">
              <a:latin typeface="宋体" panose="02010600030101010101" pitchFamily="2" charset="-122"/>
            </a:endParaRPr>
          </a:p>
          <a:p>
            <a:pPr marL="431800" indent="-323850" defTabSz="448945">
              <a:buClr>
                <a:srgbClr val="0066CC"/>
              </a:buClr>
              <a:buSzPct val="45000"/>
              <a:buFont typeface="Wingdings" panose="05000000000000000000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altLang="zh-CN">
              <a:latin typeface="宋体" panose="02010600030101010101" pitchFamily="2" charset="-122"/>
            </a:endParaRPr>
          </a:p>
          <a:p>
            <a:pPr marL="431800" indent="-323850" defTabSz="448945">
              <a:buClr>
                <a:srgbClr val="0066CC"/>
              </a:buClr>
              <a:buSzPct val="45000"/>
              <a:buFont typeface="Wingdings" panose="05000000000000000000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>
                <a:latin typeface="宋体" panose="02010600030101010101" pitchFamily="2" charset="-122"/>
              </a:rPr>
              <a:t>逐一读出目录项（readdir、rewinddir）</a:t>
            </a:r>
            <a:endParaRPr lang="en-US" altLang="zh-CN">
              <a:latin typeface="宋体" panose="02010600030101010101" pitchFamily="2" charset="-122"/>
            </a:endParaRPr>
          </a:p>
          <a:p>
            <a:pPr marL="431800" indent="-323850" defTabSz="448945">
              <a:buClr>
                <a:srgbClr val="0066CC"/>
              </a:buClr>
              <a:buSzPct val="45000"/>
              <a:buFont typeface="Wingdings" panose="05000000000000000000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altLang="zh-CN">
              <a:latin typeface="宋体" panose="02010600030101010101" pitchFamily="2" charset="-122"/>
            </a:endParaRPr>
          </a:p>
          <a:p>
            <a:pPr marL="431800" indent="-323850" defTabSz="448945">
              <a:buClr>
                <a:srgbClr val="0066CC"/>
              </a:buClr>
              <a:buSzPct val="45000"/>
              <a:buFont typeface="Wingdings" panose="05000000000000000000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>
                <a:latin typeface="宋体" panose="02010600030101010101" pitchFamily="2" charset="-122"/>
              </a:rPr>
              <a:t>关闭目录（closedir）</a:t>
            </a:r>
            <a:endParaRPr lang="en-US" altLang="zh-CN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宋体" panose="02010600030101010101" pitchFamily="2" charset="-122"/>
              </a:rPr>
              <a:t>opendir函数</a:t>
            </a:r>
            <a:endParaRPr lang="zh-CN" altLang="en-US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2269026" y="1325563"/>
            <a:ext cx="8154988" cy="4418013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0" tIns="10972" rIns="0" bIns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31800" indent="-323850" defTabSz="448945">
              <a:lnSpc>
                <a:spcPct val="98000"/>
              </a:lnSpc>
              <a:buClr>
                <a:srgbClr val="0066CC"/>
              </a:buClr>
              <a:buSzPct val="45000"/>
              <a:buFont typeface="Wingdings" panose="05000000000000000000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>
                <a:latin typeface="宋体" panose="02010600030101010101" pitchFamily="2" charset="-122"/>
              </a:rPr>
              <a:t>用于打开目录</a:t>
            </a:r>
            <a:endParaRPr lang="en-US" altLang="zh-CN">
              <a:latin typeface="宋体" panose="02010600030101010101" pitchFamily="2" charset="-122"/>
            </a:endParaRPr>
          </a:p>
          <a:p>
            <a:pPr marL="431800" indent="-323850" defTabSz="448945">
              <a:buClr>
                <a:srgbClr val="0066CC"/>
              </a:buClr>
              <a:buSzPct val="45000"/>
              <a:buFont typeface="Wingdings" panose="05000000000000000000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>
                <a:latin typeface="宋体" panose="02010600030101010101" pitchFamily="2" charset="-122"/>
              </a:rPr>
              <a:t>函数原型：</a:t>
            </a:r>
            <a:endParaRPr lang="zh-CN" altLang="en-US">
              <a:latin typeface="宋体" panose="02010600030101010101" pitchFamily="2" charset="-122"/>
            </a:endParaRPr>
          </a:p>
          <a:p>
            <a:pPr marL="863600" lvl="1" indent="-287655" defTabSz="448945">
              <a:buClr>
                <a:srgbClr val="0066CC"/>
              </a:buClr>
              <a:buSzPct val="45000"/>
              <a:buFont typeface="Wingdings" panose="05000000000000000000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>
                <a:latin typeface="宋体" panose="02010600030101010101" pitchFamily="2" charset="-122"/>
              </a:rPr>
              <a:t>#include&lt;dirent.h&gt;</a:t>
            </a:r>
            <a:endParaRPr lang="en-US" altLang="zh-CN">
              <a:latin typeface="宋体" panose="02010600030101010101" pitchFamily="2" charset="-122"/>
            </a:endParaRPr>
          </a:p>
          <a:p>
            <a:pPr marL="863600" lvl="1" indent="-287655" defTabSz="448945">
              <a:buClr>
                <a:srgbClr val="0066CC"/>
              </a:buClr>
              <a:buSzPct val="45000"/>
              <a:buFont typeface="Wingdings" panose="05000000000000000000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>
                <a:latin typeface="宋体" panose="02010600030101010101" pitchFamily="2" charset="-122"/>
              </a:rPr>
              <a:t>DIR* opendir(const char* pathname);</a:t>
            </a:r>
            <a:endParaRPr lang="en-US" altLang="zh-CN">
              <a:latin typeface="宋体" panose="02010600030101010101" pitchFamily="2" charset="-122"/>
            </a:endParaRPr>
          </a:p>
          <a:p>
            <a:pPr marL="431800" indent="-323850" defTabSz="448945">
              <a:buClr>
                <a:srgbClr val="0066CC"/>
              </a:buClr>
              <a:buSzPct val="45000"/>
              <a:buFont typeface="Wingdings" panose="05000000000000000000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>
                <a:latin typeface="宋体" panose="02010600030101010101" pitchFamily="2" charset="-122"/>
              </a:rPr>
              <a:t>返回值和参数</a:t>
            </a:r>
            <a:endParaRPr lang="en-US" altLang="zh-CN">
              <a:latin typeface="宋体" panose="02010600030101010101" pitchFamily="2" charset="-122"/>
            </a:endParaRPr>
          </a:p>
          <a:p>
            <a:pPr marL="863600" lvl="1" indent="-287655" defTabSz="448945">
              <a:buClr>
                <a:srgbClr val="0066CC"/>
              </a:buClr>
              <a:buSzPct val="45000"/>
              <a:buFont typeface="Wingdings" panose="05000000000000000000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>
                <a:latin typeface="宋体" panose="02010600030101010101" pitchFamily="2" charset="-122"/>
              </a:rPr>
              <a:t>返回值：返回打开目录的索引结构，出错返回NULL</a:t>
            </a:r>
            <a:endParaRPr lang="en-US" altLang="zh-CN">
              <a:latin typeface="宋体" panose="02010600030101010101" pitchFamily="2" charset="-122"/>
            </a:endParaRPr>
          </a:p>
          <a:p>
            <a:pPr marL="863600" lvl="1" indent="-287655" defTabSz="448945">
              <a:buClr>
                <a:srgbClr val="0066CC"/>
              </a:buClr>
              <a:buSzPct val="45000"/>
              <a:buFont typeface="Wingdings" panose="05000000000000000000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>
                <a:latin typeface="宋体" panose="02010600030101010101" pitchFamily="2" charset="-122"/>
              </a:rPr>
              <a:t>pathname：要打开的目录名</a:t>
            </a:r>
            <a:endParaRPr lang="en-US" altLang="zh-CN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宋体" panose="02010600030101010101" pitchFamily="2" charset="-122"/>
              </a:rPr>
              <a:t>readdir函数</a:t>
            </a:r>
            <a:endParaRPr lang="zh-CN" altLang="en-US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2018506" y="1325563"/>
            <a:ext cx="8154988" cy="4418013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0" tIns="10972" rIns="0" bIns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31800" indent="-323850" defTabSz="448945">
              <a:lnSpc>
                <a:spcPct val="98000"/>
              </a:lnSpc>
              <a:buClr>
                <a:srgbClr val="0066CC"/>
              </a:buClr>
              <a:buSzPct val="45000"/>
              <a:buFont typeface="Wingdings" panose="05000000000000000000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>
                <a:latin typeface="宋体" panose="02010600030101010101" pitchFamily="2" charset="-122"/>
              </a:rPr>
              <a:t>用于读取目录项</a:t>
            </a:r>
            <a:endParaRPr lang="en-US" altLang="zh-CN">
              <a:latin typeface="宋体" panose="02010600030101010101" pitchFamily="2" charset="-122"/>
            </a:endParaRPr>
          </a:p>
          <a:p>
            <a:pPr marL="431800" indent="-323850" defTabSz="448945">
              <a:buClr>
                <a:srgbClr val="0066CC"/>
              </a:buClr>
              <a:buSzPct val="45000"/>
              <a:buFont typeface="Wingdings" panose="05000000000000000000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>
                <a:latin typeface="宋体" panose="02010600030101010101" pitchFamily="2" charset="-122"/>
              </a:rPr>
              <a:t>函数原型：</a:t>
            </a:r>
            <a:endParaRPr lang="en-US" altLang="zh-CN">
              <a:latin typeface="宋体" panose="02010600030101010101" pitchFamily="2" charset="-122"/>
            </a:endParaRPr>
          </a:p>
          <a:p>
            <a:pPr marL="863600" lvl="1" indent="-287655" defTabSz="448945">
              <a:buClr>
                <a:srgbClr val="0066CC"/>
              </a:buClr>
              <a:buSzPct val="45000"/>
              <a:buFont typeface="Wingdings" panose="05000000000000000000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>
                <a:latin typeface="宋体" panose="02010600030101010101" pitchFamily="2" charset="-122"/>
              </a:rPr>
              <a:t>struct dirent *readdir(DIR *dp);</a:t>
            </a:r>
            <a:endParaRPr lang="en-US" altLang="zh-CN">
              <a:latin typeface="宋体" panose="02010600030101010101" pitchFamily="2" charset="-122"/>
            </a:endParaRPr>
          </a:p>
          <a:p>
            <a:pPr marL="431800" indent="-323850" defTabSz="448945">
              <a:buClr>
                <a:srgbClr val="0066CC"/>
              </a:buClr>
              <a:buSzPct val="45000"/>
              <a:buFont typeface="Wingdings" panose="05000000000000000000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>
                <a:latin typeface="宋体" panose="02010600030101010101" pitchFamily="2" charset="-122"/>
              </a:rPr>
              <a:t>参数与返回值</a:t>
            </a:r>
            <a:endParaRPr lang="en-US" altLang="zh-CN">
              <a:latin typeface="宋体" panose="02010600030101010101" pitchFamily="2" charset="-122"/>
            </a:endParaRPr>
          </a:p>
          <a:p>
            <a:pPr marL="863600" lvl="1" indent="-287655" defTabSz="448945">
              <a:buClr>
                <a:srgbClr val="0066CC"/>
              </a:buClr>
              <a:buSzPct val="45000"/>
              <a:buFont typeface="Wingdings" panose="05000000000000000000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>
                <a:latin typeface="宋体" panose="02010600030101010101" pitchFamily="2" charset="-122"/>
              </a:rPr>
              <a:t>dp：由opendir返回的</a:t>
            </a:r>
            <a:endParaRPr lang="en-US" altLang="zh-CN">
              <a:latin typeface="宋体" panose="02010600030101010101" pitchFamily="2" charset="-122"/>
            </a:endParaRPr>
          </a:p>
          <a:p>
            <a:pPr marL="863600" lvl="1" indent="-287655" defTabSz="448945">
              <a:buClr>
                <a:srgbClr val="0066CC"/>
              </a:buClr>
              <a:buSzPct val="45000"/>
              <a:buFont typeface="Wingdings" panose="05000000000000000000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>
                <a:latin typeface="宋体" panose="02010600030101010101" pitchFamily="2" charset="-122"/>
              </a:rPr>
              <a:t>返回值：dp对应的目录中包含的一个目录项</a:t>
            </a:r>
            <a:endParaRPr lang="en-US" altLang="zh-CN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宋体" panose="02010600030101010101" pitchFamily="2" charset="-122"/>
              </a:rPr>
              <a:t>readdir函数</a:t>
            </a:r>
            <a:endParaRPr lang="zh-CN" altLang="en-US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2269026" y="1325563"/>
            <a:ext cx="8154988" cy="4418013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0" tIns="10972" rIns="0" bIns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31800" indent="-323850" defTabSz="448945">
              <a:lnSpc>
                <a:spcPct val="98000"/>
              </a:lnSpc>
              <a:buClr>
                <a:srgbClr val="0066CC"/>
              </a:buClr>
              <a:buSzPct val="45000"/>
              <a:buFont typeface="Wingdings" panose="05000000000000000000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>
                <a:latin typeface="宋体" panose="02010600030101010101" pitchFamily="2" charset="-122"/>
              </a:rPr>
              <a:t>dirent结构</a:t>
            </a:r>
            <a:endParaRPr lang="en-US" altLang="zh-CN">
              <a:latin typeface="宋体" panose="02010600030101010101" pitchFamily="2" charset="-122"/>
            </a:endParaRPr>
          </a:p>
          <a:p>
            <a:pPr marL="863600" lvl="1" indent="-287655" defTabSz="448945">
              <a:buClr>
                <a:srgbClr val="0066CC"/>
              </a:buClr>
              <a:buSzPct val="45000"/>
              <a:buFont typeface="Wingdings" panose="05000000000000000000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>
                <a:latin typeface="宋体" panose="02010600030101010101" pitchFamily="2" charset="-122"/>
              </a:rPr>
              <a:t>struct dirent{</a:t>
            </a:r>
            <a:endParaRPr lang="en-US" altLang="zh-CN">
              <a:latin typeface="宋体" panose="02010600030101010101" pitchFamily="2" charset="-122"/>
            </a:endParaRPr>
          </a:p>
          <a:p>
            <a:pPr marL="863600" lvl="1" indent="-287655" defTabSz="448945">
              <a:buClr>
                <a:srgbClr val="0066CC"/>
              </a:buClr>
              <a:buSzPct val="45000"/>
              <a:buFont typeface="Wingdings" panose="05000000000000000000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>
                <a:latin typeface="宋体" panose="02010600030101010101" pitchFamily="2" charset="-122"/>
              </a:rPr>
              <a:t>   ino_t d_ino; //索引节点号</a:t>
            </a:r>
            <a:endParaRPr lang="en-US" altLang="zh-CN">
              <a:latin typeface="宋体" panose="02010600030101010101" pitchFamily="2" charset="-122"/>
            </a:endParaRPr>
          </a:p>
          <a:p>
            <a:pPr marL="863600" lvl="1" indent="-287655" defTabSz="448945">
              <a:buClr>
                <a:srgbClr val="0066CC"/>
              </a:buClr>
              <a:buSzPct val="45000"/>
              <a:buFont typeface="Wingdings" panose="05000000000000000000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>
                <a:latin typeface="宋体" panose="02010600030101010101" pitchFamily="2" charset="-122"/>
              </a:rPr>
              <a:t>   char d_name[NAME_MAX + 1]; //文件名</a:t>
            </a:r>
            <a:endParaRPr lang="en-US" altLang="zh-CN">
              <a:latin typeface="宋体" panose="02010600030101010101" pitchFamily="2" charset="-122"/>
            </a:endParaRPr>
          </a:p>
          <a:p>
            <a:pPr marL="863600" lvl="1" indent="-287655" defTabSz="448945">
              <a:buClr>
                <a:srgbClr val="0066CC"/>
              </a:buClr>
              <a:buSzPct val="45000"/>
              <a:buFont typeface="Wingdings" panose="05000000000000000000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>
                <a:latin typeface="宋体" panose="02010600030101010101" pitchFamily="2" charset="-122"/>
              </a:rPr>
              <a:t>   ................</a:t>
            </a:r>
            <a:endParaRPr lang="en-US" altLang="zh-CN">
              <a:latin typeface="宋体" panose="02010600030101010101" pitchFamily="2" charset="-122"/>
            </a:endParaRPr>
          </a:p>
          <a:p>
            <a:pPr marL="863600" lvl="1" indent="-287655" defTabSz="448945">
              <a:buClr>
                <a:srgbClr val="0066CC"/>
              </a:buClr>
              <a:buSzPct val="45000"/>
              <a:buFont typeface="Wingdings" panose="05000000000000000000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>
                <a:latin typeface="宋体" panose="02010600030101010101" pitchFamily="2" charset="-122"/>
              </a:rPr>
              <a:t>}</a:t>
            </a:r>
            <a:endParaRPr lang="en-US" altLang="zh-CN">
              <a:latin typeface="宋体" panose="02010600030101010101" pitchFamily="2" charset="-122"/>
            </a:endParaRPr>
          </a:p>
          <a:p>
            <a:pPr marL="431800" indent="-323850" defTabSz="448945">
              <a:buClr>
                <a:srgbClr val="0066CC"/>
              </a:buClr>
              <a:buSzPct val="45000"/>
              <a:buFont typeface="Wingdings" panose="05000000000000000000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altLang="zh-CN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宋体" panose="02010600030101010101" pitchFamily="2" charset="-122"/>
              </a:rPr>
              <a:t>获得目录下的所有文件</a:t>
            </a:r>
            <a:endParaRPr lang="zh-CN" altLang="en-US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2018506" y="1325563"/>
            <a:ext cx="8154988" cy="4418013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0" tIns="10972" rIns="0" bIns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31800" indent="-323850" defTabSz="448945">
              <a:lnSpc>
                <a:spcPct val="98000"/>
              </a:lnSpc>
              <a:buClr>
                <a:srgbClr val="0066CC"/>
              </a:buClr>
              <a:buSzPct val="45000"/>
              <a:buFont typeface="Wingdings" panose="05000000000000000000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>
                <a:latin typeface="宋体" panose="02010600030101010101" pitchFamily="2" charset="-122"/>
              </a:rPr>
              <a:t>DIR *dir;</a:t>
            </a:r>
            <a:endParaRPr lang="en-US" altLang="zh-CN">
              <a:latin typeface="宋体" panose="02010600030101010101" pitchFamily="2" charset="-122"/>
            </a:endParaRPr>
          </a:p>
          <a:p>
            <a:pPr marL="431800" indent="-323850" defTabSz="448945">
              <a:buClr>
                <a:srgbClr val="0066CC"/>
              </a:buClr>
              <a:buSzPct val="45000"/>
              <a:buFont typeface="Wingdings" panose="05000000000000000000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>
                <a:latin typeface="宋体" panose="02010600030101010101" pitchFamily="2" charset="-122"/>
              </a:rPr>
              <a:t>struct  dirent  *ptr;   </a:t>
            </a:r>
            <a:endParaRPr lang="en-US" altLang="zh-CN">
              <a:latin typeface="宋体" panose="02010600030101010101" pitchFamily="2" charset="-122"/>
            </a:endParaRPr>
          </a:p>
          <a:p>
            <a:pPr marL="431800" indent="-323850" defTabSz="448945">
              <a:buClr>
                <a:srgbClr val="0066CC"/>
              </a:buClr>
              <a:buSzPct val="45000"/>
              <a:buFont typeface="Wingdings" panose="05000000000000000000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>
                <a:latin typeface="宋体" panose="02010600030101010101" pitchFamily="2" charset="-122"/>
              </a:rPr>
              <a:t>dir=opendir("/etc/rc.d");</a:t>
            </a:r>
            <a:endParaRPr lang="en-US" altLang="zh-CN">
              <a:latin typeface="宋体" panose="02010600030101010101" pitchFamily="2" charset="-122"/>
            </a:endParaRPr>
          </a:p>
          <a:p>
            <a:pPr marL="431800" indent="-323850" defTabSz="448945">
              <a:buClr>
                <a:srgbClr val="0066CC"/>
              </a:buClr>
              <a:buSzPct val="45000"/>
              <a:buFont typeface="Wingdings" panose="05000000000000000000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>
                <a:latin typeface="宋体" panose="02010600030101010101" pitchFamily="2" charset="-122"/>
              </a:rPr>
              <a:t>while((ptr=readdir(dir))!=NULL)</a:t>
            </a:r>
            <a:endParaRPr lang="en-US" altLang="zh-CN">
              <a:latin typeface="宋体" panose="02010600030101010101" pitchFamily="2" charset="-122"/>
            </a:endParaRPr>
          </a:p>
          <a:p>
            <a:pPr marL="431800" indent="-323850" defTabSz="448945">
              <a:buClr>
                <a:srgbClr val="0066CC"/>
              </a:buClr>
              <a:buSzPct val="45000"/>
              <a:buFont typeface="Wingdings" panose="05000000000000000000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>
                <a:latin typeface="宋体" panose="02010600030101010101" pitchFamily="2" charset="-122"/>
              </a:rPr>
              <a:t>{</a:t>
            </a:r>
            <a:endParaRPr lang="en-US" altLang="zh-CN">
              <a:latin typeface="宋体" panose="02010600030101010101" pitchFamily="2" charset="-122"/>
            </a:endParaRPr>
          </a:p>
          <a:p>
            <a:pPr marL="431800" indent="-323850" defTabSz="448945">
              <a:buClr>
                <a:srgbClr val="0066CC"/>
              </a:buClr>
              <a:buSzPct val="45000"/>
              <a:buFont typeface="Wingdings" panose="05000000000000000000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>
                <a:latin typeface="宋体" panose="02010600030101010101" pitchFamily="2" charset="-122"/>
              </a:rPr>
              <a:t>   printf("d_name: %s\n", ptr-&gt;d_name);</a:t>
            </a:r>
            <a:endParaRPr lang="en-US" altLang="zh-CN">
              <a:latin typeface="宋体" panose="02010600030101010101" pitchFamily="2" charset="-122"/>
            </a:endParaRPr>
          </a:p>
          <a:p>
            <a:pPr marL="431800" indent="-323850" defTabSz="448945">
              <a:buClr>
                <a:srgbClr val="0066CC"/>
              </a:buClr>
              <a:buSzPct val="45000"/>
              <a:buFont typeface="Wingdings" panose="05000000000000000000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>
                <a:latin typeface="宋体" panose="02010600030101010101" pitchFamily="2" charset="-122"/>
              </a:rPr>
              <a:t>}</a:t>
            </a:r>
            <a:endParaRPr lang="en-US" altLang="zh-CN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宋体" panose="02010600030101010101" pitchFamily="2" charset="-122"/>
              </a:rPr>
              <a:t>rewinddir函数</a:t>
            </a:r>
            <a:endParaRPr lang="zh-CN" altLang="en-US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2018506" y="1325563"/>
            <a:ext cx="8154988" cy="4418013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0" tIns="10972" rIns="0" bIns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31800" indent="-323850" defTabSz="448945">
              <a:lnSpc>
                <a:spcPct val="98000"/>
              </a:lnSpc>
              <a:buClr>
                <a:srgbClr val="0066CC"/>
              </a:buClr>
              <a:buSzPct val="45000"/>
              <a:buFont typeface="Wingdings" panose="05000000000000000000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>
                <a:latin typeface="宋体" panose="02010600030101010101" pitchFamily="2" charset="-122"/>
              </a:rPr>
              <a:t>用来设置目录流目前的读取位置为原来开头的读取位置</a:t>
            </a:r>
            <a:endParaRPr lang="en-US" altLang="zh-CN">
              <a:latin typeface="宋体" panose="02010600030101010101" pitchFamily="2" charset="-122"/>
            </a:endParaRPr>
          </a:p>
          <a:p>
            <a:pPr marL="431800" indent="-323850" defTabSz="448945">
              <a:buClr>
                <a:srgbClr val="0066CC"/>
              </a:buClr>
              <a:buSzPct val="45000"/>
              <a:buFont typeface="Wingdings" panose="05000000000000000000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>
                <a:latin typeface="宋体" panose="02010600030101010101" pitchFamily="2" charset="-122"/>
              </a:rPr>
              <a:t>函数原型</a:t>
            </a:r>
            <a:endParaRPr lang="en-US" altLang="zh-CN">
              <a:latin typeface="宋体" panose="02010600030101010101" pitchFamily="2" charset="-122"/>
            </a:endParaRPr>
          </a:p>
          <a:p>
            <a:pPr marL="863600" lvl="1" indent="-287655" defTabSz="448945">
              <a:buClr>
                <a:srgbClr val="0066CC"/>
              </a:buClr>
              <a:buSzPct val="45000"/>
              <a:buFont typeface="Wingdings" panose="05000000000000000000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>
                <a:latin typeface="宋体" panose="02010600030101010101" pitchFamily="2" charset="-122"/>
              </a:rPr>
              <a:t>void rewinddir(DIR *dp);</a:t>
            </a:r>
            <a:endParaRPr lang="en-US" altLang="zh-CN">
              <a:latin typeface="宋体" panose="02010600030101010101" pitchFamily="2" charset="-122"/>
            </a:endParaRPr>
          </a:p>
          <a:p>
            <a:pPr marL="431800" indent="-323850" defTabSz="448945">
              <a:buClr>
                <a:srgbClr val="0066CC"/>
              </a:buClr>
              <a:buSzPct val="45000"/>
              <a:buFont typeface="Wingdings" panose="05000000000000000000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>
                <a:latin typeface="宋体" panose="02010600030101010101" pitchFamily="2" charset="-122"/>
              </a:rPr>
              <a:t>参数</a:t>
            </a:r>
            <a:endParaRPr lang="en-US" altLang="zh-CN">
              <a:latin typeface="宋体" panose="02010600030101010101" pitchFamily="2" charset="-122"/>
            </a:endParaRPr>
          </a:p>
          <a:p>
            <a:pPr marL="863600" lvl="1" indent="-287655" defTabSz="448945">
              <a:buClr>
                <a:srgbClr val="0066CC"/>
              </a:buClr>
              <a:buSzPct val="45000"/>
              <a:buFont typeface="Wingdings" panose="05000000000000000000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>
                <a:latin typeface="宋体" panose="02010600030101010101" pitchFamily="2" charset="-122"/>
              </a:rPr>
              <a:t>dp：由opendir返回</a:t>
            </a:r>
            <a:endParaRPr lang="en-US" altLang="zh-CN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宋体" panose="02010600030101010101" pitchFamily="2" charset="-122"/>
              </a:rPr>
              <a:t>closedir函数</a:t>
            </a:r>
            <a:endParaRPr lang="zh-CN" altLang="en-US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2018506" y="1325563"/>
            <a:ext cx="8154988" cy="4418013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0" tIns="10972" rIns="0" bIns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31800" indent="-323850" defTabSz="448945">
              <a:lnSpc>
                <a:spcPct val="98000"/>
              </a:lnSpc>
              <a:buClr>
                <a:srgbClr val="0066CC"/>
              </a:buClr>
              <a:buSzPct val="45000"/>
              <a:buFont typeface="Wingdings" panose="05000000000000000000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>
                <a:latin typeface="宋体" panose="02010600030101010101" pitchFamily="2" charset="-122"/>
              </a:rPr>
              <a:t>用于关闭目录</a:t>
            </a:r>
            <a:endParaRPr lang="en-US" altLang="zh-CN">
              <a:latin typeface="宋体" panose="02010600030101010101" pitchFamily="2" charset="-122"/>
            </a:endParaRPr>
          </a:p>
          <a:p>
            <a:pPr marL="431800" indent="-323850" defTabSz="448945">
              <a:buClr>
                <a:srgbClr val="0066CC"/>
              </a:buClr>
              <a:buSzPct val="45000"/>
              <a:buFont typeface="Wingdings" panose="05000000000000000000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>
                <a:latin typeface="宋体" panose="02010600030101010101" pitchFamily="2" charset="-122"/>
              </a:rPr>
              <a:t>函数原型：</a:t>
            </a:r>
            <a:endParaRPr lang="en-US" altLang="zh-CN">
              <a:latin typeface="宋体" panose="02010600030101010101" pitchFamily="2" charset="-122"/>
            </a:endParaRPr>
          </a:p>
          <a:p>
            <a:pPr marL="863600" lvl="1" indent="-287655" defTabSz="448945">
              <a:buClr>
                <a:srgbClr val="0066CC"/>
              </a:buClr>
              <a:buSzPct val="45000"/>
              <a:buFont typeface="Wingdings" panose="05000000000000000000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>
                <a:latin typeface="宋体" panose="02010600030101010101" pitchFamily="2" charset="-122"/>
              </a:rPr>
              <a:t>int closedir(DIR *dp);</a:t>
            </a:r>
            <a:endParaRPr lang="en-US" altLang="zh-CN">
              <a:latin typeface="宋体" panose="02010600030101010101" pitchFamily="2" charset="-122"/>
            </a:endParaRPr>
          </a:p>
          <a:p>
            <a:pPr marL="431800" indent="-323850" defTabSz="448945">
              <a:buClr>
                <a:srgbClr val="0066CC"/>
              </a:buClr>
              <a:buSzPct val="45000"/>
              <a:buFont typeface="Wingdings" panose="05000000000000000000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>
                <a:latin typeface="宋体" panose="02010600030101010101" pitchFamily="2" charset="-122"/>
              </a:rPr>
              <a:t>参数与返回值</a:t>
            </a:r>
            <a:endParaRPr lang="en-US" altLang="zh-CN">
              <a:latin typeface="宋体" panose="02010600030101010101" pitchFamily="2" charset="-122"/>
            </a:endParaRPr>
          </a:p>
          <a:p>
            <a:pPr marL="863600" lvl="1" indent="-287655" defTabSz="448945">
              <a:buClr>
                <a:srgbClr val="0066CC"/>
              </a:buClr>
              <a:buSzPct val="45000"/>
              <a:buFont typeface="Wingdings" panose="05000000000000000000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>
                <a:latin typeface="宋体" panose="02010600030101010101" pitchFamily="2" charset="-122"/>
              </a:rPr>
              <a:t>dp：由opendir返回</a:t>
            </a:r>
            <a:endParaRPr lang="en-US" altLang="zh-CN">
              <a:latin typeface="宋体" panose="02010600030101010101" pitchFamily="2" charset="-122"/>
            </a:endParaRPr>
          </a:p>
          <a:p>
            <a:pPr marL="863600" lvl="1" indent="-287655" defTabSz="448945">
              <a:buClr>
                <a:srgbClr val="0066CC"/>
              </a:buClr>
              <a:buSzPct val="45000"/>
              <a:buFont typeface="Wingdings" panose="05000000000000000000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>
                <a:latin typeface="宋体" panose="02010600030101010101" pitchFamily="2" charset="-122"/>
              </a:rPr>
              <a:t>返回值：成功返回0，出错返回-1</a:t>
            </a:r>
            <a:endParaRPr lang="en-US" altLang="zh-CN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1089025" y="0"/>
            <a:ext cx="10515600" cy="1325563"/>
          </a:xfrm>
        </p:spPr>
        <p:txBody>
          <a:bodyPr/>
          <a:lstStyle/>
          <a:p>
            <a:pPr eaLnBrk="1" hangingPunct="1"/>
            <a:r>
              <a:rPr lang="zh-CN" altLang="en-US" dirty="0"/>
              <a:t>动态库的编写</a:t>
            </a:r>
            <a:endParaRPr lang="zh-CN" alt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079625" y="1564103"/>
            <a:ext cx="8534400" cy="44989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示例（</a:t>
            </a:r>
            <a:r>
              <a:rPr lang="en-US" altLang="zh-CN" dirty="0"/>
              <a:t>4.1</a:t>
            </a:r>
            <a:r>
              <a:rPr lang="zh-CN" altLang="en-US" dirty="0"/>
              <a:t>）</a:t>
            </a:r>
            <a:endParaRPr lang="zh-CN" altLang="en-US" dirty="0"/>
          </a:p>
          <a:p>
            <a:r>
              <a:rPr lang="zh-CN" altLang="en-US" dirty="0"/>
              <a:t>动态库的编写</a:t>
            </a:r>
            <a:endParaRPr lang="zh-CN" altLang="en-US" dirty="0"/>
          </a:p>
          <a:p>
            <a:pPr lvl="1"/>
            <a:r>
              <a:rPr lang="en-US" altLang="zh-CN" dirty="0"/>
              <a:t>#g++ -</a:t>
            </a:r>
            <a:r>
              <a:rPr lang="en-US" altLang="zh-CN" dirty="0" err="1"/>
              <a:t>fpic</a:t>
            </a:r>
            <a:r>
              <a:rPr lang="en-US" altLang="zh-CN" dirty="0"/>
              <a:t> -shared -o libtest.so a1.cpp a2.cpp</a:t>
            </a:r>
            <a:endParaRPr lang="en-US" altLang="zh-CN" dirty="0"/>
          </a:p>
          <a:p>
            <a:r>
              <a:rPr lang="zh-CN" altLang="en-US" dirty="0"/>
              <a:t>生成</a:t>
            </a:r>
            <a:r>
              <a:rPr lang="en-US" altLang="zh-CN" dirty="0"/>
              <a:t>libtest.so</a:t>
            </a:r>
            <a:endParaRPr lang="en-US" altLang="zh-CN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实验四 插件框架 </a:t>
            </a:r>
            <a:endParaRPr lang="zh-CN" altLang="en-US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1885950" y="1325563"/>
            <a:ext cx="8420100" cy="51212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版本</a:t>
            </a:r>
            <a:r>
              <a:rPr lang="en-US" altLang="zh-CN" dirty="0"/>
              <a:t>3</a:t>
            </a:r>
            <a:r>
              <a:rPr lang="zh-CN" altLang="en-US" dirty="0"/>
              <a:t>要求：</a:t>
            </a:r>
            <a:endParaRPr lang="zh-CN" altLang="en-US" dirty="0"/>
          </a:p>
          <a:p>
            <a:pPr lvl="1"/>
            <a:r>
              <a:rPr lang="zh-CN" altLang="en-US" dirty="0"/>
              <a:t>版本</a:t>
            </a:r>
            <a:r>
              <a:rPr lang="en-US" altLang="zh-CN" dirty="0"/>
              <a:t>2</a:t>
            </a:r>
            <a:r>
              <a:rPr lang="zh-CN" altLang="en-US" dirty="0"/>
              <a:t>是同时调用所有插件的打印功能，现在要求一次只调用一种功能</a:t>
            </a:r>
            <a:endParaRPr lang="zh-CN" altLang="en-US" dirty="0"/>
          </a:p>
          <a:p>
            <a:r>
              <a:rPr lang="zh-CN" altLang="en-US" dirty="0"/>
              <a:t>分析：</a:t>
            </a:r>
            <a:endParaRPr lang="en-US" altLang="zh-CN" dirty="0"/>
          </a:p>
          <a:p>
            <a:pPr lvl="1"/>
            <a:r>
              <a:rPr lang="zh-CN" altLang="en-US" dirty="0"/>
              <a:t>既然一次只调用一种功能，那我们首先要知道究竟有哪些打印功能</a:t>
            </a:r>
            <a:endParaRPr lang="en-US" altLang="zh-CN" dirty="0"/>
          </a:p>
          <a:p>
            <a:pPr lvl="1"/>
            <a:r>
              <a:rPr lang="zh-CN" altLang="en-US" dirty="0"/>
              <a:t>插件导出一个</a:t>
            </a:r>
            <a:r>
              <a:rPr lang="en-US" altLang="zh-CN" dirty="0"/>
              <a:t>Help</a:t>
            </a:r>
            <a:r>
              <a:rPr lang="zh-CN" altLang="en-US" dirty="0"/>
              <a:t>接口，向屏幕输出信息，使用户知道该插件实现了何种打印功能，以及该功能对应的</a:t>
            </a:r>
            <a:r>
              <a:rPr lang="en-US" altLang="zh-CN" dirty="0"/>
              <a:t>ID</a:t>
            </a:r>
            <a:endParaRPr lang="en-US" altLang="zh-CN" dirty="0"/>
          </a:p>
          <a:p>
            <a:r>
              <a:rPr lang="zh-CN" altLang="en-US" dirty="0"/>
              <a:t>参考代码</a:t>
            </a:r>
            <a:r>
              <a:rPr lang="en-US" altLang="zh-CN" dirty="0"/>
              <a:t>4.4</a:t>
            </a:r>
            <a:endParaRPr lang="en-US" altLang="zh-CN" dirty="0"/>
          </a:p>
          <a:p>
            <a:pPr lvl="1"/>
            <a:r>
              <a:rPr lang="zh-CN" altLang="en-US" dirty="0"/>
              <a:t>简化起见，通过命令行参数</a:t>
            </a:r>
            <a:r>
              <a:rPr lang="en-US" altLang="zh-CN" dirty="0"/>
              <a:t>main help</a:t>
            </a:r>
            <a:r>
              <a:rPr lang="zh-CN" altLang="en-US" dirty="0"/>
              <a:t>调用接口</a:t>
            </a:r>
            <a:endParaRPr lang="en-US" altLang="zh-CN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版本</a:t>
            </a:r>
            <a:r>
              <a:rPr lang="en-US" altLang="zh-CN" dirty="0"/>
              <a:t>3</a:t>
            </a:r>
            <a:r>
              <a:rPr lang="zh-CN" altLang="en-US" dirty="0"/>
              <a:t>分析</a:t>
            </a:r>
            <a:endParaRPr lang="zh-CN" altLang="en-US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2269820" y="1325563"/>
            <a:ext cx="8153400" cy="44989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zh-CN" altLang="en-US" dirty="0"/>
              <a:t>进一步分析：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获取功能</a:t>
            </a:r>
            <a:r>
              <a:rPr lang="en-US" altLang="zh-CN" dirty="0"/>
              <a:t>ID</a:t>
            </a:r>
            <a:r>
              <a:rPr lang="zh-CN" altLang="en-US" dirty="0"/>
              <a:t>后，也通过命令行参数</a:t>
            </a:r>
            <a:endParaRPr lang="en-US" altLang="zh-CN" dirty="0"/>
          </a:p>
          <a:p>
            <a:pPr marL="457200" lvl="1" indent="0">
              <a:buFont typeface="Wingdings" panose="05000000000000000000" pitchFamily="2" charset="2"/>
              <a:buNone/>
              <a:defRPr/>
            </a:pPr>
            <a:r>
              <a:rPr lang="en-US" altLang="zh-CN" dirty="0"/>
              <a:t>    (main FUNCID)</a:t>
            </a:r>
            <a:r>
              <a:rPr lang="zh-CN" altLang="en-US" dirty="0"/>
              <a:t>调用插件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为了便于</a:t>
            </a:r>
            <a:r>
              <a:rPr lang="en-US" altLang="zh-CN" dirty="0"/>
              <a:t>main</a:t>
            </a:r>
            <a:r>
              <a:rPr lang="zh-CN" altLang="en-US" dirty="0"/>
              <a:t>调用插件，每个插件也提供</a:t>
            </a:r>
            <a:r>
              <a:rPr lang="en-US" altLang="zh-CN" sz="2400" dirty="0" err="1"/>
              <a:t>GetID</a:t>
            </a:r>
            <a:r>
              <a:rPr lang="zh-CN" altLang="en-US" sz="2400" dirty="0"/>
              <a:t>接口</a:t>
            </a:r>
            <a:endParaRPr lang="en-US" altLang="zh-CN" sz="2400" dirty="0"/>
          </a:p>
          <a:p>
            <a:pPr>
              <a:defRPr/>
            </a:pPr>
            <a:r>
              <a:rPr lang="zh-CN" altLang="en-US" dirty="0"/>
              <a:t>参考代码</a:t>
            </a:r>
            <a:r>
              <a:rPr lang="en-US" altLang="zh-CN" dirty="0"/>
              <a:t>4.5</a:t>
            </a:r>
            <a:endParaRPr lang="en-US" altLang="zh-CN" dirty="0"/>
          </a:p>
          <a:p>
            <a:pPr lvl="1">
              <a:defRPr/>
            </a:pPr>
            <a:r>
              <a:rPr lang="en-US" altLang="zh-CN" dirty="0"/>
              <a:t>g++ -o main main.cpp CPluginEnumerator.cpp CPluginController.cpp -</a:t>
            </a:r>
            <a:r>
              <a:rPr lang="en-US" altLang="zh-CN" dirty="0" err="1"/>
              <a:t>ldl</a:t>
            </a:r>
            <a:endParaRPr lang="en-US" altLang="zh-CN" dirty="0"/>
          </a:p>
          <a:p>
            <a:pPr lvl="1">
              <a:defRPr/>
            </a:pPr>
            <a:endParaRPr lang="en-US" altLang="zh-CN" dirty="0"/>
          </a:p>
          <a:p>
            <a:pPr marL="914400" lvl="2" indent="0">
              <a:buFont typeface="Wingdings 2" panose="05020102010507070707" pitchFamily="18" charset="2"/>
              <a:buNone/>
              <a:defRPr/>
            </a:pPr>
            <a:endParaRPr lang="en-US" altLang="zh-CN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实验四 插件框架 </a:t>
            </a:r>
            <a:endParaRPr lang="zh-CN" altLang="en-US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2269820" y="1325563"/>
            <a:ext cx="8153400" cy="44989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版本</a:t>
            </a:r>
            <a:r>
              <a:rPr lang="en-US" altLang="zh-CN" dirty="0"/>
              <a:t>4</a:t>
            </a:r>
            <a:r>
              <a:rPr lang="zh-CN" altLang="en-US" dirty="0"/>
              <a:t>要求：</a:t>
            </a:r>
            <a:endParaRPr lang="zh-CN" altLang="en-US" dirty="0"/>
          </a:p>
          <a:p>
            <a:pPr lvl="1"/>
            <a:r>
              <a:rPr lang="zh-CN" altLang="en-US" dirty="0"/>
              <a:t>在版本</a:t>
            </a:r>
            <a:r>
              <a:rPr lang="en-US" altLang="zh-CN" dirty="0"/>
              <a:t>3</a:t>
            </a:r>
            <a:r>
              <a:rPr lang="zh-CN" altLang="en-US" dirty="0"/>
              <a:t>中，插件导出了</a:t>
            </a:r>
            <a:r>
              <a:rPr lang="en-US" altLang="zh-CN" dirty="0"/>
              <a:t>Print</a:t>
            </a:r>
            <a:r>
              <a:rPr lang="zh-CN" altLang="en-US" dirty="0"/>
              <a:t>、</a:t>
            </a:r>
            <a:r>
              <a:rPr lang="en-US" altLang="zh-CN" dirty="0" err="1"/>
              <a:t>GetID</a:t>
            </a:r>
            <a:r>
              <a:rPr lang="zh-CN" altLang="en-US" dirty="0"/>
              <a:t>、</a:t>
            </a:r>
            <a:r>
              <a:rPr lang="en-US" altLang="zh-CN" dirty="0"/>
              <a:t>Help</a:t>
            </a:r>
            <a:r>
              <a:rPr lang="zh-CN" altLang="en-US" dirty="0"/>
              <a:t>三个函数，主程序需要使用多个容器分别保存这些函数地址</a:t>
            </a:r>
            <a:endParaRPr lang="zh-CN" altLang="en-US" dirty="0"/>
          </a:p>
          <a:p>
            <a:pPr lvl="1"/>
            <a:r>
              <a:rPr lang="zh-CN" altLang="en-US" dirty="0"/>
              <a:t>在复杂的业务逻辑中，导出的函数可能更多，若还按照版本</a:t>
            </a:r>
            <a:r>
              <a:rPr lang="en-US" altLang="zh-CN" dirty="0"/>
              <a:t>3</a:t>
            </a:r>
            <a:r>
              <a:rPr lang="zh-CN" altLang="en-US" dirty="0"/>
              <a:t>的方式，代码维护性不佳</a:t>
            </a:r>
            <a:endParaRPr lang="zh-CN" altLang="en-US" dirty="0"/>
          </a:p>
          <a:p>
            <a:r>
              <a:rPr lang="zh-CN" altLang="en-US" dirty="0"/>
              <a:t>提示：</a:t>
            </a:r>
            <a:endParaRPr lang="zh-CN" altLang="en-US" dirty="0"/>
          </a:p>
          <a:p>
            <a:pPr lvl="1"/>
            <a:r>
              <a:rPr lang="zh-CN" altLang="en-US" dirty="0"/>
              <a:t>将三个导出函数都放在一个类中，让插件外部获取该类的对象</a:t>
            </a:r>
            <a:endParaRPr lang="zh-CN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版本</a:t>
            </a:r>
            <a:r>
              <a:rPr lang="en-US" altLang="zh-CN" dirty="0"/>
              <a:t>4</a:t>
            </a:r>
            <a:r>
              <a:rPr lang="zh-CN" altLang="en-US" dirty="0"/>
              <a:t>分析</a:t>
            </a:r>
            <a:endParaRPr lang="zh-CN" altLang="en-US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2269820" y="1325563"/>
            <a:ext cx="8153400" cy="44989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zh-CN" altLang="en-US" dirty="0"/>
              <a:t>分析：</a:t>
            </a:r>
            <a:endParaRPr lang="en-US" altLang="zh-CN" dirty="0"/>
          </a:p>
          <a:p>
            <a:pPr lvl="1">
              <a:defRPr/>
            </a:pPr>
            <a:r>
              <a:rPr lang="en-US" altLang="zh-CN" dirty="0" err="1"/>
              <a:t>IPrintPlugin</a:t>
            </a:r>
            <a:r>
              <a:rPr lang="zh-CN" altLang="en-US" dirty="0"/>
              <a:t>及派生类</a:t>
            </a:r>
            <a:r>
              <a:rPr lang="en-US" altLang="zh-CN" dirty="0"/>
              <a:t>—</a:t>
            </a:r>
            <a:r>
              <a:rPr lang="zh-CN" altLang="en-US" dirty="0"/>
              <a:t>插件对象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插件调用者获得对象指针</a:t>
            </a:r>
            <a:endParaRPr lang="en-US" altLang="zh-CN" dirty="0"/>
          </a:p>
          <a:p>
            <a:pPr lvl="2">
              <a:defRPr/>
            </a:pPr>
            <a:r>
              <a:rPr lang="zh-CN" altLang="en-US" dirty="0"/>
              <a:t>仅导出一个接口函数</a:t>
            </a:r>
            <a:r>
              <a:rPr lang="en-US" altLang="zh-CN" dirty="0" err="1"/>
              <a:t>CreateObj</a:t>
            </a:r>
            <a:endParaRPr lang="en-US" altLang="zh-CN" dirty="0"/>
          </a:p>
          <a:p>
            <a:pPr lvl="2">
              <a:defRPr/>
            </a:pPr>
            <a:r>
              <a:rPr lang="en-US" altLang="zh-CN" dirty="0" err="1"/>
              <a:t>IPrintPlugin</a:t>
            </a:r>
            <a:r>
              <a:rPr lang="zh-CN" altLang="en-US" dirty="0"/>
              <a:t>*类型的容器</a:t>
            </a:r>
            <a:endParaRPr lang="en-US" altLang="zh-CN" dirty="0"/>
          </a:p>
          <a:p>
            <a:pPr lvl="2">
              <a:defRPr/>
            </a:pPr>
            <a:r>
              <a:rPr lang="zh-CN" altLang="en-US" dirty="0"/>
              <a:t>通过插件对象指针调用</a:t>
            </a:r>
            <a:endParaRPr lang="en-US" altLang="zh-CN" dirty="0"/>
          </a:p>
          <a:p>
            <a:pPr>
              <a:defRPr/>
            </a:pPr>
            <a:r>
              <a:rPr lang="zh-CN" altLang="en-US" dirty="0"/>
              <a:t>参考代码</a:t>
            </a:r>
            <a:r>
              <a:rPr lang="en-US" altLang="zh-CN" dirty="0"/>
              <a:t>4.6</a:t>
            </a:r>
            <a:endParaRPr lang="en-US" altLang="zh-CN" dirty="0"/>
          </a:p>
          <a:p>
            <a:pPr lvl="1">
              <a:defRPr/>
            </a:pPr>
            <a:r>
              <a:rPr lang="en-US" altLang="zh-CN" dirty="0"/>
              <a:t>g++ -</a:t>
            </a:r>
            <a:r>
              <a:rPr lang="en-US" altLang="zh-CN" dirty="0" err="1"/>
              <a:t>fpic</a:t>
            </a:r>
            <a:r>
              <a:rPr lang="en-US" altLang="zh-CN" dirty="0"/>
              <a:t> -shared -o libfunc.so function.cpp IPrintPlugin.cpp</a:t>
            </a:r>
            <a:endParaRPr lang="en-US" altLang="zh-CN" dirty="0"/>
          </a:p>
          <a:p>
            <a:pPr lvl="1">
              <a:defRPr/>
            </a:pPr>
            <a:r>
              <a:rPr lang="en-US" altLang="zh-CN" dirty="0"/>
              <a:t>g++ -o main main.cpp CPluginEnumerator.cpp CPluginController.cpp IPrintPlugin.cpp -</a:t>
            </a:r>
            <a:r>
              <a:rPr lang="en-US" altLang="zh-CN" dirty="0" err="1"/>
              <a:t>ldl</a:t>
            </a:r>
            <a:endParaRPr lang="en-US" altLang="zh-CN" dirty="0"/>
          </a:p>
          <a:p>
            <a:pPr lvl="1">
              <a:defRPr/>
            </a:pPr>
            <a:endParaRPr lang="en-US" altLang="zh-CN" dirty="0"/>
          </a:p>
          <a:p>
            <a:pPr marL="914400" lvl="2" indent="0">
              <a:buFont typeface="Wingdings 2" panose="05020102010507070707" pitchFamily="18" charset="2"/>
              <a:buNone/>
              <a:defRPr/>
            </a:pPr>
            <a:endParaRPr lang="en-US" altLang="zh-CN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实验要求</a:t>
            </a:r>
            <a:endParaRPr lang="zh-CN" altLang="en-US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2269820" y="1325563"/>
            <a:ext cx="8153400" cy="44989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请结合本实验内容，设计并实现一个面向文件统计功能的插件系统。（需要实现的插件包括：统计某个文件的行数，统计某个文件的字节数）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动态库的使用</a:t>
            </a:r>
            <a:endParaRPr lang="zh-CN" altLang="en-US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2079320" y="1325563"/>
            <a:ext cx="8534400" cy="44989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打开动态链接库</a:t>
            </a:r>
            <a:endParaRPr lang="zh-CN" altLang="en-US" dirty="0"/>
          </a:p>
          <a:p>
            <a:pPr lvl="1"/>
            <a:r>
              <a:rPr lang="en-US" altLang="zh-CN" dirty="0"/>
              <a:t>#include&lt;</a:t>
            </a:r>
            <a:r>
              <a:rPr lang="en-US" altLang="zh-CN" dirty="0" err="1"/>
              <a:t>dlfcn.h</a:t>
            </a:r>
            <a:r>
              <a:rPr lang="en-US" altLang="zh-CN" dirty="0"/>
              <a:t>&gt;</a:t>
            </a:r>
            <a:endParaRPr lang="en-US" altLang="zh-CN" dirty="0"/>
          </a:p>
          <a:p>
            <a:pPr lvl="1"/>
            <a:r>
              <a:rPr lang="en-US" altLang="zh-CN" dirty="0"/>
              <a:t>void *</a:t>
            </a:r>
            <a:r>
              <a:rPr lang="en-US" altLang="zh-CN" dirty="0" err="1"/>
              <a:t>dlopen</a:t>
            </a:r>
            <a:r>
              <a:rPr lang="en-US" altLang="zh-CN" dirty="0"/>
              <a:t>(const char *file, int mode);</a:t>
            </a:r>
            <a:endParaRPr lang="en-US" altLang="zh-CN" dirty="0"/>
          </a:p>
          <a:p>
            <a:r>
              <a:rPr lang="zh-CN" altLang="en-US" dirty="0"/>
              <a:t>参数</a:t>
            </a:r>
            <a:endParaRPr lang="zh-CN" altLang="en-US" dirty="0"/>
          </a:p>
          <a:p>
            <a:pPr lvl="1"/>
            <a:r>
              <a:rPr lang="en-US" altLang="zh-CN" dirty="0"/>
              <a:t>file</a:t>
            </a:r>
            <a:r>
              <a:rPr lang="zh-CN" altLang="en-US" dirty="0"/>
              <a:t>：动态链接库的文件名，包括路径信息</a:t>
            </a:r>
            <a:endParaRPr lang="zh-CN" altLang="en-US" dirty="0"/>
          </a:p>
          <a:p>
            <a:pPr lvl="1"/>
            <a:r>
              <a:rPr lang="en-US" altLang="zh-CN" dirty="0"/>
              <a:t>mode</a:t>
            </a:r>
            <a:r>
              <a:rPr lang="zh-CN" altLang="en-US" dirty="0"/>
              <a:t>：动态链接库的使用方式，例如</a:t>
            </a:r>
            <a:r>
              <a:rPr lang="en-US" altLang="zh-CN" dirty="0"/>
              <a:t>RTLD_LAZY</a:t>
            </a:r>
            <a:r>
              <a:rPr lang="zh-CN" altLang="en-US" dirty="0"/>
              <a:t>：动态的加入动态链接库中的函数</a:t>
            </a:r>
            <a:endParaRPr lang="zh-CN" altLang="en-US" dirty="0"/>
          </a:p>
          <a:p>
            <a:pPr lvl="1"/>
            <a:r>
              <a:rPr lang="zh-CN" altLang="en-US" dirty="0"/>
              <a:t>返回值：引用动态链接库的句柄；出错返回</a:t>
            </a:r>
            <a:r>
              <a:rPr lang="en-US" altLang="zh-CN" dirty="0"/>
              <a:t>NULL</a:t>
            </a:r>
            <a:endParaRPr lang="en-US" altLang="zh-C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动态库的使用</a:t>
            </a:r>
            <a:endParaRPr lang="zh-CN" altLang="en-US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2269820" y="1626705"/>
            <a:ext cx="8153400" cy="44989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映射动态链接库中的函数</a:t>
            </a:r>
            <a:endParaRPr lang="zh-CN" altLang="en-US"/>
          </a:p>
          <a:p>
            <a:pPr lvl="1"/>
            <a:r>
              <a:rPr lang="en-US" altLang="zh-CN"/>
              <a:t>#include&lt;dlfcn.h&gt;</a:t>
            </a:r>
            <a:endParaRPr lang="en-US" altLang="zh-CN"/>
          </a:p>
          <a:p>
            <a:pPr lvl="1"/>
            <a:r>
              <a:rPr lang="en-US" altLang="zh-CN"/>
              <a:t>void *dlsym(void *handle, const char *FuncName);</a:t>
            </a:r>
            <a:endParaRPr lang="en-US" altLang="zh-CN"/>
          </a:p>
          <a:p>
            <a:r>
              <a:rPr lang="zh-CN" altLang="en-US"/>
              <a:t>参数</a:t>
            </a:r>
            <a:endParaRPr lang="zh-CN" altLang="en-US"/>
          </a:p>
          <a:p>
            <a:pPr lvl="1"/>
            <a:r>
              <a:rPr lang="en-US" altLang="zh-CN"/>
              <a:t>handle</a:t>
            </a:r>
            <a:r>
              <a:rPr lang="zh-CN" altLang="en-US"/>
              <a:t>：</a:t>
            </a:r>
            <a:r>
              <a:rPr lang="en-US" altLang="zh-CN"/>
              <a:t>dlopen</a:t>
            </a:r>
            <a:r>
              <a:rPr lang="zh-CN" altLang="en-US"/>
              <a:t>的返回值</a:t>
            </a:r>
            <a:endParaRPr lang="zh-CN" altLang="en-US"/>
          </a:p>
          <a:p>
            <a:pPr lvl="1"/>
            <a:r>
              <a:rPr lang="en-US" altLang="zh-CN"/>
              <a:t>FuncName</a:t>
            </a:r>
            <a:r>
              <a:rPr lang="zh-CN" altLang="en-US"/>
              <a:t>：动态链接库中的函数名</a:t>
            </a:r>
            <a:endParaRPr lang="zh-CN" altLang="en-US"/>
          </a:p>
          <a:p>
            <a:pPr lvl="1"/>
            <a:r>
              <a:rPr lang="zh-CN" altLang="en-US"/>
              <a:t>返回值：</a:t>
            </a:r>
            <a:r>
              <a:rPr lang="en-US" altLang="zh-CN"/>
              <a:t>FuncName</a:t>
            </a:r>
            <a:r>
              <a:rPr lang="zh-CN" altLang="en-US"/>
              <a:t>函数被加载后，在进程地址空间中的地址；出错返回</a:t>
            </a:r>
            <a:r>
              <a:rPr lang="en-US" altLang="zh-CN"/>
              <a:t>NULL</a:t>
            </a:r>
            <a:endParaRPr lang="en-US" altLang="zh-C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动态库的使用</a:t>
            </a:r>
            <a:endParaRPr lang="zh-CN" altLang="en-US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2269820" y="1427922"/>
            <a:ext cx="8153400" cy="44989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查看出错原因</a:t>
            </a:r>
            <a:endParaRPr lang="zh-CN" altLang="en-US"/>
          </a:p>
          <a:p>
            <a:pPr lvl="1"/>
            <a:r>
              <a:rPr lang="en-US" altLang="zh-CN"/>
              <a:t>#include&lt;dlfcn.h&gt;</a:t>
            </a:r>
            <a:endParaRPr lang="en-US" altLang="zh-CN"/>
          </a:p>
          <a:p>
            <a:pPr lvl="1"/>
            <a:r>
              <a:rPr lang="en-US" altLang="zh-CN"/>
              <a:t>char *dlerror();</a:t>
            </a:r>
            <a:endParaRPr lang="en-US" altLang="zh-CN"/>
          </a:p>
          <a:p>
            <a:r>
              <a:rPr lang="zh-CN" altLang="en-US"/>
              <a:t>返回值</a:t>
            </a:r>
            <a:endParaRPr lang="zh-CN" altLang="en-US"/>
          </a:p>
          <a:p>
            <a:pPr lvl="1"/>
            <a:r>
              <a:rPr lang="zh-CN" altLang="en-US"/>
              <a:t>当</a:t>
            </a:r>
            <a:r>
              <a:rPr lang="en-US" altLang="zh-CN"/>
              <a:t>dlopen</a:t>
            </a:r>
            <a:r>
              <a:rPr lang="zh-CN" altLang="en-US"/>
              <a:t>、</a:t>
            </a:r>
            <a:r>
              <a:rPr lang="en-US" altLang="zh-CN"/>
              <a:t>dlsym</a:t>
            </a:r>
            <a:r>
              <a:rPr lang="zh-CN" altLang="en-US"/>
              <a:t>等函数出错时，</a:t>
            </a:r>
            <a:r>
              <a:rPr lang="en-US" altLang="zh-CN"/>
              <a:t>dlerror</a:t>
            </a:r>
            <a:r>
              <a:rPr lang="zh-CN" altLang="en-US"/>
              <a:t>返回字符串说明这些函数出错的原因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1089025" y="0"/>
            <a:ext cx="10515600" cy="1325563"/>
          </a:xfrm>
        </p:spPr>
        <p:txBody>
          <a:bodyPr/>
          <a:lstStyle/>
          <a:p>
            <a:pPr eaLnBrk="1" hangingPunct="1"/>
            <a:r>
              <a:rPr lang="zh-CN" altLang="en-US" dirty="0"/>
              <a:t>动态库的使用</a:t>
            </a:r>
            <a:endParaRPr lang="zh-CN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270125" y="1560443"/>
            <a:ext cx="8153400" cy="44989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卸载动态链接库</a:t>
            </a:r>
            <a:endParaRPr lang="zh-CN" altLang="en-US" dirty="0"/>
          </a:p>
          <a:p>
            <a:pPr lvl="1"/>
            <a:r>
              <a:rPr lang="en-US" altLang="zh-CN" dirty="0"/>
              <a:t>#include&lt;</a:t>
            </a:r>
            <a:r>
              <a:rPr lang="en-US" altLang="zh-CN" dirty="0" err="1"/>
              <a:t>dlfcn.h</a:t>
            </a:r>
            <a:r>
              <a:rPr lang="en-US" altLang="zh-CN" dirty="0"/>
              <a:t>&gt;</a:t>
            </a:r>
            <a:endParaRPr lang="en-US" altLang="zh-CN" dirty="0"/>
          </a:p>
          <a:p>
            <a:pPr lvl="1"/>
            <a:r>
              <a:rPr lang="en-US" altLang="zh-CN" dirty="0"/>
              <a:t>int </a:t>
            </a:r>
            <a:r>
              <a:rPr lang="en-US" altLang="zh-CN" dirty="0" err="1"/>
              <a:t>dlclose</a:t>
            </a:r>
            <a:r>
              <a:rPr lang="en-US" altLang="zh-CN" dirty="0"/>
              <a:t>(void *handle);</a:t>
            </a:r>
            <a:endParaRPr lang="en-US" altLang="zh-CN" dirty="0"/>
          </a:p>
          <a:p>
            <a:r>
              <a:rPr lang="zh-CN" altLang="en-US" dirty="0"/>
              <a:t>参数</a:t>
            </a:r>
            <a:endParaRPr lang="zh-CN" altLang="en-US" dirty="0"/>
          </a:p>
          <a:p>
            <a:pPr lvl="1"/>
            <a:r>
              <a:rPr lang="en-US" altLang="zh-CN" dirty="0"/>
              <a:t>handle</a:t>
            </a:r>
            <a:r>
              <a:rPr lang="zh-CN" altLang="en-US" dirty="0"/>
              <a:t>：</a:t>
            </a:r>
            <a:r>
              <a:rPr lang="en-US" altLang="zh-CN" dirty="0" err="1"/>
              <a:t>dlopen</a:t>
            </a:r>
            <a:r>
              <a:rPr lang="zh-CN" altLang="en-US" dirty="0"/>
              <a:t>的返回值</a:t>
            </a:r>
            <a:endParaRPr lang="zh-CN" altLang="en-US" dirty="0"/>
          </a:p>
          <a:p>
            <a:r>
              <a:rPr lang="zh-CN" altLang="en-US" dirty="0"/>
              <a:t>动态库使用者的编译</a:t>
            </a:r>
            <a:endParaRPr lang="zh-CN" altLang="en-US" dirty="0"/>
          </a:p>
          <a:p>
            <a:pPr lvl="1"/>
            <a:r>
              <a:rPr lang="en-US" altLang="zh-CN" dirty="0"/>
              <a:t>#g++ -o test test.cpp -</a:t>
            </a:r>
            <a:r>
              <a:rPr lang="en-US" altLang="zh-CN" dirty="0" err="1"/>
              <a:t>ldl</a:t>
            </a:r>
            <a:endParaRPr lang="en-US" altLang="zh-CN" dirty="0"/>
          </a:p>
          <a:p>
            <a:pPr lvl="1"/>
            <a:r>
              <a:rPr lang="en-US" altLang="zh-CN" dirty="0"/>
              <a:t>#test     		</a:t>
            </a:r>
            <a:r>
              <a:rPr lang="zh-CN" altLang="en-US" dirty="0"/>
              <a:t>出错？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运行出错的原因</a:t>
            </a:r>
            <a:endParaRPr lang="zh-CN" altLang="en-US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2019300" y="1520688"/>
            <a:ext cx="8153400" cy="44989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动态库导出函数的重命名</a:t>
            </a:r>
            <a:endParaRPr lang="zh-CN" altLang="en-US" dirty="0"/>
          </a:p>
          <a:p>
            <a:r>
              <a:rPr lang="zh-CN" altLang="en-US" dirty="0"/>
              <a:t>查看动态库导出的函数</a:t>
            </a:r>
            <a:endParaRPr lang="zh-CN" altLang="en-US" dirty="0"/>
          </a:p>
          <a:p>
            <a:pPr lvl="1"/>
            <a:r>
              <a:rPr lang="en-US" altLang="zh-CN" dirty="0"/>
              <a:t>#nm libtest.so</a:t>
            </a:r>
            <a:endParaRPr lang="en-US" altLang="zh-CN" dirty="0"/>
          </a:p>
          <a:p>
            <a:r>
              <a:rPr lang="en-US" altLang="zh-CN" dirty="0"/>
              <a:t>f</a:t>
            </a:r>
            <a:r>
              <a:rPr lang="zh-CN" altLang="en-US" dirty="0"/>
              <a:t>函数实际上在动态库中的名字是：</a:t>
            </a:r>
            <a:endParaRPr lang="zh-CN" altLang="en-US" dirty="0"/>
          </a:p>
          <a:p>
            <a:pPr lvl="1"/>
            <a:r>
              <a:rPr lang="en-US" altLang="zh-CN" dirty="0"/>
              <a:t>_Z1fv</a:t>
            </a:r>
            <a:endParaRPr lang="en-US" altLang="zh-CN" dirty="0"/>
          </a:p>
          <a:p>
            <a:r>
              <a:rPr lang="en-US" altLang="zh-CN" dirty="0"/>
              <a:t>void f(){}  -&gt;  _Z1fv </a:t>
            </a:r>
            <a:endParaRPr lang="en-US" altLang="zh-CN" dirty="0"/>
          </a:p>
          <a:p>
            <a:endParaRPr lang="en-US" altLang="zh-C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函数导出名命名规则</a:t>
            </a:r>
            <a:endParaRPr lang="zh-CN" altLang="en-US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2019300" y="1325563"/>
            <a:ext cx="8153400" cy="449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dirty="0"/>
              <a:t>基本支持函数重载的语言都需要进行函数导出名命名。</a:t>
            </a:r>
            <a:endParaRPr lang="en-US" altLang="zh-CN" sz="2800" dirty="0"/>
          </a:p>
          <a:p>
            <a:pPr lvl="1" eaLnBrk="1" hangingPunct="1"/>
            <a:r>
              <a:rPr lang="zh-CN" altLang="en-US" sz="2400" dirty="0"/>
              <a:t>目的就是为了给重载的函数不同的签名，以避免调用时的二义性调用</a:t>
            </a:r>
            <a:r>
              <a:rPr lang="zh-CN" altLang="en-US" dirty="0"/>
              <a:t>。</a:t>
            </a:r>
            <a:endParaRPr lang="en-US" altLang="zh-CN" dirty="0"/>
          </a:p>
          <a:p>
            <a:pPr eaLnBrk="1" hangingPunct="1"/>
            <a:r>
              <a:rPr lang="zh-CN" altLang="en-US" sz="2800" dirty="0"/>
              <a:t>使用</a:t>
            </a:r>
            <a:r>
              <a:rPr lang="en-US" altLang="zh-CN" sz="2800" dirty="0"/>
              <a:t>extern “C”</a:t>
            </a:r>
            <a:r>
              <a:rPr lang="zh-CN" altLang="en-US" sz="2800" dirty="0"/>
              <a:t>使得导出函数名称和实际名称一致</a:t>
            </a:r>
            <a:endParaRPr lang="zh-CN" altLang="en-US" sz="2800" dirty="0"/>
          </a:p>
          <a:p>
            <a:pPr lvl="1" eaLnBrk="1" hangingPunct="1"/>
            <a:r>
              <a:rPr lang="en-US" altLang="zh-CN" sz="2400" dirty="0"/>
              <a:t>extern “C”</a:t>
            </a:r>
            <a:r>
              <a:rPr lang="zh-CN" altLang="en-US" sz="2400" dirty="0"/>
              <a:t>：告诉编辑器按</a:t>
            </a:r>
            <a:r>
              <a:rPr lang="en-US" altLang="zh-CN" sz="2400" dirty="0"/>
              <a:t>C</a:t>
            </a:r>
            <a:r>
              <a:rPr lang="zh-CN" altLang="en-US" sz="2400" dirty="0"/>
              <a:t>语言的方式设定函数的导出名</a:t>
            </a:r>
            <a:endParaRPr lang="en-US" altLang="zh-CN" sz="2400" dirty="0"/>
          </a:p>
          <a:p>
            <a:pPr lvl="1" eaLnBrk="1" hangingPunct="1"/>
            <a:r>
              <a:rPr lang="zh-CN" altLang="en-US" sz="2400" dirty="0"/>
              <a:t>不同的编译器、不同的语言，对函数名的修改都有肯能不同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</a:rPr>
              <a:t>实验四 插件框架</a:t>
            </a:r>
            <a:endParaRPr lang="zh-CN" altLang="en-US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2269026" y="1427922"/>
            <a:ext cx="8154988" cy="4418013"/>
          </a:xfrm>
          <a:prstGeom prst="rect">
            <a:avLst/>
          </a:prstGeo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0" tIns="10972" rIns="0" bIns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31800" indent="-323850" defTabSz="448945">
              <a:lnSpc>
                <a:spcPct val="98000"/>
              </a:lnSpc>
              <a:buClr>
                <a:srgbClr val="0066CC"/>
              </a:buClr>
              <a:buSzPct val="45000"/>
              <a:buFont typeface="Wingdings" panose="05000000000000000000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>
                <a:latin typeface="宋体" panose="02010600030101010101" pitchFamily="2" charset="-122"/>
              </a:rPr>
              <a:t>版本</a:t>
            </a:r>
            <a:r>
              <a:rPr lang="en-US" altLang="zh-CN">
                <a:latin typeface="宋体" panose="02010600030101010101" pitchFamily="2" charset="-122"/>
              </a:rPr>
              <a:t>1</a:t>
            </a:r>
            <a:r>
              <a:rPr lang="zh-CN" altLang="en-US">
                <a:latin typeface="宋体" panose="02010600030101010101" pitchFamily="2" charset="-122"/>
              </a:rPr>
              <a:t>要求：</a:t>
            </a:r>
            <a:endParaRPr lang="zh-CN" altLang="en-US">
              <a:latin typeface="宋体" panose="02010600030101010101" pitchFamily="2" charset="-122"/>
            </a:endParaRPr>
          </a:p>
          <a:p>
            <a:pPr lvl="1" defTabSz="448945">
              <a:lnSpc>
                <a:spcPct val="98000"/>
              </a:lnSpc>
              <a:buClr>
                <a:srgbClr val="0066CC"/>
              </a:buClr>
              <a:buSzPct val="45000"/>
              <a:buFont typeface="Wingdings" panose="05000000000000000000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>
                <a:latin typeface="宋体" panose="02010600030101010101" pitchFamily="2" charset="-122"/>
              </a:rPr>
              <a:t>开发一个程序，向屏幕打印</a:t>
            </a:r>
            <a:r>
              <a:rPr lang="zh-CN" altLang="en-US"/>
              <a:t>“</a:t>
            </a:r>
            <a:r>
              <a:rPr lang="en-US" altLang="zh-CN">
                <a:latin typeface="宋体" panose="02010600030101010101" pitchFamily="2" charset="-122"/>
              </a:rPr>
              <a:t>Hello World</a:t>
            </a:r>
            <a:r>
              <a:rPr lang="en-US" altLang="zh-CN"/>
              <a:t>”</a:t>
            </a:r>
            <a:r>
              <a:rPr lang="zh-CN" altLang="en-US">
                <a:latin typeface="宋体" panose="02010600030101010101" pitchFamily="2" charset="-122"/>
              </a:rPr>
              <a:t>；</a:t>
            </a:r>
            <a:endParaRPr lang="zh-CN" altLang="en-US">
              <a:latin typeface="宋体" panose="02010600030101010101" pitchFamily="2" charset="-122"/>
            </a:endParaRPr>
          </a:p>
          <a:p>
            <a:pPr lvl="1" defTabSz="448945">
              <a:lnSpc>
                <a:spcPct val="98000"/>
              </a:lnSpc>
              <a:buClr>
                <a:srgbClr val="0066CC"/>
              </a:buClr>
              <a:buSzPct val="45000"/>
              <a:buFont typeface="Wingdings" panose="05000000000000000000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>
                <a:latin typeface="宋体" panose="02010600030101010101" pitchFamily="2" charset="-122"/>
              </a:rPr>
              <a:t>在不重新编译链接原程序的前提下，将打印的文字改为</a:t>
            </a:r>
            <a:r>
              <a:rPr lang="zh-CN" altLang="en-US"/>
              <a:t>“</a:t>
            </a:r>
            <a:r>
              <a:rPr lang="en-US" altLang="zh-CN">
                <a:latin typeface="宋体" panose="02010600030101010101" pitchFamily="2" charset="-122"/>
              </a:rPr>
              <a:t>Hello China</a:t>
            </a:r>
            <a:r>
              <a:rPr lang="en-US" altLang="zh-CN"/>
              <a:t>”</a:t>
            </a:r>
            <a:endParaRPr lang="en-US" altLang="zh-CN">
              <a:latin typeface="宋体" panose="02010600030101010101" pitchFamily="2" charset="-122"/>
            </a:endParaRPr>
          </a:p>
          <a:p>
            <a:pPr marL="431800" indent="-323850" defTabSz="448945">
              <a:lnSpc>
                <a:spcPct val="98000"/>
              </a:lnSpc>
              <a:buClr>
                <a:srgbClr val="0066CC"/>
              </a:buClr>
              <a:buSzPct val="45000"/>
              <a:buFont typeface="Wingdings" panose="05000000000000000000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>
                <a:latin typeface="宋体" panose="02010600030101010101" pitchFamily="2" charset="-122"/>
              </a:rPr>
              <a:t>提示：</a:t>
            </a:r>
            <a:endParaRPr lang="zh-CN" altLang="en-US">
              <a:latin typeface="宋体" panose="02010600030101010101" pitchFamily="2" charset="-122"/>
            </a:endParaRPr>
          </a:p>
          <a:p>
            <a:pPr lvl="1" defTabSz="448945">
              <a:lnSpc>
                <a:spcPct val="98000"/>
              </a:lnSpc>
              <a:buClr>
                <a:srgbClr val="0066CC"/>
              </a:buClr>
              <a:buSzPct val="45000"/>
              <a:buFont typeface="Wingdings" panose="05000000000000000000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>
                <a:latin typeface="宋体" panose="02010600030101010101" pitchFamily="2" charset="-122"/>
              </a:rPr>
              <a:t>使用动态链接库实现打印功能</a:t>
            </a:r>
            <a:endParaRPr lang="zh-CN" altLang="en-US">
              <a:latin typeface="宋体" panose="02010600030101010101" pitchFamily="2" charset="-122"/>
            </a:endParaRPr>
          </a:p>
          <a:p>
            <a:pPr marL="431800" indent="-323850" defTabSz="448945">
              <a:lnSpc>
                <a:spcPct val="98000"/>
              </a:lnSpc>
              <a:buClr>
                <a:srgbClr val="0066CC"/>
              </a:buClr>
              <a:buSzPct val="45000"/>
              <a:buFont typeface="Wingdings" panose="05000000000000000000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altLang="zh-CN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3021</Words>
  <Application>WPS 演示</Application>
  <PresentationFormat>宽屏</PresentationFormat>
  <Paragraphs>225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5" baseType="lpstr">
      <vt:lpstr>Arial</vt:lpstr>
      <vt:lpstr>宋体</vt:lpstr>
      <vt:lpstr>Wingdings</vt:lpstr>
      <vt:lpstr>Wingdings 2</vt:lpstr>
      <vt:lpstr>等线 Light</vt:lpstr>
      <vt:lpstr>Segoe Print</vt:lpstr>
      <vt:lpstr>微软雅黑</vt:lpstr>
      <vt:lpstr>Arial Unicode MS</vt:lpstr>
      <vt:lpstr>等线</vt:lpstr>
      <vt:lpstr>Calibri</vt:lpstr>
      <vt:lpstr>Office 主题​​</vt:lpstr>
      <vt:lpstr>实验四 插件框架</vt:lpstr>
      <vt:lpstr>动态库的编写</vt:lpstr>
      <vt:lpstr>动态库的使用</vt:lpstr>
      <vt:lpstr>动态库的使用</vt:lpstr>
      <vt:lpstr>动态库的使用</vt:lpstr>
      <vt:lpstr>动态库的使用</vt:lpstr>
      <vt:lpstr>运行出错的原因</vt:lpstr>
      <vt:lpstr>函数导出名命名规则</vt:lpstr>
      <vt:lpstr>实验四 插件框架</vt:lpstr>
      <vt:lpstr>版本1分析</vt:lpstr>
      <vt:lpstr>实验四 插件框架 </vt:lpstr>
      <vt:lpstr>版本2分析</vt:lpstr>
      <vt:lpstr>读目录的基本操作</vt:lpstr>
      <vt:lpstr>opendir函数</vt:lpstr>
      <vt:lpstr>readdir函数</vt:lpstr>
      <vt:lpstr>readdir函数</vt:lpstr>
      <vt:lpstr>获得目录下的所有文件</vt:lpstr>
      <vt:lpstr>rewinddir函数</vt:lpstr>
      <vt:lpstr>closedir函数</vt:lpstr>
      <vt:lpstr>实验四 插件框架 </vt:lpstr>
      <vt:lpstr>版本3分析</vt:lpstr>
      <vt:lpstr>实验四 插件框架 </vt:lpstr>
      <vt:lpstr>版本4分析</vt:lpstr>
      <vt:lpstr>实验要求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Linux环境高级编程实验</dc:title>
  <dc:creator>王 筱翔</dc:creator>
  <cp:lastModifiedBy>Lenovo</cp:lastModifiedBy>
  <cp:revision>13</cp:revision>
  <dcterms:created xsi:type="dcterms:W3CDTF">2018-11-09T07:09:00Z</dcterms:created>
  <dcterms:modified xsi:type="dcterms:W3CDTF">2019-12-04T06:32:19Z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2052-10.1.0.6875</vt:lpwstr>
  </property>
</Properties>
</file>