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 id="2147483659"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D05D699-5DE9-4350-B63D-48F9897A6170}">
  <a:tblStyle styleId="{DD05D699-5DE9-4350-B63D-48F9897A617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1330" y="-44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515694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c684580b5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6c684580b5_3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c684580b5_3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6c684580b5_3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6c684580b5_3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6c684580b5_3_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5ecc01a1e_6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75ecc01a1e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Multicollinearity is  predictors variables are highly correlated among themselves. Although the model can still fitted for the data as long as variables are not completely correlated, there will be  large standard deviation on the regression coefficient and imprecise effects on the extra sum of square. There are many ways to detect multicollinearity, both formal and informal, for instance we can find pearson correlation between each variable or use the VIF test. Here we use toe VIF test to detect multicollinearity. If the maximum vif &gt;10, we will consider the variable has issue with Multicollinearity.  The result shows that all the variable we choose has VIF lower than 10 which means no Multicolinearity, and the mean VIF is around 1 so no bias here.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75ecc01a1e_6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75ecc01a1e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000">
                <a:solidFill>
                  <a:schemeClr val="dk1"/>
                </a:solidFill>
                <a:highlight>
                  <a:schemeClr val="lt1"/>
                </a:highlight>
              </a:rPr>
              <a:t>Next, we will see whether we need to add some interaction term in our model. An interaction effect exists when the effect of an independent variable on a dependent variable changes, depending on the value(s) of one or more other independent variables. We draw both individual residual graph and two factor interaction graph, and we can see there is no significant pattern against interaction term graph and single predictor graph. We can conclude there is not necessary to add interaction terms in our model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5ecc01a1e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75ecc01a1e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5ecc01a1e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5ecc01a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5ecc01a1e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5ecc01a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5ecc01a1e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75ecc01a1e_1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5ecc01a1e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75ecc01a1e_1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5ecc01a1e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75ecc01a1e_1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c684580b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6c684580b5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 name="Shape 30"/>
        <p:cNvGrpSpPr/>
        <p:nvPr/>
      </p:nvGrpSpPr>
      <p:grpSpPr>
        <a:xfrm>
          <a:off x="0" y="0"/>
          <a:ext cx="0" cy="0"/>
          <a:chOff x="0" y="0"/>
          <a:chExt cx="0" cy="0"/>
        </a:xfrm>
      </p:grpSpPr>
      <p:sp>
        <p:nvSpPr>
          <p:cNvPr id="31" name="Google Shape;31;p2"/>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p:cSld name="节标题">
    <p:spTree>
      <p:nvGrpSpPr>
        <p:cNvPr id="1" name="Shape 91"/>
        <p:cNvGrpSpPr/>
        <p:nvPr/>
      </p:nvGrpSpPr>
      <p:grpSpPr>
        <a:xfrm>
          <a:off x="0" y="0"/>
          <a:ext cx="0" cy="0"/>
          <a:chOff x="0" y="0"/>
          <a:chExt cx="0" cy="0"/>
        </a:xfrm>
      </p:grpSpPr>
      <p:sp>
        <p:nvSpPr>
          <p:cNvPr id="92" name="Google Shape;92;p12"/>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descr="c:\DOCUME~1\ADMINI~1\APPLIC~1\360se6\USERDA~1\Temp\120859~1.JPG"/>
          <p:cNvPicPr preferRelativeResize="0"/>
          <p:nvPr/>
        </p:nvPicPr>
        <p:blipFill rotWithShape="1">
          <a:blip r:embed="rId3">
            <a:alphaModFix/>
          </a:blip>
          <a:srcRect/>
          <a:stretch/>
        </p:blipFill>
        <p:spPr>
          <a:xfrm>
            <a:off x="1587" y="0"/>
            <a:ext cx="9144000" cy="5143500"/>
          </a:xfrm>
          <a:prstGeom prst="rect">
            <a:avLst/>
          </a:prstGeom>
          <a:noFill/>
          <a:ln>
            <a:noFill/>
          </a:ln>
        </p:spPr>
      </p:pic>
      <p:grpSp>
        <p:nvGrpSpPr>
          <p:cNvPr id="7" name="Google Shape;7;p1"/>
          <p:cNvGrpSpPr/>
          <p:nvPr/>
        </p:nvGrpSpPr>
        <p:grpSpPr>
          <a:xfrm>
            <a:off x="6742112" y="195262"/>
            <a:ext cx="287337" cy="288925"/>
            <a:chOff x="7164288" y="267494"/>
            <a:chExt cx="288032" cy="288032"/>
          </a:xfrm>
        </p:grpSpPr>
        <p:sp>
          <p:nvSpPr>
            <p:cNvPr id="8" name="Google Shape;8;p1"/>
            <p:cNvSpPr/>
            <p:nvPr/>
          </p:nvSpPr>
          <p:spPr>
            <a:xfrm>
              <a:off x="7164288" y="267494"/>
              <a:ext cx="288032" cy="288032"/>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nvGrpSpPr>
            <p:cNvPr id="9" name="Google Shape;9;p1"/>
            <p:cNvGrpSpPr/>
            <p:nvPr/>
          </p:nvGrpSpPr>
          <p:grpSpPr>
            <a:xfrm flipH="1">
              <a:off x="7235818" y="372838"/>
              <a:ext cx="144971" cy="77344"/>
              <a:chOff x="6032719" y="491873"/>
              <a:chExt cx="268428" cy="143210"/>
            </a:xfrm>
          </p:grpSpPr>
          <p:sp>
            <p:nvSpPr>
              <p:cNvPr id="10" name="Google Shape;10;p1"/>
              <p:cNvSpPr/>
              <p:nvPr/>
            </p:nvSpPr>
            <p:spPr>
              <a:xfrm rot="5400000">
                <a:off x="6022843" y="501749"/>
                <a:ext cx="143209" cy="123456"/>
              </a:xfrm>
              <a:prstGeom prst="triangle">
                <a:avLst>
                  <a:gd name="adj" fmla="val 50000"/>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 name="Google Shape;11;p1"/>
              <p:cNvSpPr/>
              <p:nvPr/>
            </p:nvSpPr>
            <p:spPr>
              <a:xfrm rot="5400000">
                <a:off x="6167815" y="501750"/>
                <a:ext cx="143209" cy="123456"/>
              </a:xfrm>
              <a:prstGeom prst="triangle">
                <a:avLst>
                  <a:gd name="adj" fmla="val 50000"/>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grpSp>
        <p:nvGrpSpPr>
          <p:cNvPr id="12" name="Google Shape;12;p1"/>
          <p:cNvGrpSpPr/>
          <p:nvPr/>
        </p:nvGrpSpPr>
        <p:grpSpPr>
          <a:xfrm>
            <a:off x="8613775" y="195262"/>
            <a:ext cx="288925" cy="288925"/>
            <a:chOff x="6732240" y="267494"/>
            <a:chExt cx="288032" cy="288032"/>
          </a:xfrm>
        </p:grpSpPr>
        <p:sp>
          <p:nvSpPr>
            <p:cNvPr id="13" name="Google Shape;13;p1"/>
            <p:cNvSpPr/>
            <p:nvPr/>
          </p:nvSpPr>
          <p:spPr>
            <a:xfrm>
              <a:off x="6732240" y="267494"/>
              <a:ext cx="288032" cy="288032"/>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nvGrpSpPr>
            <p:cNvPr id="14" name="Google Shape;14;p1"/>
            <p:cNvGrpSpPr/>
            <p:nvPr/>
          </p:nvGrpSpPr>
          <p:grpSpPr>
            <a:xfrm>
              <a:off x="6814528" y="372838"/>
              <a:ext cx="144971" cy="77344"/>
              <a:chOff x="6032719" y="491873"/>
              <a:chExt cx="268428" cy="143210"/>
            </a:xfrm>
          </p:grpSpPr>
          <p:sp>
            <p:nvSpPr>
              <p:cNvPr id="15" name="Google Shape;15;p1"/>
              <p:cNvSpPr/>
              <p:nvPr/>
            </p:nvSpPr>
            <p:spPr>
              <a:xfrm rot="5400000">
                <a:off x="6022843" y="501749"/>
                <a:ext cx="143209" cy="123456"/>
              </a:xfrm>
              <a:prstGeom prst="triangle">
                <a:avLst>
                  <a:gd name="adj" fmla="val 50000"/>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 name="Google Shape;16;p1"/>
              <p:cNvSpPr/>
              <p:nvPr/>
            </p:nvSpPr>
            <p:spPr>
              <a:xfrm rot="5400000">
                <a:off x="6167815" y="501750"/>
                <a:ext cx="143209" cy="123456"/>
              </a:xfrm>
              <a:prstGeom prst="triangle">
                <a:avLst>
                  <a:gd name="adj" fmla="val 50000"/>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grpSp>
        <p:nvGrpSpPr>
          <p:cNvPr id="17" name="Google Shape;17;p1"/>
          <p:cNvGrpSpPr/>
          <p:nvPr/>
        </p:nvGrpSpPr>
        <p:grpSpPr>
          <a:xfrm>
            <a:off x="7366000" y="195262"/>
            <a:ext cx="287337" cy="288925"/>
            <a:chOff x="6732240" y="267494"/>
            <a:chExt cx="288032" cy="288032"/>
          </a:xfrm>
        </p:grpSpPr>
        <p:sp>
          <p:nvSpPr>
            <p:cNvPr id="18" name="Google Shape;18;p1"/>
            <p:cNvSpPr/>
            <p:nvPr/>
          </p:nvSpPr>
          <p:spPr>
            <a:xfrm>
              <a:off x="6732240" y="267494"/>
              <a:ext cx="288032" cy="288032"/>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nvGrpSpPr>
            <p:cNvPr id="19" name="Google Shape;19;p1"/>
            <p:cNvGrpSpPr/>
            <p:nvPr/>
          </p:nvGrpSpPr>
          <p:grpSpPr>
            <a:xfrm>
              <a:off x="6840252" y="364864"/>
              <a:ext cx="72008" cy="108000"/>
              <a:chOff x="6876256" y="699542"/>
              <a:chExt cx="72008" cy="108000"/>
            </a:xfrm>
          </p:grpSpPr>
          <p:cxnSp>
            <p:nvCxnSpPr>
              <p:cNvPr id="20" name="Google Shape;20;p1"/>
              <p:cNvCxnSpPr/>
              <p:nvPr/>
            </p:nvCxnSpPr>
            <p:spPr>
              <a:xfrm>
                <a:off x="6876256" y="699542"/>
                <a:ext cx="0" cy="108000"/>
              </a:xfrm>
              <a:prstGeom prst="straightConnector1">
                <a:avLst/>
              </a:prstGeom>
              <a:noFill/>
              <a:ln w="9525" cap="flat" cmpd="sng">
                <a:solidFill>
                  <a:schemeClr val="lt1"/>
                </a:solidFill>
                <a:prstDash val="solid"/>
                <a:miter lim="800000"/>
                <a:headEnd type="none" w="med" len="med"/>
                <a:tailEnd type="none" w="med" len="med"/>
              </a:ln>
            </p:spPr>
          </p:cxnSp>
          <p:cxnSp>
            <p:nvCxnSpPr>
              <p:cNvPr id="21" name="Google Shape;21;p1"/>
              <p:cNvCxnSpPr/>
              <p:nvPr/>
            </p:nvCxnSpPr>
            <p:spPr>
              <a:xfrm>
                <a:off x="6948264" y="699542"/>
                <a:ext cx="0" cy="108000"/>
              </a:xfrm>
              <a:prstGeom prst="straightConnector1">
                <a:avLst/>
              </a:prstGeom>
              <a:noFill/>
              <a:ln w="9525" cap="flat" cmpd="sng">
                <a:solidFill>
                  <a:schemeClr val="lt1"/>
                </a:solidFill>
                <a:prstDash val="solid"/>
                <a:miter lim="800000"/>
                <a:headEnd type="none" w="med" len="med"/>
                <a:tailEnd type="none" w="med" len="med"/>
              </a:ln>
            </p:spPr>
          </p:cxnSp>
        </p:grpSp>
      </p:grpSp>
      <p:grpSp>
        <p:nvGrpSpPr>
          <p:cNvPr id="22" name="Google Shape;22;p1"/>
          <p:cNvGrpSpPr/>
          <p:nvPr/>
        </p:nvGrpSpPr>
        <p:grpSpPr>
          <a:xfrm>
            <a:off x="7989887" y="195262"/>
            <a:ext cx="287337" cy="288925"/>
            <a:chOff x="7344308" y="275469"/>
            <a:chExt cx="288032" cy="288032"/>
          </a:xfrm>
        </p:grpSpPr>
        <p:sp>
          <p:nvSpPr>
            <p:cNvPr id="23" name="Google Shape;23;p1"/>
            <p:cNvSpPr/>
            <p:nvPr/>
          </p:nvSpPr>
          <p:spPr>
            <a:xfrm>
              <a:off x="7344308" y="275469"/>
              <a:ext cx="288032" cy="288032"/>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 name="Google Shape;24;p1"/>
            <p:cNvSpPr txBox="1"/>
            <p:nvPr/>
          </p:nvSpPr>
          <p:spPr>
            <a:xfrm>
              <a:off x="7430372" y="361018"/>
              <a:ext cx="108000" cy="10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5" name="Google Shape;25;p1"/>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1"/>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Google Shape;27;p1"/>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1" descr="c:\DOCUME~1\ADMINI~1\APPLIC~1\360se6\USERDA~1\Temp\120859~1.JPG"/>
          <p:cNvPicPr preferRelativeResize="0"/>
          <p:nvPr/>
        </p:nvPicPr>
        <p:blipFill rotWithShape="1">
          <a:blip r:embed="rId3">
            <a:alphaModFix/>
          </a:blip>
          <a:srcRect/>
          <a:stretch/>
        </p:blipFill>
        <p:spPr>
          <a:xfrm>
            <a:off x="1587" y="0"/>
            <a:ext cx="9144000" cy="5143500"/>
          </a:xfrm>
          <a:prstGeom prst="rect">
            <a:avLst/>
          </a:prstGeom>
          <a:noFill/>
          <a:ln>
            <a:noFill/>
          </a:ln>
        </p:spPr>
      </p:pic>
      <p:sp>
        <p:nvSpPr>
          <p:cNvPr id="84" name="Google Shape;84;p11"/>
          <p:cNvSpPr txBox="1"/>
          <p:nvPr/>
        </p:nvSpPr>
        <p:spPr>
          <a:xfrm>
            <a:off x="0" y="627062"/>
            <a:ext cx="9144000" cy="41052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11"/>
          <p:cNvSpPr txBox="1"/>
          <p:nvPr/>
        </p:nvSpPr>
        <p:spPr>
          <a:xfrm>
            <a:off x="0" y="366712"/>
            <a:ext cx="3203575" cy="522287"/>
          </a:xfrm>
          <a:prstGeom prst="rect">
            <a:avLst/>
          </a:prstGeom>
          <a:solidFill>
            <a:srgbClr val="E46C0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6" name="Google Shape;86;p11"/>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11"/>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8" name="Google Shape;88;p11"/>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1"/>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1"/>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cxnSp>
        <p:nvCxnSpPr>
          <p:cNvPr id="99" name="Google Shape;99;p13"/>
          <p:cNvCxnSpPr/>
          <p:nvPr/>
        </p:nvCxnSpPr>
        <p:spPr>
          <a:xfrm>
            <a:off x="2315950" y="2560663"/>
            <a:ext cx="4248000" cy="0"/>
          </a:xfrm>
          <a:prstGeom prst="straightConnector1">
            <a:avLst/>
          </a:prstGeom>
          <a:noFill/>
          <a:ln w="9525" cap="flat" cmpd="sng">
            <a:solidFill>
              <a:schemeClr val="lt1"/>
            </a:solidFill>
            <a:prstDash val="solid"/>
            <a:miter lim="800000"/>
            <a:headEnd type="none" w="med" len="med"/>
            <a:tailEnd type="none" w="med" len="med"/>
          </a:ln>
        </p:spPr>
      </p:cxnSp>
      <p:cxnSp>
        <p:nvCxnSpPr>
          <p:cNvPr id="100" name="Google Shape;100;p13"/>
          <p:cNvCxnSpPr/>
          <p:nvPr/>
        </p:nvCxnSpPr>
        <p:spPr>
          <a:xfrm>
            <a:off x="2315950" y="3497288"/>
            <a:ext cx="4248000" cy="0"/>
          </a:xfrm>
          <a:prstGeom prst="straightConnector1">
            <a:avLst/>
          </a:prstGeom>
          <a:noFill/>
          <a:ln w="9525" cap="flat" cmpd="sng">
            <a:solidFill>
              <a:schemeClr val="lt1"/>
            </a:solidFill>
            <a:prstDash val="solid"/>
            <a:miter lim="800000"/>
            <a:headEnd type="none" w="med" len="med"/>
            <a:tailEnd type="none" w="med" len="med"/>
          </a:ln>
        </p:spPr>
      </p:cxnSp>
      <p:sp>
        <p:nvSpPr>
          <p:cNvPr id="101" name="Google Shape;101;p13"/>
          <p:cNvSpPr txBox="1"/>
          <p:nvPr/>
        </p:nvSpPr>
        <p:spPr>
          <a:xfrm>
            <a:off x="2315950" y="2616432"/>
            <a:ext cx="4248000" cy="828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200"/>
              <a:buFont typeface="Microsoft Yahei"/>
              <a:buNone/>
            </a:pPr>
            <a:r>
              <a:rPr lang="en-US" sz="2400" b="1">
                <a:solidFill>
                  <a:schemeClr val="lt1"/>
                </a:solidFill>
                <a:latin typeface="Microsoft Yahei"/>
                <a:ea typeface="Microsoft Yahei"/>
                <a:cs typeface="Microsoft Yahei"/>
                <a:sym typeface="Microsoft Yahei"/>
              </a:rPr>
              <a:t>Regression Analysis on King County House Prices</a:t>
            </a:r>
            <a:endParaRPr sz="2400"/>
          </a:p>
        </p:txBody>
      </p:sp>
      <p:sp>
        <p:nvSpPr>
          <p:cNvPr id="102" name="Google Shape;102;p13"/>
          <p:cNvSpPr txBox="1"/>
          <p:nvPr/>
        </p:nvSpPr>
        <p:spPr>
          <a:xfrm>
            <a:off x="2146425" y="3756300"/>
            <a:ext cx="4762500" cy="567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Microsoft Yahei"/>
              <a:buNone/>
            </a:pPr>
            <a:r>
              <a:rPr lang="en-US">
                <a:solidFill>
                  <a:schemeClr val="lt1"/>
                </a:solidFill>
                <a:latin typeface="Microsoft Yahei"/>
                <a:ea typeface="Microsoft Yahei"/>
                <a:cs typeface="Microsoft Yahei"/>
                <a:sym typeface="Microsoft Yahei"/>
              </a:rPr>
              <a:t>Xinlin Zhang, Qi Hua, Binyao Cheng, Zhenyu Jia, Lu Cheng, Haoxuan Su, Hongshan Lin, Tianshu Zhang</a:t>
            </a:r>
            <a:endParaRPr/>
          </a:p>
        </p:txBody>
      </p:sp>
      <p:pic>
        <p:nvPicPr>
          <p:cNvPr id="103" name="Google Shape;103;p13"/>
          <p:cNvPicPr preferRelativeResize="0"/>
          <p:nvPr/>
        </p:nvPicPr>
        <p:blipFill>
          <a:blip r:embed="rId3">
            <a:alphaModFix/>
          </a:blip>
          <a:stretch>
            <a:fillRect/>
          </a:stretch>
        </p:blipFill>
        <p:spPr>
          <a:xfrm>
            <a:off x="2058700" y="691150"/>
            <a:ext cx="4762500" cy="1447800"/>
          </a:xfrm>
          <a:prstGeom prst="rect">
            <a:avLst/>
          </a:prstGeom>
          <a:noFill/>
          <a:ln>
            <a:noFill/>
          </a:ln>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p:tgtEl>
                                          <p:spTgt spid="9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0"/>
                                        </p:tgtEl>
                                        <p:attrNameLst>
                                          <p:attrName>style.visibility</p:attrName>
                                        </p:attrNameLst>
                                      </p:cBhvr>
                                      <p:to>
                                        <p:strVal val="visible"/>
                                      </p:to>
                                    </p:set>
                                    <p:anim calcmode="lin" valueType="num">
                                      <p:cBhvr additive="base">
                                        <p:cTn id="10" dur="500"/>
                                        <p:tgtEl>
                                          <p:spTgt spid="100"/>
                                        </p:tgtEl>
                                        <p:attrNameLst>
                                          <p:attrName>ppt_x</p:attrName>
                                        </p:attrNameLst>
                                      </p:cBhvr>
                                      <p:tavLst>
                                        <p:tav tm="0">
                                          <p:val>
                                            <p:strVal val="#ppt_x+1"/>
                                          </p:val>
                                        </p:tav>
                                        <p:tav tm="100000">
                                          <p:val>
                                            <p:strVal val="#ppt_x"/>
                                          </p:val>
                                        </p:tav>
                                      </p:tavLst>
                                    </p:anim>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1"/>
                                        </p:tgtEl>
                                        <p:attrNameLst>
                                          <p:attrName>style.visibility</p:attrName>
                                        </p:attrNameLst>
                                      </p:cBhvr>
                                      <p:to>
                                        <p:strVal val="visible"/>
                                      </p:to>
                                    </p:set>
                                    <p:animEffect transition="in" filter="fade">
                                      <p:cBhvr>
                                        <p:cTn id="14" dur="500"/>
                                        <p:tgtEl>
                                          <p:spTgt spid="101"/>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2"/>
                                        </p:tgtEl>
                                        <p:attrNameLst>
                                          <p:attrName>style.visibility</p:attrName>
                                        </p:attrNameLst>
                                      </p:cBhvr>
                                      <p:to>
                                        <p:strVal val="visible"/>
                                      </p:to>
                                    </p:set>
                                    <p:animEffect transition="in" filter="fade">
                                      <p:cBhvr>
                                        <p:cTn id="18"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2" descr="C:\Users\v-jtobey.REDMOND\AppData\Local\MetroStyleAddIn\Icons\Passion.wmf"/>
          <p:cNvPicPr preferRelativeResize="0"/>
          <p:nvPr/>
        </p:nvPicPr>
        <p:blipFill rotWithShape="1">
          <a:blip r:embed="rId3">
            <a:alphaModFix/>
          </a:blip>
          <a:srcRect/>
          <a:stretch/>
        </p:blipFill>
        <p:spPr>
          <a:xfrm>
            <a:off x="1244600" y="1563687"/>
            <a:ext cx="263524" cy="503236"/>
          </a:xfrm>
          <a:prstGeom prst="rect">
            <a:avLst/>
          </a:prstGeom>
          <a:noFill/>
          <a:ln>
            <a:noFill/>
          </a:ln>
        </p:spPr>
      </p:pic>
      <p:pic>
        <p:nvPicPr>
          <p:cNvPr id="187" name="Google Shape;187;p22"/>
          <p:cNvPicPr preferRelativeResize="0"/>
          <p:nvPr/>
        </p:nvPicPr>
        <p:blipFill rotWithShape="1">
          <a:blip r:embed="rId4">
            <a:alphaModFix/>
          </a:blip>
          <a:srcRect/>
          <a:stretch/>
        </p:blipFill>
        <p:spPr>
          <a:xfrm>
            <a:off x="3094037" y="1535112"/>
            <a:ext cx="523875" cy="542925"/>
          </a:xfrm>
          <a:prstGeom prst="rect">
            <a:avLst/>
          </a:prstGeom>
          <a:noFill/>
          <a:ln>
            <a:noFill/>
          </a:ln>
        </p:spPr>
      </p:pic>
      <p:pic>
        <p:nvPicPr>
          <p:cNvPr id="188" name="Google Shape;188;p22" descr="C:\Users\Jonahs\Dropbox\Projects SCOTT\MEET Windows Azure\source\Background\tile-icon-messaging.png"/>
          <p:cNvPicPr preferRelativeResize="0"/>
          <p:nvPr/>
        </p:nvPicPr>
        <p:blipFill rotWithShape="1">
          <a:blip r:embed="rId5">
            <a:alphaModFix/>
          </a:blip>
          <a:srcRect/>
          <a:stretch/>
        </p:blipFill>
        <p:spPr>
          <a:xfrm>
            <a:off x="5203825" y="1563687"/>
            <a:ext cx="504825" cy="503237"/>
          </a:xfrm>
          <a:prstGeom prst="rect">
            <a:avLst/>
          </a:prstGeom>
          <a:noFill/>
          <a:ln>
            <a:noFill/>
          </a:ln>
        </p:spPr>
      </p:pic>
      <p:pic>
        <p:nvPicPr>
          <p:cNvPr id="189" name="Google Shape;189;p22" descr="C:\Users\Jonahs\Dropbox\Projects SCOTT\MEET Windows Azure\source\Background\tile-icon-cache.png"/>
          <p:cNvPicPr preferRelativeResize="0"/>
          <p:nvPr/>
        </p:nvPicPr>
        <p:blipFill rotWithShape="1">
          <a:blip r:embed="rId6">
            <a:alphaModFix/>
          </a:blip>
          <a:srcRect/>
          <a:stretch/>
        </p:blipFill>
        <p:spPr>
          <a:xfrm>
            <a:off x="7292975" y="1563687"/>
            <a:ext cx="504825" cy="503237"/>
          </a:xfrm>
          <a:prstGeom prst="rect">
            <a:avLst/>
          </a:prstGeom>
          <a:noFill/>
          <a:ln>
            <a:noFill/>
          </a:ln>
        </p:spPr>
      </p:pic>
      <p:sp>
        <p:nvSpPr>
          <p:cNvPr id="190" name="Google Shape;190;p22"/>
          <p:cNvSpPr txBox="1"/>
          <p:nvPr/>
        </p:nvSpPr>
        <p:spPr>
          <a:xfrm>
            <a:off x="346075" y="2771775"/>
            <a:ext cx="20208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200"/>
              <a:buFont typeface="Calibri"/>
              <a:buNone/>
            </a:pPr>
            <a:endParaRPr/>
          </a:p>
        </p:txBody>
      </p:sp>
      <p:sp>
        <p:nvSpPr>
          <p:cNvPr id="191" name="Google Shape;191;p22"/>
          <p:cNvSpPr txBox="1"/>
          <p:nvPr/>
        </p:nvSpPr>
        <p:spPr>
          <a:xfrm>
            <a:off x="346075" y="2500312"/>
            <a:ext cx="2020800" cy="368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46C0A"/>
              </a:buClr>
              <a:buSzPts val="1800"/>
              <a:buFont typeface="Calibri"/>
              <a:buNone/>
            </a:pPr>
            <a:endParaRPr/>
          </a:p>
        </p:txBody>
      </p:sp>
      <p:sp>
        <p:nvSpPr>
          <p:cNvPr id="192" name="Google Shape;192;p22"/>
          <p:cNvSpPr txBox="1"/>
          <p:nvPr/>
        </p:nvSpPr>
        <p:spPr>
          <a:xfrm>
            <a:off x="2344737" y="2771775"/>
            <a:ext cx="20226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200"/>
              <a:buFont typeface="Calibri"/>
              <a:buNone/>
            </a:pPr>
            <a:endParaRPr/>
          </a:p>
        </p:txBody>
      </p:sp>
      <p:sp>
        <p:nvSpPr>
          <p:cNvPr id="193" name="Google Shape;193;p22"/>
          <p:cNvSpPr txBox="1"/>
          <p:nvPr/>
        </p:nvSpPr>
        <p:spPr>
          <a:xfrm>
            <a:off x="2344737" y="2500312"/>
            <a:ext cx="2022600" cy="368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46C0A"/>
              </a:buClr>
              <a:buSzPts val="1800"/>
              <a:buFont typeface="Calibri"/>
              <a:buNone/>
            </a:pPr>
            <a:endParaRPr/>
          </a:p>
        </p:txBody>
      </p:sp>
      <p:sp>
        <p:nvSpPr>
          <p:cNvPr id="194" name="Google Shape;194;p22"/>
          <p:cNvSpPr txBox="1"/>
          <p:nvPr/>
        </p:nvSpPr>
        <p:spPr>
          <a:xfrm>
            <a:off x="4445000" y="2771775"/>
            <a:ext cx="20208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200"/>
              <a:buFont typeface="Calibri"/>
              <a:buNone/>
            </a:pPr>
            <a:endParaRPr/>
          </a:p>
        </p:txBody>
      </p:sp>
      <p:sp>
        <p:nvSpPr>
          <p:cNvPr id="195" name="Google Shape;195;p22"/>
          <p:cNvSpPr txBox="1"/>
          <p:nvPr/>
        </p:nvSpPr>
        <p:spPr>
          <a:xfrm>
            <a:off x="4445000" y="2500312"/>
            <a:ext cx="2020800" cy="368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46C0A"/>
              </a:buClr>
              <a:buSzPts val="1800"/>
              <a:buFont typeface="Calibri"/>
              <a:buNone/>
            </a:pPr>
            <a:endParaRPr/>
          </a:p>
        </p:txBody>
      </p:sp>
      <p:sp>
        <p:nvSpPr>
          <p:cNvPr id="196" name="Google Shape;196;p22"/>
          <p:cNvSpPr txBox="1"/>
          <p:nvPr/>
        </p:nvSpPr>
        <p:spPr>
          <a:xfrm>
            <a:off x="6535737" y="2771775"/>
            <a:ext cx="20208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200"/>
              <a:buFont typeface="Calibri"/>
              <a:buNone/>
            </a:pPr>
            <a:endParaRPr/>
          </a:p>
        </p:txBody>
      </p:sp>
      <p:sp>
        <p:nvSpPr>
          <p:cNvPr id="197" name="Google Shape;197;p22"/>
          <p:cNvSpPr txBox="1"/>
          <p:nvPr/>
        </p:nvSpPr>
        <p:spPr>
          <a:xfrm>
            <a:off x="6535737" y="2500312"/>
            <a:ext cx="2020800" cy="368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46C0A"/>
              </a:buClr>
              <a:buSzPts val="1800"/>
              <a:buFont typeface="Calibri"/>
              <a:buNone/>
            </a:pPr>
            <a:endParaRPr/>
          </a:p>
        </p:txBody>
      </p:sp>
      <p:cxnSp>
        <p:nvCxnSpPr>
          <p:cNvPr id="198" name="Google Shape;198;p22"/>
          <p:cNvCxnSpPr/>
          <p:nvPr/>
        </p:nvCxnSpPr>
        <p:spPr>
          <a:xfrm rot="10800000">
            <a:off x="2268537" y="2771850"/>
            <a:ext cx="0" cy="1095300"/>
          </a:xfrm>
          <a:prstGeom prst="straightConnector1">
            <a:avLst/>
          </a:prstGeom>
          <a:noFill/>
          <a:ln w="9525" cap="flat" cmpd="sng">
            <a:solidFill>
              <a:schemeClr val="lt1"/>
            </a:solidFill>
            <a:prstDash val="solid"/>
            <a:miter lim="800000"/>
            <a:headEnd type="none" w="med" len="med"/>
            <a:tailEnd type="none" w="med" len="med"/>
          </a:ln>
        </p:spPr>
      </p:cxnSp>
      <p:cxnSp>
        <p:nvCxnSpPr>
          <p:cNvPr id="199" name="Google Shape;199;p22"/>
          <p:cNvCxnSpPr/>
          <p:nvPr/>
        </p:nvCxnSpPr>
        <p:spPr>
          <a:xfrm rot="10800000">
            <a:off x="4364037" y="2771850"/>
            <a:ext cx="0" cy="1095300"/>
          </a:xfrm>
          <a:prstGeom prst="straightConnector1">
            <a:avLst/>
          </a:prstGeom>
          <a:noFill/>
          <a:ln w="9525" cap="flat" cmpd="sng">
            <a:solidFill>
              <a:schemeClr val="lt1"/>
            </a:solidFill>
            <a:prstDash val="solid"/>
            <a:miter lim="800000"/>
            <a:headEnd type="none" w="med" len="med"/>
            <a:tailEnd type="none" w="med" len="med"/>
          </a:ln>
        </p:spPr>
      </p:cxnSp>
      <p:cxnSp>
        <p:nvCxnSpPr>
          <p:cNvPr id="200" name="Google Shape;200;p22"/>
          <p:cNvCxnSpPr/>
          <p:nvPr/>
        </p:nvCxnSpPr>
        <p:spPr>
          <a:xfrm rot="10800000">
            <a:off x="6465887" y="2771850"/>
            <a:ext cx="0" cy="1095300"/>
          </a:xfrm>
          <a:prstGeom prst="straightConnector1">
            <a:avLst/>
          </a:prstGeom>
          <a:noFill/>
          <a:ln w="9525" cap="flat" cmpd="sng">
            <a:solidFill>
              <a:schemeClr val="lt1"/>
            </a:solidFill>
            <a:prstDash val="solid"/>
            <a:miter lim="800000"/>
            <a:headEnd type="none" w="med" len="med"/>
            <a:tailEnd type="none" w="med" len="med"/>
          </a:ln>
        </p:spPr>
      </p:cxnSp>
      <p:sp>
        <p:nvSpPr>
          <p:cNvPr id="201" name="Google Shape;201;p22"/>
          <p:cNvSpPr txBox="1"/>
          <p:nvPr/>
        </p:nvSpPr>
        <p:spPr>
          <a:xfrm>
            <a:off x="0" y="366712"/>
            <a:ext cx="3203700" cy="522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R</a:t>
            </a:r>
            <a:r>
              <a:rPr lang="en-US" sz="2800" b="1" i="0" u="none">
                <a:solidFill>
                  <a:schemeClr val="lt1"/>
                </a:solidFill>
                <a:latin typeface="Calibri"/>
                <a:ea typeface="Calibri"/>
                <a:cs typeface="Calibri"/>
                <a:sym typeface="Calibri"/>
              </a:rPr>
              <a:t>esidual </a:t>
            </a:r>
            <a:r>
              <a:rPr lang="en-US" sz="2800" b="1">
                <a:solidFill>
                  <a:schemeClr val="lt1"/>
                </a:solidFill>
                <a:latin typeface="Calibri"/>
                <a:ea typeface="Calibri"/>
                <a:cs typeface="Calibri"/>
                <a:sym typeface="Calibri"/>
              </a:rPr>
              <a:t>Plot</a:t>
            </a:r>
            <a:endParaRPr/>
          </a:p>
        </p:txBody>
      </p:sp>
      <p:pic>
        <p:nvPicPr>
          <p:cNvPr id="202" name="Google Shape;202;p22"/>
          <p:cNvPicPr preferRelativeResize="0"/>
          <p:nvPr/>
        </p:nvPicPr>
        <p:blipFill>
          <a:blip r:embed="rId7">
            <a:alphaModFix/>
          </a:blip>
          <a:stretch>
            <a:fillRect/>
          </a:stretch>
        </p:blipFill>
        <p:spPr>
          <a:xfrm>
            <a:off x="3322575" y="1167025"/>
            <a:ext cx="5642525" cy="3405926"/>
          </a:xfrm>
          <a:prstGeom prst="rect">
            <a:avLst/>
          </a:prstGeom>
          <a:noFill/>
          <a:ln>
            <a:noFill/>
          </a:ln>
        </p:spPr>
      </p:pic>
      <p:sp>
        <p:nvSpPr>
          <p:cNvPr id="203" name="Google Shape;203;p22"/>
          <p:cNvSpPr txBox="1"/>
          <p:nvPr/>
        </p:nvSpPr>
        <p:spPr>
          <a:xfrm>
            <a:off x="451575" y="1523200"/>
            <a:ext cx="2694900" cy="2322600"/>
          </a:xfrm>
          <a:prstGeom prst="rect">
            <a:avLst/>
          </a:prstGeom>
          <a:solidFill>
            <a:srgbClr val="31859C">
              <a:alpha val="16470"/>
            </a:srgbClr>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The new residuals against fitted price plot shows that residuals have no systematic pattern</a:t>
            </a:r>
            <a:endParaRPr sz="1800" b="0" i="0" u="none">
              <a:solidFill>
                <a:schemeClr val="dk1"/>
              </a:solidFill>
              <a:latin typeface="Calibri"/>
              <a:ea typeface="Calibri"/>
              <a:cs typeface="Calibri"/>
              <a:sym typeface="Calibri"/>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 calcmode="lin" valueType="num">
                                      <p:cBhvr additive="base">
                                        <p:cTn id="7" dur="750"/>
                                        <p:tgtEl>
                                          <p:spTgt spid="201"/>
                                        </p:tgtEl>
                                        <p:attrNameLst>
                                          <p:attrName>ppt_x</p:attrName>
                                        </p:attrNameLst>
                                      </p:cBhvr>
                                      <p:tavLst>
                                        <p:tav tm="0">
                                          <p:val>
                                            <p:strVal val="#ppt_x-1"/>
                                          </p:val>
                                        </p:tav>
                                        <p:tav tm="100000">
                                          <p:val>
                                            <p:strVal val="#ppt_x"/>
                                          </p:val>
                                        </p:tav>
                                      </p:tavLst>
                                    </p:anim>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86"/>
                                        </p:tgtEl>
                                        <p:attrNameLst>
                                          <p:attrName>style.visibility</p:attrName>
                                        </p:attrNameLst>
                                      </p:cBhvr>
                                      <p:to>
                                        <p:strVal val="visible"/>
                                      </p:to>
                                    </p:set>
                                    <p:animEffect transition="in" filter="fade">
                                      <p:cBhvr>
                                        <p:cTn id="11" dur="1000"/>
                                        <p:tgtEl>
                                          <p:spTgt spid="186"/>
                                        </p:tgtEl>
                                      </p:cBhvr>
                                    </p:animEffect>
                                  </p:childTnLst>
                                </p:cTn>
                              </p:par>
                            </p:childTnLst>
                          </p:cTn>
                        </p:par>
                        <p:par>
                          <p:cTn id="12" fill="hold">
                            <p:stCondLst>
                              <p:cond delay="1750"/>
                            </p:stCondLst>
                            <p:childTnLst>
                              <p:par>
                                <p:cTn id="13" presetID="10" presetClass="entr" presetSubtype="0" fill="hold" nodeType="afterEffect">
                                  <p:stCondLst>
                                    <p:cond delay="0"/>
                                  </p:stCondLst>
                                  <p:childTnLst>
                                    <p:set>
                                      <p:cBhvr>
                                        <p:cTn id="14" dur="1" fill="hold">
                                          <p:stCondLst>
                                            <p:cond delay="0"/>
                                          </p:stCondLst>
                                        </p:cTn>
                                        <p:tgtEl>
                                          <p:spTgt spid="191"/>
                                        </p:tgtEl>
                                        <p:attrNameLst>
                                          <p:attrName>style.visibility</p:attrName>
                                        </p:attrNameLst>
                                      </p:cBhvr>
                                      <p:to>
                                        <p:strVal val="visible"/>
                                      </p:to>
                                    </p:set>
                                    <p:animEffect transition="in" filter="fade">
                                      <p:cBhvr>
                                        <p:cTn id="15" dur="500"/>
                                        <p:tgtEl>
                                          <p:spTgt spid="191"/>
                                        </p:tgtEl>
                                      </p:cBhvr>
                                    </p:animEffect>
                                  </p:childTnLst>
                                </p:cTn>
                              </p:par>
                            </p:childTnLst>
                          </p:cTn>
                        </p:par>
                        <p:par>
                          <p:cTn id="16" fill="hold">
                            <p:stCondLst>
                              <p:cond delay="2250"/>
                            </p:stCondLst>
                            <p:childTnLst>
                              <p:par>
                                <p:cTn id="17" presetID="10" presetClass="entr" presetSubtype="0" fill="hold" nodeType="afterEffect">
                                  <p:stCondLst>
                                    <p:cond delay="0"/>
                                  </p:stCondLst>
                                  <p:childTnLst>
                                    <p:set>
                                      <p:cBhvr>
                                        <p:cTn id="18" dur="1" fill="hold">
                                          <p:stCondLst>
                                            <p:cond delay="0"/>
                                          </p:stCondLst>
                                        </p:cTn>
                                        <p:tgtEl>
                                          <p:spTgt spid="190"/>
                                        </p:tgtEl>
                                        <p:attrNameLst>
                                          <p:attrName>style.visibility</p:attrName>
                                        </p:attrNameLst>
                                      </p:cBhvr>
                                      <p:to>
                                        <p:strVal val="visible"/>
                                      </p:to>
                                    </p:set>
                                    <p:animEffect transition="in" filter="fade">
                                      <p:cBhvr>
                                        <p:cTn id="19" dur="500"/>
                                        <p:tgtEl>
                                          <p:spTgt spid="190"/>
                                        </p:tgtEl>
                                      </p:cBhvr>
                                    </p:animEffect>
                                  </p:childTnLst>
                                </p:cTn>
                              </p:par>
                              <p:par>
                                <p:cTn id="20" presetID="10" presetClass="entr" presetSubtype="0" fill="hold" nodeType="withEffect">
                                  <p:stCondLst>
                                    <p:cond delay="0"/>
                                  </p:stCondLst>
                                  <p:childTnLst>
                                    <p:set>
                                      <p:cBhvr>
                                        <p:cTn id="21" dur="1" fill="hold">
                                          <p:stCondLst>
                                            <p:cond delay="0"/>
                                          </p:stCondLst>
                                        </p:cTn>
                                        <p:tgtEl>
                                          <p:spTgt spid="198"/>
                                        </p:tgtEl>
                                        <p:attrNameLst>
                                          <p:attrName>style.visibility</p:attrName>
                                        </p:attrNameLst>
                                      </p:cBhvr>
                                      <p:to>
                                        <p:strVal val="visible"/>
                                      </p:to>
                                    </p:set>
                                    <p:animEffect transition="in" filter="fade">
                                      <p:cBhvr>
                                        <p:cTn id="22" dur="500"/>
                                        <p:tgtEl>
                                          <p:spTgt spid="198"/>
                                        </p:tgtEl>
                                      </p:cBhvr>
                                    </p:animEffect>
                                  </p:childTnLst>
                                </p:cTn>
                              </p:par>
                            </p:childTnLst>
                          </p:cTn>
                        </p:par>
                        <p:par>
                          <p:cTn id="23" fill="hold">
                            <p:stCondLst>
                              <p:cond delay="2750"/>
                            </p:stCondLst>
                            <p:childTnLst>
                              <p:par>
                                <p:cTn id="24" presetID="10" presetClass="entr" presetSubtype="0" fill="hold" nodeType="afterEffect">
                                  <p:stCondLst>
                                    <p:cond delay="0"/>
                                  </p:stCondLst>
                                  <p:childTnLst>
                                    <p:set>
                                      <p:cBhvr>
                                        <p:cTn id="25" dur="1" fill="hold">
                                          <p:stCondLst>
                                            <p:cond delay="0"/>
                                          </p:stCondLst>
                                        </p:cTn>
                                        <p:tgtEl>
                                          <p:spTgt spid="187"/>
                                        </p:tgtEl>
                                        <p:attrNameLst>
                                          <p:attrName>style.visibility</p:attrName>
                                        </p:attrNameLst>
                                      </p:cBhvr>
                                      <p:to>
                                        <p:strVal val="visible"/>
                                      </p:to>
                                    </p:set>
                                    <p:animEffect transition="in" filter="fade">
                                      <p:cBhvr>
                                        <p:cTn id="26" dur="1000"/>
                                        <p:tgtEl>
                                          <p:spTgt spid="187"/>
                                        </p:tgtEl>
                                      </p:cBhvr>
                                    </p:animEffect>
                                  </p:childTnLst>
                                </p:cTn>
                              </p:par>
                            </p:childTnLst>
                          </p:cTn>
                        </p:par>
                        <p:par>
                          <p:cTn id="27" fill="hold">
                            <p:stCondLst>
                              <p:cond delay="3750"/>
                            </p:stCondLst>
                            <p:childTnLst>
                              <p:par>
                                <p:cTn id="28" presetID="10" presetClass="entr" presetSubtype="0" fill="hold" nodeType="afterEffect">
                                  <p:stCondLst>
                                    <p:cond delay="0"/>
                                  </p:stCondLst>
                                  <p:childTnLst>
                                    <p:set>
                                      <p:cBhvr>
                                        <p:cTn id="29" dur="1" fill="hold">
                                          <p:stCondLst>
                                            <p:cond delay="0"/>
                                          </p:stCondLst>
                                        </p:cTn>
                                        <p:tgtEl>
                                          <p:spTgt spid="193"/>
                                        </p:tgtEl>
                                        <p:attrNameLst>
                                          <p:attrName>style.visibility</p:attrName>
                                        </p:attrNameLst>
                                      </p:cBhvr>
                                      <p:to>
                                        <p:strVal val="visible"/>
                                      </p:to>
                                    </p:set>
                                    <p:animEffect transition="in" filter="fade">
                                      <p:cBhvr>
                                        <p:cTn id="30" dur="500"/>
                                        <p:tgtEl>
                                          <p:spTgt spid="193"/>
                                        </p:tgtEl>
                                      </p:cBhvr>
                                    </p:animEffect>
                                  </p:childTnLst>
                                </p:cTn>
                              </p:par>
                            </p:childTnLst>
                          </p:cTn>
                        </p:par>
                        <p:par>
                          <p:cTn id="31" fill="hold">
                            <p:stCondLst>
                              <p:cond delay="4250"/>
                            </p:stCondLst>
                            <p:childTnLst>
                              <p:par>
                                <p:cTn id="32" presetID="10" presetClass="entr" presetSubtype="0" fill="hold" nodeType="afterEffect">
                                  <p:stCondLst>
                                    <p:cond delay="0"/>
                                  </p:stCondLst>
                                  <p:childTnLst>
                                    <p:set>
                                      <p:cBhvr>
                                        <p:cTn id="33" dur="1" fill="hold">
                                          <p:stCondLst>
                                            <p:cond delay="0"/>
                                          </p:stCondLst>
                                        </p:cTn>
                                        <p:tgtEl>
                                          <p:spTgt spid="192"/>
                                        </p:tgtEl>
                                        <p:attrNameLst>
                                          <p:attrName>style.visibility</p:attrName>
                                        </p:attrNameLst>
                                      </p:cBhvr>
                                      <p:to>
                                        <p:strVal val="visible"/>
                                      </p:to>
                                    </p:set>
                                    <p:animEffect transition="in" filter="fade">
                                      <p:cBhvr>
                                        <p:cTn id="34" dur="500"/>
                                        <p:tgtEl>
                                          <p:spTgt spid="192"/>
                                        </p:tgtEl>
                                      </p:cBhvr>
                                    </p:animEffect>
                                  </p:childTnLst>
                                </p:cTn>
                              </p:par>
                              <p:par>
                                <p:cTn id="35" presetID="10" presetClass="entr" presetSubtype="0" fill="hold" nodeType="withEffect">
                                  <p:stCondLst>
                                    <p:cond delay="0"/>
                                  </p:stCondLst>
                                  <p:childTnLst>
                                    <p:set>
                                      <p:cBhvr>
                                        <p:cTn id="36" dur="1" fill="hold">
                                          <p:stCondLst>
                                            <p:cond delay="0"/>
                                          </p:stCondLst>
                                        </p:cTn>
                                        <p:tgtEl>
                                          <p:spTgt spid="199"/>
                                        </p:tgtEl>
                                        <p:attrNameLst>
                                          <p:attrName>style.visibility</p:attrName>
                                        </p:attrNameLst>
                                      </p:cBhvr>
                                      <p:to>
                                        <p:strVal val="visible"/>
                                      </p:to>
                                    </p:set>
                                    <p:animEffect transition="in" filter="fade">
                                      <p:cBhvr>
                                        <p:cTn id="37" dur="500"/>
                                        <p:tgtEl>
                                          <p:spTgt spid="199"/>
                                        </p:tgtEl>
                                      </p:cBhvr>
                                    </p:animEffect>
                                  </p:childTnLst>
                                </p:cTn>
                              </p:par>
                            </p:childTnLst>
                          </p:cTn>
                        </p:par>
                        <p:par>
                          <p:cTn id="38" fill="hold">
                            <p:stCondLst>
                              <p:cond delay="4750"/>
                            </p:stCondLst>
                            <p:childTnLst>
                              <p:par>
                                <p:cTn id="39" presetID="10" presetClass="entr" presetSubtype="0" fill="hold" nodeType="afterEffect">
                                  <p:stCondLst>
                                    <p:cond delay="0"/>
                                  </p:stCondLst>
                                  <p:childTnLst>
                                    <p:set>
                                      <p:cBhvr>
                                        <p:cTn id="40" dur="1" fill="hold">
                                          <p:stCondLst>
                                            <p:cond delay="0"/>
                                          </p:stCondLst>
                                        </p:cTn>
                                        <p:tgtEl>
                                          <p:spTgt spid="188"/>
                                        </p:tgtEl>
                                        <p:attrNameLst>
                                          <p:attrName>style.visibility</p:attrName>
                                        </p:attrNameLst>
                                      </p:cBhvr>
                                      <p:to>
                                        <p:strVal val="visible"/>
                                      </p:to>
                                    </p:set>
                                    <p:animEffect transition="in" filter="fade">
                                      <p:cBhvr>
                                        <p:cTn id="41" dur="1000"/>
                                        <p:tgtEl>
                                          <p:spTgt spid="188"/>
                                        </p:tgtEl>
                                      </p:cBhvr>
                                    </p:animEffect>
                                  </p:childTnLst>
                                </p:cTn>
                              </p:par>
                            </p:childTnLst>
                          </p:cTn>
                        </p:par>
                        <p:par>
                          <p:cTn id="42" fill="hold">
                            <p:stCondLst>
                              <p:cond delay="5750"/>
                            </p:stCondLst>
                            <p:childTnLst>
                              <p:par>
                                <p:cTn id="43" presetID="10" presetClass="entr" presetSubtype="0" fill="hold" nodeType="afterEffect">
                                  <p:stCondLst>
                                    <p:cond delay="0"/>
                                  </p:stCondLst>
                                  <p:childTnLst>
                                    <p:set>
                                      <p:cBhvr>
                                        <p:cTn id="44" dur="1" fill="hold">
                                          <p:stCondLst>
                                            <p:cond delay="0"/>
                                          </p:stCondLst>
                                        </p:cTn>
                                        <p:tgtEl>
                                          <p:spTgt spid="195"/>
                                        </p:tgtEl>
                                        <p:attrNameLst>
                                          <p:attrName>style.visibility</p:attrName>
                                        </p:attrNameLst>
                                      </p:cBhvr>
                                      <p:to>
                                        <p:strVal val="visible"/>
                                      </p:to>
                                    </p:set>
                                    <p:animEffect transition="in" filter="fade">
                                      <p:cBhvr>
                                        <p:cTn id="45" dur="500"/>
                                        <p:tgtEl>
                                          <p:spTgt spid="195"/>
                                        </p:tgtEl>
                                      </p:cBhvr>
                                    </p:animEffect>
                                  </p:childTnLst>
                                </p:cTn>
                              </p:par>
                            </p:childTnLst>
                          </p:cTn>
                        </p:par>
                        <p:par>
                          <p:cTn id="46" fill="hold">
                            <p:stCondLst>
                              <p:cond delay="6250"/>
                            </p:stCondLst>
                            <p:childTnLst>
                              <p:par>
                                <p:cTn id="47" presetID="10" presetClass="entr" presetSubtype="0" fill="hold" nodeType="afterEffect">
                                  <p:stCondLst>
                                    <p:cond delay="0"/>
                                  </p:stCondLst>
                                  <p:childTnLst>
                                    <p:set>
                                      <p:cBhvr>
                                        <p:cTn id="48" dur="1" fill="hold">
                                          <p:stCondLst>
                                            <p:cond delay="0"/>
                                          </p:stCondLst>
                                        </p:cTn>
                                        <p:tgtEl>
                                          <p:spTgt spid="194"/>
                                        </p:tgtEl>
                                        <p:attrNameLst>
                                          <p:attrName>style.visibility</p:attrName>
                                        </p:attrNameLst>
                                      </p:cBhvr>
                                      <p:to>
                                        <p:strVal val="visible"/>
                                      </p:to>
                                    </p:set>
                                    <p:animEffect transition="in" filter="fade">
                                      <p:cBhvr>
                                        <p:cTn id="49" dur="500"/>
                                        <p:tgtEl>
                                          <p:spTgt spid="194"/>
                                        </p:tgtEl>
                                      </p:cBhvr>
                                    </p:animEffect>
                                  </p:childTnLst>
                                </p:cTn>
                              </p:par>
                              <p:par>
                                <p:cTn id="50" presetID="10" presetClass="entr" presetSubtype="0" fill="hold" nodeType="withEffect">
                                  <p:stCondLst>
                                    <p:cond delay="0"/>
                                  </p:stCondLst>
                                  <p:childTnLst>
                                    <p:set>
                                      <p:cBhvr>
                                        <p:cTn id="51" dur="1" fill="hold">
                                          <p:stCondLst>
                                            <p:cond delay="0"/>
                                          </p:stCondLst>
                                        </p:cTn>
                                        <p:tgtEl>
                                          <p:spTgt spid="200"/>
                                        </p:tgtEl>
                                        <p:attrNameLst>
                                          <p:attrName>style.visibility</p:attrName>
                                        </p:attrNameLst>
                                      </p:cBhvr>
                                      <p:to>
                                        <p:strVal val="visible"/>
                                      </p:to>
                                    </p:set>
                                    <p:animEffect transition="in" filter="fade">
                                      <p:cBhvr>
                                        <p:cTn id="52" dur="500"/>
                                        <p:tgtEl>
                                          <p:spTgt spid="200"/>
                                        </p:tgtEl>
                                      </p:cBhvr>
                                    </p:animEffect>
                                  </p:childTnLst>
                                </p:cTn>
                              </p:par>
                            </p:childTnLst>
                          </p:cTn>
                        </p:par>
                        <p:par>
                          <p:cTn id="53" fill="hold">
                            <p:stCondLst>
                              <p:cond delay="6750"/>
                            </p:stCondLst>
                            <p:childTnLst>
                              <p:par>
                                <p:cTn id="54" presetID="10" presetClass="entr" presetSubtype="0" fill="hold" nodeType="afterEffect">
                                  <p:stCondLst>
                                    <p:cond delay="0"/>
                                  </p:stCondLst>
                                  <p:childTnLst>
                                    <p:set>
                                      <p:cBhvr>
                                        <p:cTn id="55" dur="1" fill="hold">
                                          <p:stCondLst>
                                            <p:cond delay="0"/>
                                          </p:stCondLst>
                                        </p:cTn>
                                        <p:tgtEl>
                                          <p:spTgt spid="189"/>
                                        </p:tgtEl>
                                        <p:attrNameLst>
                                          <p:attrName>style.visibility</p:attrName>
                                        </p:attrNameLst>
                                      </p:cBhvr>
                                      <p:to>
                                        <p:strVal val="visible"/>
                                      </p:to>
                                    </p:set>
                                    <p:animEffect transition="in" filter="fade">
                                      <p:cBhvr>
                                        <p:cTn id="56" dur="1000"/>
                                        <p:tgtEl>
                                          <p:spTgt spid="189"/>
                                        </p:tgtEl>
                                      </p:cBhvr>
                                    </p:animEffect>
                                  </p:childTnLst>
                                </p:cTn>
                              </p:par>
                            </p:childTnLst>
                          </p:cTn>
                        </p:par>
                        <p:par>
                          <p:cTn id="57" fill="hold">
                            <p:stCondLst>
                              <p:cond delay="7750"/>
                            </p:stCondLst>
                            <p:childTnLst>
                              <p:par>
                                <p:cTn id="58" presetID="10" presetClass="entr" presetSubtype="0" fill="hold" nodeType="afterEffect">
                                  <p:stCondLst>
                                    <p:cond delay="0"/>
                                  </p:stCondLst>
                                  <p:childTnLst>
                                    <p:set>
                                      <p:cBhvr>
                                        <p:cTn id="59" dur="1" fill="hold">
                                          <p:stCondLst>
                                            <p:cond delay="0"/>
                                          </p:stCondLst>
                                        </p:cTn>
                                        <p:tgtEl>
                                          <p:spTgt spid="197"/>
                                        </p:tgtEl>
                                        <p:attrNameLst>
                                          <p:attrName>style.visibility</p:attrName>
                                        </p:attrNameLst>
                                      </p:cBhvr>
                                      <p:to>
                                        <p:strVal val="visible"/>
                                      </p:to>
                                    </p:set>
                                    <p:animEffect transition="in" filter="fade">
                                      <p:cBhvr>
                                        <p:cTn id="60" dur="500"/>
                                        <p:tgtEl>
                                          <p:spTgt spid="197"/>
                                        </p:tgtEl>
                                      </p:cBhvr>
                                    </p:animEffect>
                                  </p:childTnLst>
                                </p:cTn>
                              </p:par>
                            </p:childTnLst>
                          </p:cTn>
                        </p:par>
                        <p:par>
                          <p:cTn id="61" fill="hold">
                            <p:stCondLst>
                              <p:cond delay="8250"/>
                            </p:stCondLst>
                            <p:childTnLst>
                              <p:par>
                                <p:cTn id="62" presetID="10" presetClass="entr" presetSubtype="0" fill="hold" nodeType="afterEffect">
                                  <p:stCondLst>
                                    <p:cond delay="0"/>
                                  </p:stCondLst>
                                  <p:childTnLst>
                                    <p:set>
                                      <p:cBhvr>
                                        <p:cTn id="63" dur="1" fill="hold">
                                          <p:stCondLst>
                                            <p:cond delay="0"/>
                                          </p:stCondLst>
                                        </p:cTn>
                                        <p:tgtEl>
                                          <p:spTgt spid="196"/>
                                        </p:tgtEl>
                                        <p:attrNameLst>
                                          <p:attrName>style.visibility</p:attrName>
                                        </p:attrNameLst>
                                      </p:cBhvr>
                                      <p:to>
                                        <p:strVal val="visible"/>
                                      </p:to>
                                    </p:set>
                                    <p:animEffect transition="in" filter="fade">
                                      <p:cBhvr>
                                        <p:cTn id="64"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23" descr="C:\Users\v-jtobey.REDMOND\AppData\Local\MetroStyleAddIn\Icons\Passion.wmf"/>
          <p:cNvPicPr preferRelativeResize="0"/>
          <p:nvPr/>
        </p:nvPicPr>
        <p:blipFill rotWithShape="1">
          <a:blip r:embed="rId3">
            <a:alphaModFix/>
          </a:blip>
          <a:srcRect/>
          <a:stretch/>
        </p:blipFill>
        <p:spPr>
          <a:xfrm>
            <a:off x="1244600" y="1563687"/>
            <a:ext cx="263524" cy="503236"/>
          </a:xfrm>
          <a:prstGeom prst="rect">
            <a:avLst/>
          </a:prstGeom>
          <a:noFill/>
          <a:ln>
            <a:noFill/>
          </a:ln>
        </p:spPr>
      </p:pic>
      <p:pic>
        <p:nvPicPr>
          <p:cNvPr id="209" name="Google Shape;209;p23"/>
          <p:cNvPicPr preferRelativeResize="0"/>
          <p:nvPr/>
        </p:nvPicPr>
        <p:blipFill rotWithShape="1">
          <a:blip r:embed="rId4">
            <a:alphaModFix/>
          </a:blip>
          <a:srcRect/>
          <a:stretch/>
        </p:blipFill>
        <p:spPr>
          <a:xfrm>
            <a:off x="3094037" y="1535112"/>
            <a:ext cx="523875" cy="542925"/>
          </a:xfrm>
          <a:prstGeom prst="rect">
            <a:avLst/>
          </a:prstGeom>
          <a:noFill/>
          <a:ln>
            <a:noFill/>
          </a:ln>
        </p:spPr>
      </p:pic>
      <p:pic>
        <p:nvPicPr>
          <p:cNvPr id="210" name="Google Shape;210;p23" descr="C:\Users\Jonahs\Dropbox\Projects SCOTT\MEET Windows Azure\source\Background\tile-icon-messaging.png"/>
          <p:cNvPicPr preferRelativeResize="0"/>
          <p:nvPr/>
        </p:nvPicPr>
        <p:blipFill rotWithShape="1">
          <a:blip r:embed="rId5">
            <a:alphaModFix/>
          </a:blip>
          <a:srcRect/>
          <a:stretch/>
        </p:blipFill>
        <p:spPr>
          <a:xfrm>
            <a:off x="5203825" y="1563687"/>
            <a:ext cx="504825" cy="503237"/>
          </a:xfrm>
          <a:prstGeom prst="rect">
            <a:avLst/>
          </a:prstGeom>
          <a:noFill/>
          <a:ln>
            <a:noFill/>
          </a:ln>
        </p:spPr>
      </p:pic>
      <p:pic>
        <p:nvPicPr>
          <p:cNvPr id="211" name="Google Shape;211;p23" descr="C:\Users\Jonahs\Dropbox\Projects SCOTT\MEET Windows Azure\source\Background\tile-icon-cache.png"/>
          <p:cNvPicPr preferRelativeResize="0"/>
          <p:nvPr/>
        </p:nvPicPr>
        <p:blipFill rotWithShape="1">
          <a:blip r:embed="rId6">
            <a:alphaModFix/>
          </a:blip>
          <a:srcRect/>
          <a:stretch/>
        </p:blipFill>
        <p:spPr>
          <a:xfrm>
            <a:off x="7292975" y="1563687"/>
            <a:ext cx="504825" cy="503237"/>
          </a:xfrm>
          <a:prstGeom prst="rect">
            <a:avLst/>
          </a:prstGeom>
          <a:noFill/>
          <a:ln>
            <a:noFill/>
          </a:ln>
        </p:spPr>
      </p:pic>
      <p:sp>
        <p:nvSpPr>
          <p:cNvPr id="212" name="Google Shape;212;p23"/>
          <p:cNvSpPr txBox="1"/>
          <p:nvPr/>
        </p:nvSpPr>
        <p:spPr>
          <a:xfrm>
            <a:off x="346075" y="2771775"/>
            <a:ext cx="20208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200"/>
              <a:buFont typeface="Calibri"/>
              <a:buNone/>
            </a:pPr>
            <a:endParaRPr/>
          </a:p>
        </p:txBody>
      </p:sp>
      <p:sp>
        <p:nvSpPr>
          <p:cNvPr id="213" name="Google Shape;213;p23"/>
          <p:cNvSpPr txBox="1"/>
          <p:nvPr/>
        </p:nvSpPr>
        <p:spPr>
          <a:xfrm>
            <a:off x="346075" y="2500312"/>
            <a:ext cx="2020800" cy="368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46C0A"/>
              </a:buClr>
              <a:buSzPts val="1800"/>
              <a:buFont typeface="Calibri"/>
              <a:buNone/>
            </a:pPr>
            <a:endParaRPr/>
          </a:p>
        </p:txBody>
      </p:sp>
      <p:sp>
        <p:nvSpPr>
          <p:cNvPr id="214" name="Google Shape;214;p23"/>
          <p:cNvSpPr txBox="1"/>
          <p:nvPr/>
        </p:nvSpPr>
        <p:spPr>
          <a:xfrm>
            <a:off x="2344737" y="2771775"/>
            <a:ext cx="20226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200"/>
              <a:buFont typeface="Calibri"/>
              <a:buNone/>
            </a:pPr>
            <a:endParaRPr/>
          </a:p>
        </p:txBody>
      </p:sp>
      <p:sp>
        <p:nvSpPr>
          <p:cNvPr id="215" name="Google Shape;215;p23"/>
          <p:cNvSpPr txBox="1"/>
          <p:nvPr/>
        </p:nvSpPr>
        <p:spPr>
          <a:xfrm>
            <a:off x="2344737" y="2500312"/>
            <a:ext cx="2022600" cy="368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46C0A"/>
              </a:buClr>
              <a:buSzPts val="1800"/>
              <a:buFont typeface="Calibri"/>
              <a:buNone/>
            </a:pPr>
            <a:endParaRPr/>
          </a:p>
        </p:txBody>
      </p:sp>
      <p:sp>
        <p:nvSpPr>
          <p:cNvPr id="216" name="Google Shape;216;p23"/>
          <p:cNvSpPr txBox="1"/>
          <p:nvPr/>
        </p:nvSpPr>
        <p:spPr>
          <a:xfrm>
            <a:off x="4445000" y="2771775"/>
            <a:ext cx="20208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200"/>
              <a:buFont typeface="Calibri"/>
              <a:buNone/>
            </a:pPr>
            <a:endParaRPr/>
          </a:p>
        </p:txBody>
      </p:sp>
      <p:sp>
        <p:nvSpPr>
          <p:cNvPr id="217" name="Google Shape;217;p23"/>
          <p:cNvSpPr txBox="1"/>
          <p:nvPr/>
        </p:nvSpPr>
        <p:spPr>
          <a:xfrm>
            <a:off x="4445000" y="2500312"/>
            <a:ext cx="2020800" cy="368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46C0A"/>
              </a:buClr>
              <a:buSzPts val="1800"/>
              <a:buFont typeface="Calibri"/>
              <a:buNone/>
            </a:pPr>
            <a:endParaRPr/>
          </a:p>
        </p:txBody>
      </p:sp>
      <p:sp>
        <p:nvSpPr>
          <p:cNvPr id="218" name="Google Shape;218;p23"/>
          <p:cNvSpPr txBox="1"/>
          <p:nvPr/>
        </p:nvSpPr>
        <p:spPr>
          <a:xfrm>
            <a:off x="6535737" y="2771775"/>
            <a:ext cx="20208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200"/>
              <a:buFont typeface="Calibri"/>
              <a:buNone/>
            </a:pPr>
            <a:endParaRPr/>
          </a:p>
        </p:txBody>
      </p:sp>
      <p:sp>
        <p:nvSpPr>
          <p:cNvPr id="219" name="Google Shape;219;p23"/>
          <p:cNvSpPr txBox="1"/>
          <p:nvPr/>
        </p:nvSpPr>
        <p:spPr>
          <a:xfrm>
            <a:off x="6535737" y="2500312"/>
            <a:ext cx="2020800" cy="368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46C0A"/>
              </a:buClr>
              <a:buSzPts val="1800"/>
              <a:buFont typeface="Calibri"/>
              <a:buNone/>
            </a:pPr>
            <a:endParaRPr/>
          </a:p>
        </p:txBody>
      </p:sp>
      <p:cxnSp>
        <p:nvCxnSpPr>
          <p:cNvPr id="220" name="Google Shape;220;p23"/>
          <p:cNvCxnSpPr/>
          <p:nvPr/>
        </p:nvCxnSpPr>
        <p:spPr>
          <a:xfrm rot="10800000">
            <a:off x="2268537" y="2771850"/>
            <a:ext cx="0" cy="1095300"/>
          </a:xfrm>
          <a:prstGeom prst="straightConnector1">
            <a:avLst/>
          </a:prstGeom>
          <a:noFill/>
          <a:ln w="9525" cap="flat" cmpd="sng">
            <a:solidFill>
              <a:schemeClr val="lt1"/>
            </a:solidFill>
            <a:prstDash val="solid"/>
            <a:miter lim="800000"/>
            <a:headEnd type="none" w="med" len="med"/>
            <a:tailEnd type="none" w="med" len="med"/>
          </a:ln>
        </p:spPr>
      </p:cxnSp>
      <p:cxnSp>
        <p:nvCxnSpPr>
          <p:cNvPr id="221" name="Google Shape;221;p23"/>
          <p:cNvCxnSpPr/>
          <p:nvPr/>
        </p:nvCxnSpPr>
        <p:spPr>
          <a:xfrm rot="10800000">
            <a:off x="4364037" y="2771850"/>
            <a:ext cx="0" cy="1095300"/>
          </a:xfrm>
          <a:prstGeom prst="straightConnector1">
            <a:avLst/>
          </a:prstGeom>
          <a:noFill/>
          <a:ln w="9525" cap="flat" cmpd="sng">
            <a:solidFill>
              <a:schemeClr val="lt1"/>
            </a:solidFill>
            <a:prstDash val="solid"/>
            <a:miter lim="800000"/>
            <a:headEnd type="none" w="med" len="med"/>
            <a:tailEnd type="none" w="med" len="med"/>
          </a:ln>
        </p:spPr>
      </p:cxnSp>
      <p:cxnSp>
        <p:nvCxnSpPr>
          <p:cNvPr id="222" name="Google Shape;222;p23"/>
          <p:cNvCxnSpPr/>
          <p:nvPr/>
        </p:nvCxnSpPr>
        <p:spPr>
          <a:xfrm rot="10800000">
            <a:off x="6465887" y="2771850"/>
            <a:ext cx="0" cy="1095300"/>
          </a:xfrm>
          <a:prstGeom prst="straightConnector1">
            <a:avLst/>
          </a:prstGeom>
          <a:noFill/>
          <a:ln w="9525" cap="flat" cmpd="sng">
            <a:solidFill>
              <a:schemeClr val="lt1"/>
            </a:solidFill>
            <a:prstDash val="solid"/>
            <a:miter lim="800000"/>
            <a:headEnd type="none" w="med" len="med"/>
            <a:tailEnd type="none" w="med" len="med"/>
          </a:ln>
        </p:spPr>
      </p:cxnSp>
      <p:sp>
        <p:nvSpPr>
          <p:cNvPr id="223" name="Google Shape;223;p23"/>
          <p:cNvSpPr txBox="1"/>
          <p:nvPr/>
        </p:nvSpPr>
        <p:spPr>
          <a:xfrm>
            <a:off x="0" y="366700"/>
            <a:ext cx="3198600" cy="522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800"/>
              <a:buFont typeface="Calibri"/>
              <a:buNone/>
            </a:pPr>
            <a:r>
              <a:rPr lang="en-US" sz="2800" b="1" i="0" u="none">
                <a:solidFill>
                  <a:schemeClr val="lt1"/>
                </a:solidFill>
                <a:latin typeface="Calibri"/>
                <a:ea typeface="Calibri"/>
                <a:cs typeface="Calibri"/>
                <a:sym typeface="Calibri"/>
              </a:rPr>
              <a:t> </a:t>
            </a:r>
            <a:r>
              <a:rPr lang="en-US" sz="2800" b="1">
                <a:solidFill>
                  <a:schemeClr val="lt1"/>
                </a:solidFill>
                <a:latin typeface="Calibri"/>
                <a:ea typeface="Calibri"/>
                <a:cs typeface="Calibri"/>
                <a:sym typeface="Calibri"/>
              </a:rPr>
              <a:t>Hist &amp; QQ Plot</a:t>
            </a:r>
            <a:endParaRPr/>
          </a:p>
        </p:txBody>
      </p:sp>
      <p:pic>
        <p:nvPicPr>
          <p:cNvPr id="224" name="Google Shape;224;p23"/>
          <p:cNvPicPr preferRelativeResize="0"/>
          <p:nvPr/>
        </p:nvPicPr>
        <p:blipFill>
          <a:blip r:embed="rId7">
            <a:alphaModFix/>
          </a:blip>
          <a:stretch>
            <a:fillRect/>
          </a:stretch>
        </p:blipFill>
        <p:spPr>
          <a:xfrm>
            <a:off x="4443525" y="2047321"/>
            <a:ext cx="4343201" cy="2649217"/>
          </a:xfrm>
          <a:prstGeom prst="rect">
            <a:avLst/>
          </a:prstGeom>
          <a:noFill/>
          <a:ln>
            <a:noFill/>
          </a:ln>
        </p:spPr>
      </p:pic>
      <p:sp>
        <p:nvSpPr>
          <p:cNvPr id="225" name="Google Shape;225;p23"/>
          <p:cNvSpPr txBox="1"/>
          <p:nvPr/>
        </p:nvSpPr>
        <p:spPr>
          <a:xfrm>
            <a:off x="5272950" y="1246400"/>
            <a:ext cx="3198600" cy="503100"/>
          </a:xfrm>
          <a:prstGeom prst="rect">
            <a:avLst/>
          </a:prstGeom>
          <a:solidFill>
            <a:srgbClr val="31859C">
              <a:alpha val="16470"/>
            </a:srgb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800">
                <a:solidFill>
                  <a:schemeClr val="dk1"/>
                </a:solidFill>
                <a:latin typeface="Calibri"/>
                <a:ea typeface="Calibri"/>
                <a:cs typeface="Calibri"/>
                <a:sym typeface="Calibri"/>
              </a:rPr>
              <a:t>       several outliers spotted</a:t>
            </a:r>
            <a:endParaRPr sz="1800" b="0" i="0" u="none">
              <a:solidFill>
                <a:schemeClr val="dk1"/>
              </a:solidFill>
              <a:latin typeface="Calibri"/>
              <a:ea typeface="Calibri"/>
              <a:cs typeface="Calibri"/>
              <a:sym typeface="Calibri"/>
            </a:endParaRPr>
          </a:p>
        </p:txBody>
      </p:sp>
      <p:sp>
        <p:nvSpPr>
          <p:cNvPr id="226" name="Google Shape;226;p23"/>
          <p:cNvSpPr txBox="1"/>
          <p:nvPr/>
        </p:nvSpPr>
        <p:spPr>
          <a:xfrm>
            <a:off x="346075" y="1246400"/>
            <a:ext cx="3198600" cy="503100"/>
          </a:xfrm>
          <a:prstGeom prst="rect">
            <a:avLst/>
          </a:prstGeom>
          <a:solidFill>
            <a:srgbClr val="31859C">
              <a:alpha val="16470"/>
            </a:srgb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800">
                <a:solidFill>
                  <a:schemeClr val="dk1"/>
                </a:solidFill>
                <a:latin typeface="Calibri"/>
                <a:ea typeface="Calibri"/>
                <a:cs typeface="Calibri"/>
                <a:sym typeface="Calibri"/>
              </a:rPr>
              <a:t>basically normal       </a:t>
            </a:r>
            <a:endParaRPr sz="1800" b="0" i="0" u="none">
              <a:solidFill>
                <a:schemeClr val="dk1"/>
              </a:solidFill>
              <a:latin typeface="Calibri"/>
              <a:ea typeface="Calibri"/>
              <a:cs typeface="Calibri"/>
              <a:sym typeface="Calibri"/>
            </a:endParaRPr>
          </a:p>
        </p:txBody>
      </p:sp>
      <p:pic>
        <p:nvPicPr>
          <p:cNvPr id="227" name="Google Shape;227;p23"/>
          <p:cNvPicPr preferRelativeResize="0"/>
          <p:nvPr/>
        </p:nvPicPr>
        <p:blipFill>
          <a:blip r:embed="rId8">
            <a:alphaModFix/>
          </a:blip>
          <a:stretch>
            <a:fillRect/>
          </a:stretch>
        </p:blipFill>
        <p:spPr>
          <a:xfrm>
            <a:off x="101725" y="2264125"/>
            <a:ext cx="4343200" cy="2432401"/>
          </a:xfrm>
          <a:prstGeom prst="rect">
            <a:avLst/>
          </a:prstGeom>
          <a:noFill/>
          <a:ln>
            <a:noFill/>
          </a:ln>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3"/>
                                        </p:tgtEl>
                                        <p:attrNameLst>
                                          <p:attrName>style.visibility</p:attrName>
                                        </p:attrNameLst>
                                      </p:cBhvr>
                                      <p:to>
                                        <p:strVal val="visible"/>
                                      </p:to>
                                    </p:set>
                                    <p:anim calcmode="lin" valueType="num">
                                      <p:cBhvr additive="base">
                                        <p:cTn id="7" dur="750"/>
                                        <p:tgtEl>
                                          <p:spTgt spid="223"/>
                                        </p:tgtEl>
                                        <p:attrNameLst>
                                          <p:attrName>ppt_x</p:attrName>
                                        </p:attrNameLst>
                                      </p:cBhvr>
                                      <p:tavLst>
                                        <p:tav tm="0">
                                          <p:val>
                                            <p:strVal val="#ppt_x-1"/>
                                          </p:val>
                                        </p:tav>
                                        <p:tav tm="100000">
                                          <p:val>
                                            <p:strVal val="#ppt_x"/>
                                          </p:val>
                                        </p:tav>
                                      </p:tavLst>
                                    </p:anim>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08"/>
                                        </p:tgtEl>
                                        <p:attrNameLst>
                                          <p:attrName>style.visibility</p:attrName>
                                        </p:attrNameLst>
                                      </p:cBhvr>
                                      <p:to>
                                        <p:strVal val="visible"/>
                                      </p:to>
                                    </p:set>
                                    <p:animEffect transition="in" filter="fade">
                                      <p:cBhvr>
                                        <p:cTn id="11" dur="1000"/>
                                        <p:tgtEl>
                                          <p:spTgt spid="208"/>
                                        </p:tgtEl>
                                      </p:cBhvr>
                                    </p:animEffect>
                                  </p:childTnLst>
                                </p:cTn>
                              </p:par>
                            </p:childTnLst>
                          </p:cTn>
                        </p:par>
                        <p:par>
                          <p:cTn id="12" fill="hold">
                            <p:stCondLst>
                              <p:cond delay="1750"/>
                            </p:stCondLst>
                            <p:childTnLst>
                              <p:par>
                                <p:cTn id="13" presetID="10" presetClass="entr" presetSubtype="0" fill="hold" nodeType="afterEffect">
                                  <p:stCondLst>
                                    <p:cond delay="0"/>
                                  </p:stCondLst>
                                  <p:childTnLst>
                                    <p:set>
                                      <p:cBhvr>
                                        <p:cTn id="14" dur="1" fill="hold">
                                          <p:stCondLst>
                                            <p:cond delay="0"/>
                                          </p:stCondLst>
                                        </p:cTn>
                                        <p:tgtEl>
                                          <p:spTgt spid="213"/>
                                        </p:tgtEl>
                                        <p:attrNameLst>
                                          <p:attrName>style.visibility</p:attrName>
                                        </p:attrNameLst>
                                      </p:cBhvr>
                                      <p:to>
                                        <p:strVal val="visible"/>
                                      </p:to>
                                    </p:set>
                                    <p:animEffect transition="in" filter="fade">
                                      <p:cBhvr>
                                        <p:cTn id="15" dur="500"/>
                                        <p:tgtEl>
                                          <p:spTgt spid="213"/>
                                        </p:tgtEl>
                                      </p:cBhvr>
                                    </p:animEffect>
                                  </p:childTnLst>
                                </p:cTn>
                              </p:par>
                            </p:childTnLst>
                          </p:cTn>
                        </p:par>
                        <p:par>
                          <p:cTn id="16" fill="hold">
                            <p:stCondLst>
                              <p:cond delay="2250"/>
                            </p:stCondLst>
                            <p:childTnLst>
                              <p:par>
                                <p:cTn id="17" presetID="10" presetClass="entr" presetSubtype="0" fill="hold" nodeType="afterEffect">
                                  <p:stCondLst>
                                    <p:cond delay="0"/>
                                  </p:stCondLst>
                                  <p:childTnLst>
                                    <p:set>
                                      <p:cBhvr>
                                        <p:cTn id="18" dur="1" fill="hold">
                                          <p:stCondLst>
                                            <p:cond delay="0"/>
                                          </p:stCondLst>
                                        </p:cTn>
                                        <p:tgtEl>
                                          <p:spTgt spid="212"/>
                                        </p:tgtEl>
                                        <p:attrNameLst>
                                          <p:attrName>style.visibility</p:attrName>
                                        </p:attrNameLst>
                                      </p:cBhvr>
                                      <p:to>
                                        <p:strVal val="visible"/>
                                      </p:to>
                                    </p:set>
                                    <p:animEffect transition="in" filter="fade">
                                      <p:cBhvr>
                                        <p:cTn id="19" dur="500"/>
                                        <p:tgtEl>
                                          <p:spTgt spid="212"/>
                                        </p:tgtEl>
                                      </p:cBhvr>
                                    </p:animEffect>
                                  </p:childTnLst>
                                </p:cTn>
                              </p:par>
                              <p:par>
                                <p:cTn id="20" presetID="10" presetClass="entr" presetSubtype="0" fill="hold" nodeType="withEffect">
                                  <p:stCondLst>
                                    <p:cond delay="0"/>
                                  </p:stCondLst>
                                  <p:childTnLst>
                                    <p:set>
                                      <p:cBhvr>
                                        <p:cTn id="21" dur="1" fill="hold">
                                          <p:stCondLst>
                                            <p:cond delay="0"/>
                                          </p:stCondLst>
                                        </p:cTn>
                                        <p:tgtEl>
                                          <p:spTgt spid="220"/>
                                        </p:tgtEl>
                                        <p:attrNameLst>
                                          <p:attrName>style.visibility</p:attrName>
                                        </p:attrNameLst>
                                      </p:cBhvr>
                                      <p:to>
                                        <p:strVal val="visible"/>
                                      </p:to>
                                    </p:set>
                                    <p:animEffect transition="in" filter="fade">
                                      <p:cBhvr>
                                        <p:cTn id="22" dur="500"/>
                                        <p:tgtEl>
                                          <p:spTgt spid="220"/>
                                        </p:tgtEl>
                                      </p:cBhvr>
                                    </p:animEffect>
                                  </p:childTnLst>
                                </p:cTn>
                              </p:par>
                            </p:childTnLst>
                          </p:cTn>
                        </p:par>
                        <p:par>
                          <p:cTn id="23" fill="hold">
                            <p:stCondLst>
                              <p:cond delay="2750"/>
                            </p:stCondLst>
                            <p:childTnLst>
                              <p:par>
                                <p:cTn id="24" presetID="10" presetClass="entr" presetSubtype="0" fill="hold" nodeType="afterEffect">
                                  <p:stCondLst>
                                    <p:cond delay="0"/>
                                  </p:stCondLst>
                                  <p:childTnLst>
                                    <p:set>
                                      <p:cBhvr>
                                        <p:cTn id="25" dur="1" fill="hold">
                                          <p:stCondLst>
                                            <p:cond delay="0"/>
                                          </p:stCondLst>
                                        </p:cTn>
                                        <p:tgtEl>
                                          <p:spTgt spid="209"/>
                                        </p:tgtEl>
                                        <p:attrNameLst>
                                          <p:attrName>style.visibility</p:attrName>
                                        </p:attrNameLst>
                                      </p:cBhvr>
                                      <p:to>
                                        <p:strVal val="visible"/>
                                      </p:to>
                                    </p:set>
                                    <p:animEffect transition="in" filter="fade">
                                      <p:cBhvr>
                                        <p:cTn id="26" dur="1000"/>
                                        <p:tgtEl>
                                          <p:spTgt spid="209"/>
                                        </p:tgtEl>
                                      </p:cBhvr>
                                    </p:animEffect>
                                  </p:childTnLst>
                                </p:cTn>
                              </p:par>
                            </p:childTnLst>
                          </p:cTn>
                        </p:par>
                        <p:par>
                          <p:cTn id="27" fill="hold">
                            <p:stCondLst>
                              <p:cond delay="3750"/>
                            </p:stCondLst>
                            <p:childTnLst>
                              <p:par>
                                <p:cTn id="28" presetID="10" presetClass="entr" presetSubtype="0" fill="hold" nodeType="afterEffect">
                                  <p:stCondLst>
                                    <p:cond delay="0"/>
                                  </p:stCondLst>
                                  <p:childTnLst>
                                    <p:set>
                                      <p:cBhvr>
                                        <p:cTn id="29" dur="1" fill="hold">
                                          <p:stCondLst>
                                            <p:cond delay="0"/>
                                          </p:stCondLst>
                                        </p:cTn>
                                        <p:tgtEl>
                                          <p:spTgt spid="215"/>
                                        </p:tgtEl>
                                        <p:attrNameLst>
                                          <p:attrName>style.visibility</p:attrName>
                                        </p:attrNameLst>
                                      </p:cBhvr>
                                      <p:to>
                                        <p:strVal val="visible"/>
                                      </p:to>
                                    </p:set>
                                    <p:animEffect transition="in" filter="fade">
                                      <p:cBhvr>
                                        <p:cTn id="30" dur="500"/>
                                        <p:tgtEl>
                                          <p:spTgt spid="215"/>
                                        </p:tgtEl>
                                      </p:cBhvr>
                                    </p:animEffect>
                                  </p:childTnLst>
                                </p:cTn>
                              </p:par>
                            </p:childTnLst>
                          </p:cTn>
                        </p:par>
                        <p:par>
                          <p:cTn id="31" fill="hold">
                            <p:stCondLst>
                              <p:cond delay="4250"/>
                            </p:stCondLst>
                            <p:childTnLst>
                              <p:par>
                                <p:cTn id="32" presetID="10" presetClass="entr" presetSubtype="0" fill="hold" nodeType="afterEffect">
                                  <p:stCondLst>
                                    <p:cond delay="0"/>
                                  </p:stCondLst>
                                  <p:childTnLst>
                                    <p:set>
                                      <p:cBhvr>
                                        <p:cTn id="33" dur="1" fill="hold">
                                          <p:stCondLst>
                                            <p:cond delay="0"/>
                                          </p:stCondLst>
                                        </p:cTn>
                                        <p:tgtEl>
                                          <p:spTgt spid="214"/>
                                        </p:tgtEl>
                                        <p:attrNameLst>
                                          <p:attrName>style.visibility</p:attrName>
                                        </p:attrNameLst>
                                      </p:cBhvr>
                                      <p:to>
                                        <p:strVal val="visible"/>
                                      </p:to>
                                    </p:set>
                                    <p:animEffect transition="in" filter="fade">
                                      <p:cBhvr>
                                        <p:cTn id="34" dur="500"/>
                                        <p:tgtEl>
                                          <p:spTgt spid="214"/>
                                        </p:tgtEl>
                                      </p:cBhvr>
                                    </p:animEffect>
                                  </p:childTnLst>
                                </p:cTn>
                              </p:par>
                              <p:par>
                                <p:cTn id="35" presetID="10" presetClass="entr" presetSubtype="0" fill="hold" nodeType="withEffect">
                                  <p:stCondLst>
                                    <p:cond delay="0"/>
                                  </p:stCondLst>
                                  <p:childTnLst>
                                    <p:set>
                                      <p:cBhvr>
                                        <p:cTn id="36" dur="1" fill="hold">
                                          <p:stCondLst>
                                            <p:cond delay="0"/>
                                          </p:stCondLst>
                                        </p:cTn>
                                        <p:tgtEl>
                                          <p:spTgt spid="221"/>
                                        </p:tgtEl>
                                        <p:attrNameLst>
                                          <p:attrName>style.visibility</p:attrName>
                                        </p:attrNameLst>
                                      </p:cBhvr>
                                      <p:to>
                                        <p:strVal val="visible"/>
                                      </p:to>
                                    </p:set>
                                    <p:animEffect transition="in" filter="fade">
                                      <p:cBhvr>
                                        <p:cTn id="37" dur="500"/>
                                        <p:tgtEl>
                                          <p:spTgt spid="221"/>
                                        </p:tgtEl>
                                      </p:cBhvr>
                                    </p:animEffect>
                                  </p:childTnLst>
                                </p:cTn>
                              </p:par>
                            </p:childTnLst>
                          </p:cTn>
                        </p:par>
                        <p:par>
                          <p:cTn id="38" fill="hold">
                            <p:stCondLst>
                              <p:cond delay="4750"/>
                            </p:stCondLst>
                            <p:childTnLst>
                              <p:par>
                                <p:cTn id="39" presetID="10" presetClass="entr" presetSubtype="0" fill="hold" nodeType="afterEffect">
                                  <p:stCondLst>
                                    <p:cond delay="0"/>
                                  </p:stCondLst>
                                  <p:childTnLst>
                                    <p:set>
                                      <p:cBhvr>
                                        <p:cTn id="40" dur="1" fill="hold">
                                          <p:stCondLst>
                                            <p:cond delay="0"/>
                                          </p:stCondLst>
                                        </p:cTn>
                                        <p:tgtEl>
                                          <p:spTgt spid="210"/>
                                        </p:tgtEl>
                                        <p:attrNameLst>
                                          <p:attrName>style.visibility</p:attrName>
                                        </p:attrNameLst>
                                      </p:cBhvr>
                                      <p:to>
                                        <p:strVal val="visible"/>
                                      </p:to>
                                    </p:set>
                                    <p:animEffect transition="in" filter="fade">
                                      <p:cBhvr>
                                        <p:cTn id="41" dur="1000"/>
                                        <p:tgtEl>
                                          <p:spTgt spid="210"/>
                                        </p:tgtEl>
                                      </p:cBhvr>
                                    </p:animEffect>
                                  </p:childTnLst>
                                </p:cTn>
                              </p:par>
                            </p:childTnLst>
                          </p:cTn>
                        </p:par>
                        <p:par>
                          <p:cTn id="42" fill="hold">
                            <p:stCondLst>
                              <p:cond delay="5750"/>
                            </p:stCondLst>
                            <p:childTnLst>
                              <p:par>
                                <p:cTn id="43" presetID="10" presetClass="entr" presetSubtype="0" fill="hold" nodeType="afterEffect">
                                  <p:stCondLst>
                                    <p:cond delay="0"/>
                                  </p:stCondLst>
                                  <p:childTnLst>
                                    <p:set>
                                      <p:cBhvr>
                                        <p:cTn id="44" dur="1" fill="hold">
                                          <p:stCondLst>
                                            <p:cond delay="0"/>
                                          </p:stCondLst>
                                        </p:cTn>
                                        <p:tgtEl>
                                          <p:spTgt spid="217"/>
                                        </p:tgtEl>
                                        <p:attrNameLst>
                                          <p:attrName>style.visibility</p:attrName>
                                        </p:attrNameLst>
                                      </p:cBhvr>
                                      <p:to>
                                        <p:strVal val="visible"/>
                                      </p:to>
                                    </p:set>
                                    <p:animEffect transition="in" filter="fade">
                                      <p:cBhvr>
                                        <p:cTn id="45" dur="500"/>
                                        <p:tgtEl>
                                          <p:spTgt spid="217"/>
                                        </p:tgtEl>
                                      </p:cBhvr>
                                    </p:animEffect>
                                  </p:childTnLst>
                                </p:cTn>
                              </p:par>
                            </p:childTnLst>
                          </p:cTn>
                        </p:par>
                        <p:par>
                          <p:cTn id="46" fill="hold">
                            <p:stCondLst>
                              <p:cond delay="6250"/>
                            </p:stCondLst>
                            <p:childTnLst>
                              <p:par>
                                <p:cTn id="47" presetID="10" presetClass="entr" presetSubtype="0" fill="hold" nodeType="afterEffect">
                                  <p:stCondLst>
                                    <p:cond delay="0"/>
                                  </p:stCondLst>
                                  <p:childTnLst>
                                    <p:set>
                                      <p:cBhvr>
                                        <p:cTn id="48" dur="1" fill="hold">
                                          <p:stCondLst>
                                            <p:cond delay="0"/>
                                          </p:stCondLst>
                                        </p:cTn>
                                        <p:tgtEl>
                                          <p:spTgt spid="216"/>
                                        </p:tgtEl>
                                        <p:attrNameLst>
                                          <p:attrName>style.visibility</p:attrName>
                                        </p:attrNameLst>
                                      </p:cBhvr>
                                      <p:to>
                                        <p:strVal val="visible"/>
                                      </p:to>
                                    </p:set>
                                    <p:animEffect transition="in" filter="fade">
                                      <p:cBhvr>
                                        <p:cTn id="49" dur="500"/>
                                        <p:tgtEl>
                                          <p:spTgt spid="216"/>
                                        </p:tgtEl>
                                      </p:cBhvr>
                                    </p:animEffect>
                                  </p:childTnLst>
                                </p:cTn>
                              </p:par>
                              <p:par>
                                <p:cTn id="50" presetID="10" presetClass="entr" presetSubtype="0" fill="hold" nodeType="withEffect">
                                  <p:stCondLst>
                                    <p:cond delay="0"/>
                                  </p:stCondLst>
                                  <p:childTnLst>
                                    <p:set>
                                      <p:cBhvr>
                                        <p:cTn id="51" dur="1" fill="hold">
                                          <p:stCondLst>
                                            <p:cond delay="0"/>
                                          </p:stCondLst>
                                        </p:cTn>
                                        <p:tgtEl>
                                          <p:spTgt spid="222"/>
                                        </p:tgtEl>
                                        <p:attrNameLst>
                                          <p:attrName>style.visibility</p:attrName>
                                        </p:attrNameLst>
                                      </p:cBhvr>
                                      <p:to>
                                        <p:strVal val="visible"/>
                                      </p:to>
                                    </p:set>
                                    <p:animEffect transition="in" filter="fade">
                                      <p:cBhvr>
                                        <p:cTn id="52" dur="500"/>
                                        <p:tgtEl>
                                          <p:spTgt spid="222"/>
                                        </p:tgtEl>
                                      </p:cBhvr>
                                    </p:animEffect>
                                  </p:childTnLst>
                                </p:cTn>
                              </p:par>
                            </p:childTnLst>
                          </p:cTn>
                        </p:par>
                        <p:par>
                          <p:cTn id="53" fill="hold">
                            <p:stCondLst>
                              <p:cond delay="6750"/>
                            </p:stCondLst>
                            <p:childTnLst>
                              <p:par>
                                <p:cTn id="54" presetID="10" presetClass="entr" presetSubtype="0" fill="hold" nodeType="afterEffect">
                                  <p:stCondLst>
                                    <p:cond delay="0"/>
                                  </p:stCondLst>
                                  <p:childTnLst>
                                    <p:set>
                                      <p:cBhvr>
                                        <p:cTn id="55" dur="1" fill="hold">
                                          <p:stCondLst>
                                            <p:cond delay="0"/>
                                          </p:stCondLst>
                                        </p:cTn>
                                        <p:tgtEl>
                                          <p:spTgt spid="211"/>
                                        </p:tgtEl>
                                        <p:attrNameLst>
                                          <p:attrName>style.visibility</p:attrName>
                                        </p:attrNameLst>
                                      </p:cBhvr>
                                      <p:to>
                                        <p:strVal val="visible"/>
                                      </p:to>
                                    </p:set>
                                    <p:animEffect transition="in" filter="fade">
                                      <p:cBhvr>
                                        <p:cTn id="56" dur="1000"/>
                                        <p:tgtEl>
                                          <p:spTgt spid="211"/>
                                        </p:tgtEl>
                                      </p:cBhvr>
                                    </p:animEffect>
                                  </p:childTnLst>
                                </p:cTn>
                              </p:par>
                            </p:childTnLst>
                          </p:cTn>
                        </p:par>
                        <p:par>
                          <p:cTn id="57" fill="hold">
                            <p:stCondLst>
                              <p:cond delay="7750"/>
                            </p:stCondLst>
                            <p:childTnLst>
                              <p:par>
                                <p:cTn id="58" presetID="10" presetClass="entr" presetSubtype="0" fill="hold" nodeType="afterEffect">
                                  <p:stCondLst>
                                    <p:cond delay="0"/>
                                  </p:stCondLst>
                                  <p:childTnLst>
                                    <p:set>
                                      <p:cBhvr>
                                        <p:cTn id="59" dur="1" fill="hold">
                                          <p:stCondLst>
                                            <p:cond delay="0"/>
                                          </p:stCondLst>
                                        </p:cTn>
                                        <p:tgtEl>
                                          <p:spTgt spid="219"/>
                                        </p:tgtEl>
                                        <p:attrNameLst>
                                          <p:attrName>style.visibility</p:attrName>
                                        </p:attrNameLst>
                                      </p:cBhvr>
                                      <p:to>
                                        <p:strVal val="visible"/>
                                      </p:to>
                                    </p:set>
                                    <p:animEffect transition="in" filter="fade">
                                      <p:cBhvr>
                                        <p:cTn id="60" dur="500"/>
                                        <p:tgtEl>
                                          <p:spTgt spid="219"/>
                                        </p:tgtEl>
                                      </p:cBhvr>
                                    </p:animEffect>
                                  </p:childTnLst>
                                </p:cTn>
                              </p:par>
                            </p:childTnLst>
                          </p:cTn>
                        </p:par>
                        <p:par>
                          <p:cTn id="61" fill="hold">
                            <p:stCondLst>
                              <p:cond delay="8250"/>
                            </p:stCondLst>
                            <p:childTnLst>
                              <p:par>
                                <p:cTn id="62" presetID="10" presetClass="entr" presetSubtype="0" fill="hold" nodeType="afterEffect">
                                  <p:stCondLst>
                                    <p:cond delay="0"/>
                                  </p:stCondLst>
                                  <p:childTnLst>
                                    <p:set>
                                      <p:cBhvr>
                                        <p:cTn id="63" dur="1" fill="hold">
                                          <p:stCondLst>
                                            <p:cond delay="0"/>
                                          </p:stCondLst>
                                        </p:cTn>
                                        <p:tgtEl>
                                          <p:spTgt spid="218"/>
                                        </p:tgtEl>
                                        <p:attrNameLst>
                                          <p:attrName>style.visibility</p:attrName>
                                        </p:attrNameLst>
                                      </p:cBhvr>
                                      <p:to>
                                        <p:strVal val="visible"/>
                                      </p:to>
                                    </p:set>
                                    <p:animEffect transition="in" filter="fade">
                                      <p:cBhvr>
                                        <p:cTn id="64"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4"/>
          <p:cNvSpPr txBox="1"/>
          <p:nvPr/>
        </p:nvSpPr>
        <p:spPr>
          <a:xfrm>
            <a:off x="0" y="366700"/>
            <a:ext cx="5869800" cy="522300"/>
          </a:xfrm>
          <a:prstGeom prst="rect">
            <a:avLst/>
          </a:prstGeom>
          <a:solidFill>
            <a:srgbClr val="E46C0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Update the Data by Removing Outliers</a:t>
            </a:r>
            <a:endParaRPr b="1"/>
          </a:p>
        </p:txBody>
      </p:sp>
      <p:pic>
        <p:nvPicPr>
          <p:cNvPr id="233" name="Google Shape;233;p24"/>
          <p:cNvPicPr preferRelativeResize="0"/>
          <p:nvPr/>
        </p:nvPicPr>
        <p:blipFill>
          <a:blip r:embed="rId3">
            <a:alphaModFix/>
          </a:blip>
          <a:stretch>
            <a:fillRect/>
          </a:stretch>
        </p:blipFill>
        <p:spPr>
          <a:xfrm>
            <a:off x="14563" y="1552275"/>
            <a:ext cx="2846425" cy="2544701"/>
          </a:xfrm>
          <a:prstGeom prst="rect">
            <a:avLst/>
          </a:prstGeom>
          <a:noFill/>
          <a:ln>
            <a:noFill/>
          </a:ln>
        </p:spPr>
      </p:pic>
      <p:pic>
        <p:nvPicPr>
          <p:cNvPr id="234" name="Google Shape;234;p24"/>
          <p:cNvPicPr preferRelativeResize="0"/>
          <p:nvPr/>
        </p:nvPicPr>
        <p:blipFill>
          <a:blip r:embed="rId4">
            <a:alphaModFix/>
          </a:blip>
          <a:stretch>
            <a:fillRect/>
          </a:stretch>
        </p:blipFill>
        <p:spPr>
          <a:xfrm>
            <a:off x="2897300" y="1576298"/>
            <a:ext cx="3024224" cy="2597074"/>
          </a:xfrm>
          <a:prstGeom prst="rect">
            <a:avLst/>
          </a:prstGeom>
          <a:noFill/>
          <a:ln>
            <a:noFill/>
          </a:ln>
        </p:spPr>
      </p:pic>
      <p:pic>
        <p:nvPicPr>
          <p:cNvPr id="235" name="Google Shape;235;p24"/>
          <p:cNvPicPr preferRelativeResize="0"/>
          <p:nvPr/>
        </p:nvPicPr>
        <p:blipFill>
          <a:blip r:embed="rId5">
            <a:alphaModFix/>
          </a:blip>
          <a:stretch>
            <a:fillRect/>
          </a:stretch>
        </p:blipFill>
        <p:spPr>
          <a:xfrm>
            <a:off x="5787475" y="1664636"/>
            <a:ext cx="3390477" cy="2420399"/>
          </a:xfrm>
          <a:prstGeom prst="rect">
            <a:avLst/>
          </a:prstGeom>
          <a:noFill/>
          <a:ln>
            <a:noFill/>
          </a:ln>
        </p:spPr>
      </p:pic>
      <p:sp>
        <p:nvSpPr>
          <p:cNvPr id="236" name="Google Shape;236;p24"/>
          <p:cNvSpPr txBox="1"/>
          <p:nvPr/>
        </p:nvSpPr>
        <p:spPr>
          <a:xfrm>
            <a:off x="712525" y="4054575"/>
            <a:ext cx="1450500" cy="4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37" name="Google Shape;237;p24"/>
          <p:cNvSpPr txBox="1"/>
          <p:nvPr/>
        </p:nvSpPr>
        <p:spPr>
          <a:xfrm>
            <a:off x="799688" y="4173375"/>
            <a:ext cx="1688100" cy="3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E46C0A"/>
                </a:solidFill>
                <a:latin typeface="Calibri"/>
                <a:ea typeface="Calibri"/>
                <a:cs typeface="Calibri"/>
                <a:sym typeface="Calibri"/>
              </a:rPr>
              <a:t>Residuals Plot</a:t>
            </a:r>
            <a:endParaRPr b="1">
              <a:solidFill>
                <a:srgbClr val="E46C0A"/>
              </a:solidFill>
              <a:latin typeface="Calibri"/>
              <a:ea typeface="Calibri"/>
              <a:cs typeface="Calibri"/>
              <a:sym typeface="Calibri"/>
            </a:endParaRPr>
          </a:p>
        </p:txBody>
      </p:sp>
      <p:sp>
        <p:nvSpPr>
          <p:cNvPr id="238" name="Google Shape;238;p24"/>
          <p:cNvSpPr txBox="1"/>
          <p:nvPr/>
        </p:nvSpPr>
        <p:spPr>
          <a:xfrm>
            <a:off x="4014925" y="4173375"/>
            <a:ext cx="1688100" cy="3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E46C0A"/>
                </a:solidFill>
                <a:latin typeface="Calibri"/>
                <a:ea typeface="Calibri"/>
                <a:cs typeface="Calibri"/>
                <a:sym typeface="Calibri"/>
              </a:rPr>
              <a:t>Hist plot</a:t>
            </a:r>
            <a:endParaRPr b="1">
              <a:solidFill>
                <a:srgbClr val="E46C0A"/>
              </a:solidFill>
              <a:latin typeface="Calibri"/>
              <a:ea typeface="Calibri"/>
              <a:cs typeface="Calibri"/>
              <a:sym typeface="Calibri"/>
            </a:endParaRPr>
          </a:p>
        </p:txBody>
      </p:sp>
      <p:sp>
        <p:nvSpPr>
          <p:cNvPr id="239" name="Google Shape;239;p24"/>
          <p:cNvSpPr txBox="1"/>
          <p:nvPr/>
        </p:nvSpPr>
        <p:spPr>
          <a:xfrm>
            <a:off x="6774538" y="4173375"/>
            <a:ext cx="1688100" cy="3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E46C0A"/>
                </a:solidFill>
                <a:latin typeface="Calibri"/>
                <a:ea typeface="Calibri"/>
                <a:cs typeface="Calibri"/>
                <a:sym typeface="Calibri"/>
              </a:rPr>
              <a:t>Normal Q-Q Plot</a:t>
            </a:r>
            <a:endParaRPr b="1">
              <a:solidFill>
                <a:srgbClr val="E46C0A"/>
              </a:solidFill>
              <a:latin typeface="Calibri"/>
              <a:ea typeface="Calibri"/>
              <a:cs typeface="Calibri"/>
              <a:sym typeface="Calibri"/>
            </a:endParaRPr>
          </a:p>
        </p:txBody>
      </p:sp>
      <p:sp>
        <p:nvSpPr>
          <p:cNvPr id="240" name="Google Shape;240;p24"/>
          <p:cNvSpPr txBox="1"/>
          <p:nvPr/>
        </p:nvSpPr>
        <p:spPr>
          <a:xfrm>
            <a:off x="347775" y="949200"/>
            <a:ext cx="4402200" cy="3393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rgbClr val="E46C0A"/>
              </a:buClr>
              <a:buSzPts val="1000"/>
              <a:buFont typeface="Calibri"/>
              <a:buChar char="●"/>
            </a:pPr>
            <a:r>
              <a:rPr lang="en-US" sz="1000">
                <a:solidFill>
                  <a:srgbClr val="E46C0A"/>
                </a:solidFill>
                <a:latin typeface="Calibri"/>
                <a:ea typeface="Calibri"/>
                <a:cs typeface="Calibri"/>
                <a:sym typeface="Calibri"/>
              </a:rPr>
              <a:t>First Use Cook’s Distance to identify the outliers and remove the outliers</a:t>
            </a:r>
            <a:endParaRPr sz="1000">
              <a:solidFill>
                <a:srgbClr val="E46C0A"/>
              </a:solidFill>
              <a:latin typeface="Calibri"/>
              <a:ea typeface="Calibri"/>
              <a:cs typeface="Calibri"/>
              <a:sym typeface="Calibri"/>
            </a:endParaRPr>
          </a:p>
          <a:p>
            <a:pPr marL="457200" lvl="0" indent="-292100" algn="l" rtl="0">
              <a:spcBef>
                <a:spcPts val="0"/>
              </a:spcBef>
              <a:spcAft>
                <a:spcPts val="0"/>
              </a:spcAft>
              <a:buClr>
                <a:srgbClr val="E46C0A"/>
              </a:buClr>
              <a:buSzPts val="1000"/>
              <a:buFont typeface="Calibri"/>
              <a:buChar char="●"/>
            </a:pPr>
            <a:r>
              <a:rPr lang="en-US" sz="1000">
                <a:solidFill>
                  <a:srgbClr val="E46C0A"/>
                </a:solidFill>
                <a:latin typeface="Calibri"/>
                <a:ea typeface="Calibri"/>
                <a:cs typeface="Calibri"/>
                <a:sym typeface="Calibri"/>
              </a:rPr>
              <a:t>Update the data and observe the Residuals Plot, the new Hist plot and Q-Q Plot again</a:t>
            </a:r>
            <a:endParaRPr sz="1000">
              <a:solidFill>
                <a:srgbClr val="E46C0A"/>
              </a:solidFill>
              <a:latin typeface="Calibri"/>
              <a:ea typeface="Calibri"/>
              <a:cs typeface="Calibri"/>
              <a:sym typeface="Calibri"/>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2"/>
                                        </p:tgtEl>
                                        <p:attrNameLst>
                                          <p:attrName>style.visibility</p:attrName>
                                        </p:attrNameLst>
                                      </p:cBhvr>
                                      <p:to>
                                        <p:strVal val="visible"/>
                                      </p:to>
                                    </p:set>
                                    <p:anim calcmode="lin" valueType="num">
                                      <p:cBhvr additive="base">
                                        <p:cTn id="7" dur="750"/>
                                        <p:tgtEl>
                                          <p:spTgt spid="23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p:nvPr/>
        </p:nvSpPr>
        <p:spPr>
          <a:xfrm>
            <a:off x="0" y="259200"/>
            <a:ext cx="3210600" cy="605400"/>
          </a:xfrm>
          <a:prstGeom prst="rect">
            <a:avLst/>
          </a:prstGeom>
          <a:solidFill>
            <a:srgbClr val="E46C0A"/>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Multicollinearity </a:t>
            </a:r>
            <a:endParaRPr sz="2800" b="1">
              <a:solidFill>
                <a:schemeClr val="lt1"/>
              </a:solidFill>
              <a:latin typeface="Calibri"/>
              <a:ea typeface="Calibri"/>
              <a:cs typeface="Calibri"/>
              <a:sym typeface="Calibri"/>
            </a:endParaRPr>
          </a:p>
        </p:txBody>
      </p:sp>
      <p:sp>
        <p:nvSpPr>
          <p:cNvPr id="246" name="Google Shape;246;p25"/>
          <p:cNvSpPr txBox="1"/>
          <p:nvPr/>
        </p:nvSpPr>
        <p:spPr>
          <a:xfrm>
            <a:off x="129675" y="1616575"/>
            <a:ext cx="6987300" cy="8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highlight>
                  <a:srgbClr val="F2F2F2"/>
                </a:highlight>
              </a:rPr>
              <a:t>Multicollinearity:   </a:t>
            </a:r>
            <a:endParaRPr sz="1200">
              <a:solidFill>
                <a:schemeClr val="dk1"/>
              </a:solidFill>
              <a:highlight>
                <a:srgbClr val="F2F2F2"/>
              </a:highlight>
            </a:endParaRPr>
          </a:p>
          <a:p>
            <a:pPr marL="0" lvl="0" indent="0" algn="l" rtl="0">
              <a:spcBef>
                <a:spcPts val="0"/>
              </a:spcBef>
              <a:spcAft>
                <a:spcPts val="0"/>
              </a:spcAft>
              <a:buNone/>
            </a:pPr>
            <a:r>
              <a:rPr lang="en-US" sz="1200">
                <a:solidFill>
                  <a:schemeClr val="dk1"/>
                </a:solidFill>
                <a:highlight>
                  <a:srgbClr val="F2F2F2"/>
                </a:highlight>
              </a:rPr>
              <a:t>Predictor  variables  are  (highly)  correlated  among  themselves</a:t>
            </a:r>
            <a:endParaRPr sz="1200">
              <a:solidFill>
                <a:schemeClr val="dk1"/>
              </a:solidFill>
              <a:highlight>
                <a:srgbClr val="F2F2F2"/>
              </a:highlight>
            </a:endParaRPr>
          </a:p>
          <a:p>
            <a:pPr marL="0" lvl="0" indent="0" algn="l" rtl="0">
              <a:spcBef>
                <a:spcPts val="0"/>
              </a:spcBef>
              <a:spcAft>
                <a:spcPts val="0"/>
              </a:spcAft>
              <a:buNone/>
            </a:pPr>
            <a:r>
              <a:rPr lang="en-US" sz="1200">
                <a:solidFill>
                  <a:schemeClr val="dk1"/>
                </a:solidFill>
                <a:highlight>
                  <a:srgbClr val="F2F2F2"/>
                </a:highlight>
              </a:rPr>
              <a:t>The model can still be fitted the data as long as variables are</a:t>
            </a:r>
            <a:endParaRPr sz="1200">
              <a:solidFill>
                <a:schemeClr val="dk1"/>
              </a:solidFill>
              <a:highlight>
                <a:srgbClr val="F2F2F2"/>
              </a:highlight>
            </a:endParaRPr>
          </a:p>
          <a:p>
            <a:pPr marL="0" lvl="0" indent="0" algn="l" rtl="0">
              <a:spcBef>
                <a:spcPts val="0"/>
              </a:spcBef>
              <a:spcAft>
                <a:spcPts val="0"/>
              </a:spcAft>
              <a:buNone/>
            </a:pPr>
            <a:r>
              <a:rPr lang="en-US" sz="1200">
                <a:solidFill>
                  <a:schemeClr val="dk1"/>
                </a:solidFill>
                <a:highlight>
                  <a:srgbClr val="F2F2F2"/>
                </a:highlight>
              </a:rPr>
              <a:t> not completely correlated.</a:t>
            </a:r>
            <a:endParaRPr sz="1200">
              <a:solidFill>
                <a:schemeClr val="dk1"/>
              </a:solidFill>
              <a:highlight>
                <a:srgbClr val="F2F2F2"/>
              </a:highlight>
            </a:endParaRPr>
          </a:p>
          <a:p>
            <a:pPr marL="0" lvl="0" indent="0" algn="l" rtl="0">
              <a:spcBef>
                <a:spcPts val="0"/>
              </a:spcBef>
              <a:spcAft>
                <a:spcPts val="0"/>
              </a:spcAft>
              <a:buNone/>
            </a:pPr>
            <a:endParaRPr sz="1200">
              <a:solidFill>
                <a:schemeClr val="dk1"/>
              </a:solidFill>
              <a:highlight>
                <a:srgbClr val="F2F2F2"/>
              </a:highlight>
            </a:endParaRPr>
          </a:p>
          <a:p>
            <a:pPr marL="0" lvl="0" indent="0" algn="l" rtl="0">
              <a:spcBef>
                <a:spcPts val="0"/>
              </a:spcBef>
              <a:spcAft>
                <a:spcPts val="0"/>
              </a:spcAft>
              <a:buNone/>
            </a:pPr>
            <a:endParaRPr sz="1200">
              <a:solidFill>
                <a:schemeClr val="dk1"/>
              </a:solidFill>
              <a:highlight>
                <a:srgbClr val="F2F2F2"/>
              </a:highlight>
            </a:endParaRPr>
          </a:p>
          <a:p>
            <a:pPr marL="0" lvl="0" indent="0" algn="l" rtl="0">
              <a:spcBef>
                <a:spcPts val="0"/>
              </a:spcBef>
              <a:spcAft>
                <a:spcPts val="0"/>
              </a:spcAft>
              <a:buNone/>
            </a:pPr>
            <a:endParaRPr sz="1200">
              <a:solidFill>
                <a:schemeClr val="dk1"/>
              </a:solidFill>
              <a:highlight>
                <a:srgbClr val="F2F2F2"/>
              </a:highlight>
            </a:endParaRPr>
          </a:p>
          <a:p>
            <a:pPr marL="0" lvl="0" indent="0" algn="l" rtl="0">
              <a:spcBef>
                <a:spcPts val="0"/>
              </a:spcBef>
              <a:spcAft>
                <a:spcPts val="0"/>
              </a:spcAft>
              <a:buNone/>
            </a:pPr>
            <a:endParaRPr sz="1200">
              <a:solidFill>
                <a:schemeClr val="dk1"/>
              </a:solidFill>
              <a:highlight>
                <a:srgbClr val="F2F2F2"/>
              </a:highlight>
            </a:endParaRPr>
          </a:p>
          <a:p>
            <a:pPr marL="0" lvl="0" indent="0" algn="l" rtl="0">
              <a:spcBef>
                <a:spcPts val="0"/>
              </a:spcBef>
              <a:spcAft>
                <a:spcPts val="0"/>
              </a:spcAft>
              <a:buNone/>
            </a:pPr>
            <a:endParaRPr sz="1200">
              <a:solidFill>
                <a:schemeClr val="dk1"/>
              </a:solidFill>
              <a:highlight>
                <a:srgbClr val="F2F2F2"/>
              </a:highlight>
            </a:endParaRPr>
          </a:p>
        </p:txBody>
      </p:sp>
      <p:sp>
        <p:nvSpPr>
          <p:cNvPr id="247" name="Google Shape;247;p25"/>
          <p:cNvSpPr txBox="1"/>
          <p:nvPr/>
        </p:nvSpPr>
        <p:spPr>
          <a:xfrm>
            <a:off x="194250" y="2496575"/>
            <a:ext cx="5464800" cy="13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Detecting Multicolinearity：</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Here we use the VIF （Variance Inflation Factors) to measure multicollinearity:</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marR="0" lvl="0" indent="0" algn="l" rtl="0">
              <a:lnSpc>
                <a:spcPct val="115000"/>
              </a:lnSpc>
              <a:spcBef>
                <a:spcPts val="0"/>
              </a:spcBef>
              <a:spcAft>
                <a:spcPts val="0"/>
              </a:spcAft>
              <a:buNone/>
            </a:pPr>
            <a:r>
              <a:rPr lang="en-US" sz="1200">
                <a:solidFill>
                  <a:schemeClr val="dk1"/>
                </a:solidFill>
                <a:highlight>
                  <a:srgbClr val="F2F2F2"/>
                </a:highlight>
              </a:rPr>
              <a:t>If A  Maximum VIF &gt;10; is nonignorable Multicollinearity</a:t>
            </a:r>
            <a:endParaRPr sz="1200">
              <a:solidFill>
                <a:schemeClr val="dk1"/>
              </a:solidFill>
              <a:highlight>
                <a:srgbClr val="F2F2F2"/>
              </a:highlight>
            </a:endParaRPr>
          </a:p>
          <a:p>
            <a:pPr marL="0" marR="0" lvl="0" indent="0" algn="l" rtl="0">
              <a:lnSpc>
                <a:spcPct val="115000"/>
              </a:lnSpc>
              <a:spcBef>
                <a:spcPts val="0"/>
              </a:spcBef>
              <a:spcAft>
                <a:spcPts val="0"/>
              </a:spcAft>
              <a:buNone/>
            </a:pPr>
            <a:r>
              <a:rPr lang="en-US" sz="1200">
                <a:solidFill>
                  <a:schemeClr val="dk1"/>
                </a:solidFill>
                <a:highlight>
                  <a:srgbClr val="F2F2F2"/>
                </a:highlight>
              </a:rPr>
              <a:t>.</a:t>
            </a:r>
            <a:endParaRPr sz="1200">
              <a:solidFill>
                <a:schemeClr val="dk1"/>
              </a:solidFill>
              <a:highlight>
                <a:srgbClr val="F2F2F2"/>
              </a:highlight>
            </a:endParaRPr>
          </a:p>
          <a:p>
            <a:pPr marL="0" marR="0" lvl="0" indent="0" algn="l" rtl="0">
              <a:lnSpc>
                <a:spcPct val="115000"/>
              </a:lnSpc>
              <a:spcBef>
                <a:spcPts val="0"/>
              </a:spcBef>
              <a:spcAft>
                <a:spcPts val="0"/>
              </a:spcAft>
              <a:buNone/>
            </a:pPr>
            <a:endParaRPr sz="1200">
              <a:solidFill>
                <a:schemeClr val="dk1"/>
              </a:solidFill>
              <a:highlight>
                <a:srgbClr val="F2F2F2"/>
              </a:highlight>
            </a:endParaRPr>
          </a:p>
        </p:txBody>
      </p:sp>
      <p:pic>
        <p:nvPicPr>
          <p:cNvPr id="248" name="Google Shape;248;p25"/>
          <p:cNvPicPr preferRelativeResize="0"/>
          <p:nvPr/>
        </p:nvPicPr>
        <p:blipFill>
          <a:blip r:embed="rId3">
            <a:alphaModFix/>
          </a:blip>
          <a:stretch>
            <a:fillRect/>
          </a:stretch>
        </p:blipFill>
        <p:spPr>
          <a:xfrm>
            <a:off x="5659150" y="813825"/>
            <a:ext cx="3373349" cy="3046725"/>
          </a:xfrm>
          <a:prstGeom prst="rect">
            <a:avLst/>
          </a:prstGeom>
          <a:noFill/>
          <a:ln>
            <a:noFill/>
          </a:ln>
        </p:spPr>
      </p:pic>
      <p:sp>
        <p:nvSpPr>
          <p:cNvPr id="249" name="Google Shape;249;p25"/>
          <p:cNvSpPr txBox="1"/>
          <p:nvPr/>
        </p:nvSpPr>
        <p:spPr>
          <a:xfrm>
            <a:off x="53925" y="3769775"/>
            <a:ext cx="4381200" cy="122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50" b="1">
                <a:solidFill>
                  <a:srgbClr val="333333"/>
                </a:solidFill>
                <a:highlight>
                  <a:srgbClr val="FFFFFF"/>
                </a:highlight>
              </a:rPr>
              <a:t>Conclusion:</a:t>
            </a:r>
            <a:endParaRPr sz="1050" b="1">
              <a:solidFill>
                <a:srgbClr val="333333"/>
              </a:solidFill>
              <a:highlight>
                <a:srgbClr val="FFFFFF"/>
              </a:highlight>
            </a:endParaRPr>
          </a:p>
          <a:p>
            <a:pPr marL="0" lvl="0" indent="0" algn="l" rtl="0">
              <a:spcBef>
                <a:spcPts val="0"/>
              </a:spcBef>
              <a:spcAft>
                <a:spcPts val="0"/>
              </a:spcAft>
              <a:buNone/>
            </a:pPr>
            <a:r>
              <a:rPr lang="en-US" sz="1050" b="1">
                <a:solidFill>
                  <a:srgbClr val="333333"/>
                </a:solidFill>
                <a:highlight>
                  <a:srgbClr val="FFFFFF"/>
                </a:highlight>
              </a:rPr>
              <a:t>We have no VIF larger than 10, so this indicates no multicollinearity Also the mean VIF is around 1, so no bias here.</a:t>
            </a:r>
            <a:endParaRPr b="1">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6"/>
          <p:cNvSpPr txBox="1"/>
          <p:nvPr/>
        </p:nvSpPr>
        <p:spPr>
          <a:xfrm>
            <a:off x="268650" y="1063800"/>
            <a:ext cx="6185100" cy="72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solidFill>
                  <a:schemeClr val="dk1"/>
                </a:solidFill>
                <a:highlight>
                  <a:srgbClr val="FFFFFF"/>
                </a:highlight>
              </a:rPr>
              <a:t>An interaction effect exists when the effect of an independent variable on a dependent variable changes, depending on the value(s) of one or more other independent variables.</a:t>
            </a:r>
            <a:endParaRPr>
              <a:latin typeface="Calibri"/>
              <a:ea typeface="Calibri"/>
              <a:cs typeface="Calibri"/>
              <a:sym typeface="Calibri"/>
            </a:endParaRPr>
          </a:p>
        </p:txBody>
      </p:sp>
      <p:sp>
        <p:nvSpPr>
          <p:cNvPr id="255" name="Google Shape;255;p26"/>
          <p:cNvSpPr txBox="1"/>
          <p:nvPr/>
        </p:nvSpPr>
        <p:spPr>
          <a:xfrm>
            <a:off x="0" y="350125"/>
            <a:ext cx="3360900" cy="579900"/>
          </a:xfrm>
          <a:prstGeom prst="rect">
            <a:avLst/>
          </a:prstGeom>
          <a:solidFill>
            <a:srgbClr val="E46C0A"/>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800" b="1">
                <a:solidFill>
                  <a:schemeClr val="lt1"/>
                </a:solidFill>
                <a:latin typeface="Calibri"/>
                <a:ea typeface="Calibri"/>
                <a:cs typeface="Calibri"/>
                <a:sym typeface="Calibri"/>
              </a:rPr>
              <a:t>Interaction Residual Plot</a:t>
            </a:r>
            <a:endParaRPr sz="2800" b="1">
              <a:solidFill>
                <a:schemeClr val="lt1"/>
              </a:solidFill>
              <a:latin typeface="Calibri"/>
              <a:ea typeface="Calibri"/>
              <a:cs typeface="Calibri"/>
              <a:sym typeface="Calibri"/>
            </a:endParaRPr>
          </a:p>
        </p:txBody>
      </p:sp>
      <p:sp>
        <p:nvSpPr>
          <p:cNvPr id="256" name="Google Shape;256;p26"/>
          <p:cNvSpPr txBox="1"/>
          <p:nvPr/>
        </p:nvSpPr>
        <p:spPr>
          <a:xfrm>
            <a:off x="408225" y="1427650"/>
            <a:ext cx="7914000" cy="84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In two factor-interaction graph, we can see that there is no interaction between variables.</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No significant pattern against interaction term and single predictor.</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257" name="Google Shape;257;p26"/>
          <p:cNvPicPr preferRelativeResize="0"/>
          <p:nvPr/>
        </p:nvPicPr>
        <p:blipFill>
          <a:blip r:embed="rId3">
            <a:alphaModFix/>
          </a:blip>
          <a:stretch>
            <a:fillRect/>
          </a:stretch>
        </p:blipFill>
        <p:spPr>
          <a:xfrm>
            <a:off x="-51625" y="1919079"/>
            <a:ext cx="3360901" cy="2288147"/>
          </a:xfrm>
          <a:prstGeom prst="rect">
            <a:avLst/>
          </a:prstGeom>
          <a:noFill/>
          <a:ln>
            <a:noFill/>
          </a:ln>
        </p:spPr>
      </p:pic>
      <p:pic>
        <p:nvPicPr>
          <p:cNvPr id="258" name="Google Shape;258;p26"/>
          <p:cNvPicPr preferRelativeResize="0"/>
          <p:nvPr/>
        </p:nvPicPr>
        <p:blipFill>
          <a:blip r:embed="rId4">
            <a:alphaModFix/>
          </a:blip>
          <a:stretch>
            <a:fillRect/>
          </a:stretch>
        </p:blipFill>
        <p:spPr>
          <a:xfrm>
            <a:off x="3000800" y="2005525"/>
            <a:ext cx="3142400" cy="2115250"/>
          </a:xfrm>
          <a:prstGeom prst="rect">
            <a:avLst/>
          </a:prstGeom>
          <a:noFill/>
          <a:ln>
            <a:noFill/>
          </a:ln>
        </p:spPr>
      </p:pic>
      <p:pic>
        <p:nvPicPr>
          <p:cNvPr id="259" name="Google Shape;259;p26"/>
          <p:cNvPicPr preferRelativeResize="0"/>
          <p:nvPr/>
        </p:nvPicPr>
        <p:blipFill>
          <a:blip r:embed="rId5">
            <a:alphaModFix/>
          </a:blip>
          <a:stretch>
            <a:fillRect/>
          </a:stretch>
        </p:blipFill>
        <p:spPr>
          <a:xfrm>
            <a:off x="5924326" y="2005525"/>
            <a:ext cx="3142399" cy="20810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7"/>
          <p:cNvSpPr txBox="1"/>
          <p:nvPr/>
        </p:nvSpPr>
        <p:spPr>
          <a:xfrm>
            <a:off x="-66527" y="366700"/>
            <a:ext cx="3451563" cy="522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800"/>
              <a:buFont typeface="Calibri"/>
              <a:buNone/>
            </a:pPr>
            <a:r>
              <a:rPr lang="en-US" sz="2800" b="1" dirty="0">
                <a:solidFill>
                  <a:schemeClr val="lt1"/>
                </a:solidFill>
                <a:latin typeface="Calibri"/>
                <a:ea typeface="Calibri"/>
                <a:cs typeface="Calibri"/>
                <a:sym typeface="Calibri"/>
              </a:rPr>
              <a:t>Test &amp; Improvements</a:t>
            </a:r>
            <a:endParaRPr dirty="0"/>
          </a:p>
        </p:txBody>
      </p:sp>
      <p:sp>
        <p:nvSpPr>
          <p:cNvPr id="265" name="Google Shape;265;p27"/>
          <p:cNvSpPr txBox="1"/>
          <p:nvPr/>
        </p:nvSpPr>
        <p:spPr>
          <a:xfrm>
            <a:off x="5435600" y="1866900"/>
            <a:ext cx="3457575" cy="170815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rgbClr val="E46C0A"/>
              </a:buClr>
              <a:buSzPts val="1400"/>
              <a:buFont typeface="Arial"/>
              <a:buChar char="•"/>
            </a:pPr>
            <a:r>
              <a:rPr lang="en-US" dirty="0">
                <a:solidFill>
                  <a:schemeClr val="dk1"/>
                </a:solidFill>
                <a:latin typeface="Calibri"/>
                <a:ea typeface="Calibri"/>
                <a:cs typeface="Calibri"/>
                <a:sym typeface="Calibri"/>
              </a:rPr>
              <a:t>Backwards Stepwise Feature Reduction.</a:t>
            </a:r>
            <a:endParaRPr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rgbClr val="E46C0A"/>
              </a:buClr>
              <a:buSzPts val="1400"/>
              <a:buFont typeface="Arial"/>
              <a:buChar char="•"/>
            </a:pPr>
            <a:r>
              <a:rPr lang="en-US" dirty="0">
                <a:solidFill>
                  <a:schemeClr val="dk1"/>
                </a:solidFill>
                <a:latin typeface="Calibri"/>
                <a:ea typeface="Calibri"/>
                <a:cs typeface="Calibri"/>
                <a:sym typeface="Calibri"/>
              </a:rPr>
              <a:t>Feature Engineering to avoid </a:t>
            </a:r>
            <a:r>
              <a:rPr lang="en-US" dirty="0" err="1">
                <a:solidFill>
                  <a:schemeClr val="dk1"/>
                </a:solidFill>
                <a:latin typeface="Calibri"/>
                <a:ea typeface="Calibri"/>
                <a:cs typeface="Calibri"/>
                <a:sym typeface="Calibri"/>
              </a:rPr>
              <a:t>multicollinearity</a:t>
            </a:r>
            <a:r>
              <a:rPr lang="en-US" dirty="0">
                <a:solidFill>
                  <a:schemeClr val="dk1"/>
                </a:solidFill>
                <a:latin typeface="Calibri"/>
                <a:ea typeface="Calibri"/>
                <a:cs typeface="Calibri"/>
                <a:sym typeface="Calibri"/>
              </a:rPr>
              <a:t> and </a:t>
            </a:r>
            <a:r>
              <a:rPr lang="en-US" dirty="0" err="1">
                <a:solidFill>
                  <a:schemeClr val="dk1"/>
                </a:solidFill>
                <a:latin typeface="Calibri"/>
                <a:ea typeface="Calibri"/>
                <a:cs typeface="Calibri"/>
                <a:sym typeface="Calibri"/>
              </a:rPr>
              <a:t>overfitting</a:t>
            </a:r>
            <a:r>
              <a:rPr lang="en-US" dirty="0">
                <a:solidFill>
                  <a:schemeClr val="dk1"/>
                </a:solidFill>
                <a:latin typeface="Calibri"/>
                <a:ea typeface="Calibri"/>
                <a:cs typeface="Calibri"/>
                <a:sym typeface="Calibri"/>
              </a:rPr>
              <a:t>. </a:t>
            </a:r>
            <a:endParaRPr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rgbClr val="E46C0A"/>
              </a:buClr>
              <a:buSzPts val="1400"/>
              <a:buFont typeface="Arial"/>
              <a:buChar char="•"/>
            </a:pPr>
            <a:r>
              <a:rPr lang="en-US" dirty="0">
                <a:solidFill>
                  <a:schemeClr val="dk1"/>
                </a:solidFill>
                <a:latin typeface="Calibri"/>
                <a:ea typeface="Calibri"/>
                <a:cs typeface="Calibri"/>
                <a:sym typeface="Calibri"/>
              </a:rPr>
              <a:t>Principal Component Analysis to reduce dimensionality</a:t>
            </a:r>
            <a:r>
              <a:rPr lang="en-US" sz="1400" b="0" i="0" u="none" dirty="0">
                <a:solidFill>
                  <a:schemeClr val="dk1"/>
                </a:solidFill>
                <a:latin typeface="Calibri"/>
                <a:ea typeface="Calibri"/>
                <a:cs typeface="Calibri"/>
                <a:sym typeface="Calibri"/>
              </a:rPr>
              <a:t>. </a:t>
            </a:r>
            <a:endParaRPr dirty="0"/>
          </a:p>
        </p:txBody>
      </p:sp>
      <p:pic>
        <p:nvPicPr>
          <p:cNvPr id="266" name="Google Shape;266;p27"/>
          <p:cNvPicPr preferRelativeResize="0"/>
          <p:nvPr/>
        </p:nvPicPr>
        <p:blipFill rotWithShape="1">
          <a:blip r:embed="rId3">
            <a:alphaModFix/>
          </a:blip>
          <a:srcRect l="4437" r="4446"/>
          <a:stretch/>
        </p:blipFill>
        <p:spPr>
          <a:xfrm>
            <a:off x="0" y="1164713"/>
            <a:ext cx="4305275" cy="2915984"/>
          </a:xfrm>
          <a:prstGeom prst="rect">
            <a:avLst/>
          </a:prstGeom>
          <a:noFill/>
          <a:ln>
            <a:noFill/>
          </a:ln>
        </p:spPr>
      </p:pic>
      <p:grpSp>
        <p:nvGrpSpPr>
          <p:cNvPr id="267" name="Google Shape;267;p27"/>
          <p:cNvGrpSpPr/>
          <p:nvPr/>
        </p:nvGrpSpPr>
        <p:grpSpPr>
          <a:xfrm>
            <a:off x="4305285" y="2092408"/>
            <a:ext cx="1130311" cy="1060588"/>
            <a:chOff x="3635896" y="2092618"/>
            <a:chExt cx="1130424" cy="1060800"/>
          </a:xfrm>
        </p:grpSpPr>
        <p:sp>
          <p:nvSpPr>
            <p:cNvPr id="268" name="Google Shape;268;p27"/>
            <p:cNvSpPr/>
            <p:nvPr/>
          </p:nvSpPr>
          <p:spPr>
            <a:xfrm rot="5400000">
              <a:off x="3778720" y="2165818"/>
              <a:ext cx="1060800" cy="914400"/>
            </a:xfrm>
            <a:prstGeom prst="triangle">
              <a:avLst>
                <a:gd name="adj" fmla="val 50000"/>
              </a:avLst>
            </a:prstGeom>
            <a:solidFill>
              <a:srgbClr val="FAC09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9" name="Google Shape;269;p27"/>
            <p:cNvSpPr/>
            <p:nvPr/>
          </p:nvSpPr>
          <p:spPr>
            <a:xfrm rot="5400000">
              <a:off x="3562696" y="2165818"/>
              <a:ext cx="1060800" cy="914400"/>
            </a:xfrm>
            <a:prstGeom prst="triangle">
              <a:avLst>
                <a:gd name="adj" fmla="val 50000"/>
              </a:avLst>
            </a:prstGeom>
            <a:solidFill>
              <a:srgbClr val="E46C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70" name="Google Shape;270;p27"/>
          <p:cNvSpPr txBox="1"/>
          <p:nvPr/>
        </p:nvSpPr>
        <p:spPr>
          <a:xfrm>
            <a:off x="5259238" y="1498500"/>
            <a:ext cx="3810300" cy="36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46C0A"/>
              </a:buClr>
              <a:buSzPts val="1800"/>
              <a:buFont typeface="Calibri"/>
              <a:buNone/>
            </a:pPr>
            <a:r>
              <a:rPr lang="en-US" sz="1800" b="1">
                <a:solidFill>
                  <a:srgbClr val="E46C0A"/>
                </a:solidFill>
                <a:latin typeface="Calibri"/>
                <a:ea typeface="Calibri"/>
                <a:cs typeface="Calibri"/>
                <a:sym typeface="Calibri"/>
              </a:rPr>
              <a:t>Several Improvements Could be Done</a:t>
            </a:r>
            <a:r>
              <a:rPr lang="en-US" sz="1800" b="1" i="0" u="none">
                <a:solidFill>
                  <a:srgbClr val="E46C0A"/>
                </a:solidFill>
                <a:latin typeface="Calibri"/>
                <a:ea typeface="Calibri"/>
                <a:cs typeface="Calibri"/>
                <a:sym typeface="Calibri"/>
              </a:rPr>
              <a:t> </a:t>
            </a:r>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4"/>
                                        </p:tgtEl>
                                        <p:attrNameLst>
                                          <p:attrName>style.visibility</p:attrName>
                                        </p:attrNameLst>
                                      </p:cBhvr>
                                      <p:to>
                                        <p:strVal val="visible"/>
                                      </p:to>
                                    </p:set>
                                    <p:anim calcmode="lin" valueType="num">
                                      <p:cBhvr additive="base">
                                        <p:cTn id="7" dur="1000"/>
                                        <p:tgtEl>
                                          <p:spTgt spid="26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66"/>
                                        </p:tgtEl>
                                        <p:attrNameLst>
                                          <p:attrName>style.visibility</p:attrName>
                                        </p:attrNameLst>
                                      </p:cBhvr>
                                      <p:to>
                                        <p:strVal val="visible"/>
                                      </p:to>
                                    </p:set>
                                    <p:animEffect transition="in" filter="fade">
                                      <p:cBhvr>
                                        <p:cTn id="11" dur="1000"/>
                                        <p:tgtEl>
                                          <p:spTgt spid="26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70"/>
                                        </p:tgtEl>
                                        <p:attrNameLst>
                                          <p:attrName>style.visibility</p:attrName>
                                        </p:attrNameLst>
                                      </p:cBhvr>
                                      <p:to>
                                        <p:strVal val="visible"/>
                                      </p:to>
                                    </p:set>
                                    <p:animEffect transition="in" filter="fade">
                                      <p:cBhvr>
                                        <p:cTn id="15" dur="1000"/>
                                        <p:tgtEl>
                                          <p:spTgt spid="270"/>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65"/>
                                        </p:tgtEl>
                                        <p:attrNameLst>
                                          <p:attrName>style.visibility</p:attrName>
                                        </p:attrNameLst>
                                      </p:cBhvr>
                                      <p:to>
                                        <p:strVal val="visible"/>
                                      </p:to>
                                    </p:set>
                                    <p:animEffect transition="in" filter="fade">
                                      <p:cBhvr>
                                        <p:cTn id="19" dur="10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cxnSp>
        <p:nvCxnSpPr>
          <p:cNvPr id="275" name="Google Shape;275;p28"/>
          <p:cNvCxnSpPr/>
          <p:nvPr/>
        </p:nvCxnSpPr>
        <p:spPr>
          <a:xfrm>
            <a:off x="2613199" y="3115963"/>
            <a:ext cx="4248000" cy="0"/>
          </a:xfrm>
          <a:prstGeom prst="straightConnector1">
            <a:avLst/>
          </a:prstGeom>
          <a:noFill/>
          <a:ln w="9525" cap="flat" cmpd="sng">
            <a:solidFill>
              <a:schemeClr val="lt1"/>
            </a:solidFill>
            <a:prstDash val="solid"/>
            <a:miter lim="800000"/>
            <a:headEnd type="none" w="med" len="med"/>
            <a:tailEnd type="none" w="med" len="med"/>
          </a:ln>
        </p:spPr>
      </p:cxnSp>
      <p:cxnSp>
        <p:nvCxnSpPr>
          <p:cNvPr id="276" name="Google Shape;276;p28"/>
          <p:cNvCxnSpPr/>
          <p:nvPr/>
        </p:nvCxnSpPr>
        <p:spPr>
          <a:xfrm>
            <a:off x="2613199" y="4052588"/>
            <a:ext cx="4248000" cy="0"/>
          </a:xfrm>
          <a:prstGeom prst="straightConnector1">
            <a:avLst/>
          </a:prstGeom>
          <a:noFill/>
          <a:ln w="9525" cap="flat" cmpd="sng">
            <a:solidFill>
              <a:schemeClr val="lt1"/>
            </a:solidFill>
            <a:prstDash val="solid"/>
            <a:miter lim="800000"/>
            <a:headEnd type="none" w="med" len="med"/>
            <a:tailEnd type="none" w="med" len="med"/>
          </a:ln>
        </p:spPr>
      </p:cxnSp>
      <p:sp>
        <p:nvSpPr>
          <p:cNvPr id="277" name="Google Shape;277;p28"/>
          <p:cNvSpPr txBox="1"/>
          <p:nvPr/>
        </p:nvSpPr>
        <p:spPr>
          <a:xfrm>
            <a:off x="2613199" y="3260424"/>
            <a:ext cx="4248000" cy="584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200"/>
              <a:buFont typeface="Microsoft Yahei"/>
              <a:buNone/>
            </a:pPr>
            <a:r>
              <a:rPr lang="en-US" sz="3200" b="1" i="0" u="none">
                <a:solidFill>
                  <a:schemeClr val="lt1"/>
                </a:solidFill>
                <a:latin typeface="Microsoft Yahei"/>
                <a:ea typeface="Microsoft Yahei"/>
                <a:cs typeface="Microsoft Yahei"/>
                <a:sym typeface="Microsoft Yahei"/>
              </a:rPr>
              <a:t>Thank You</a:t>
            </a:r>
            <a:endParaRPr/>
          </a:p>
        </p:txBody>
      </p:sp>
      <p:pic>
        <p:nvPicPr>
          <p:cNvPr id="278" name="Google Shape;278;p28"/>
          <p:cNvPicPr preferRelativeResize="0"/>
          <p:nvPr/>
        </p:nvPicPr>
        <p:blipFill>
          <a:blip r:embed="rId3">
            <a:alphaModFix/>
          </a:blip>
          <a:stretch>
            <a:fillRect/>
          </a:stretch>
        </p:blipFill>
        <p:spPr>
          <a:xfrm>
            <a:off x="2190750" y="1090913"/>
            <a:ext cx="4762500" cy="1447800"/>
          </a:xfrm>
          <a:prstGeom prst="rect">
            <a:avLst/>
          </a:prstGeom>
          <a:noFill/>
          <a:ln>
            <a:noFill/>
          </a:ln>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base">
                                        <p:cTn id="7" dur="500"/>
                                        <p:tgtEl>
                                          <p:spTgt spid="27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6"/>
                                        </p:tgtEl>
                                        <p:attrNameLst>
                                          <p:attrName>style.visibility</p:attrName>
                                        </p:attrNameLst>
                                      </p:cBhvr>
                                      <p:to>
                                        <p:strVal val="visible"/>
                                      </p:to>
                                    </p:set>
                                    <p:anim calcmode="lin" valueType="num">
                                      <p:cBhvr additive="base">
                                        <p:cTn id="10" dur="500"/>
                                        <p:tgtEl>
                                          <p:spTgt spid="276"/>
                                        </p:tgtEl>
                                        <p:attrNameLst>
                                          <p:attrName>ppt_x</p:attrName>
                                        </p:attrNameLst>
                                      </p:cBhvr>
                                      <p:tavLst>
                                        <p:tav tm="0">
                                          <p:val>
                                            <p:strVal val="#ppt_x+1"/>
                                          </p:val>
                                        </p:tav>
                                        <p:tav tm="100000">
                                          <p:val>
                                            <p:strVal val="#ppt_x"/>
                                          </p:val>
                                        </p:tav>
                                      </p:tavLst>
                                    </p:anim>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77"/>
                                        </p:tgtEl>
                                        <p:attrNameLst>
                                          <p:attrName>style.visibility</p:attrName>
                                        </p:attrNameLst>
                                      </p:cBhvr>
                                      <p:to>
                                        <p:strVal val="visible"/>
                                      </p:to>
                                    </p:set>
                                    <p:animEffect transition="in" filter="fade">
                                      <p:cBhvr>
                                        <p:cTn id="14" dur="5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p:nvPr/>
        </p:nvSpPr>
        <p:spPr>
          <a:xfrm>
            <a:off x="0" y="366700"/>
            <a:ext cx="4460100" cy="522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800"/>
              <a:buFont typeface="Calibri"/>
              <a:buNone/>
            </a:pPr>
            <a:r>
              <a:rPr lang="en-US" sz="2600" b="1">
                <a:solidFill>
                  <a:schemeClr val="lt1"/>
                </a:solidFill>
                <a:latin typeface="Calibri"/>
                <a:ea typeface="Calibri"/>
                <a:cs typeface="Calibri"/>
                <a:sym typeface="Calibri"/>
              </a:rPr>
              <a:t>Describe &amp; Clean Data</a:t>
            </a:r>
            <a:endParaRPr sz="2600"/>
          </a:p>
        </p:txBody>
      </p:sp>
      <p:graphicFrame>
        <p:nvGraphicFramePr>
          <p:cNvPr id="109" name="Google Shape;109;p14"/>
          <p:cNvGraphicFramePr/>
          <p:nvPr/>
        </p:nvGraphicFramePr>
        <p:xfrm>
          <a:off x="1331825" y="875750"/>
          <a:ext cx="6480350" cy="3893439"/>
        </p:xfrm>
        <a:graphic>
          <a:graphicData uri="http://schemas.openxmlformats.org/drawingml/2006/table">
            <a:tbl>
              <a:tblPr>
                <a:noFill/>
                <a:tableStyleId>{DD05D699-5DE9-4350-B63D-48F9897A6170}</a:tableStyleId>
              </a:tblPr>
              <a:tblGrid>
                <a:gridCol w="608550"/>
                <a:gridCol w="5871800"/>
              </a:tblGrid>
              <a:tr h="171450">
                <a:tc>
                  <a:txBody>
                    <a:bodyPr/>
                    <a:lstStyle/>
                    <a:p>
                      <a:pPr marL="0" lvl="0" indent="0" algn="l" rtl="0">
                        <a:lnSpc>
                          <a:spcPct val="115000"/>
                        </a:lnSpc>
                        <a:spcBef>
                          <a:spcPts val="0"/>
                        </a:spcBef>
                        <a:spcAft>
                          <a:spcPts val="0"/>
                        </a:spcAft>
                        <a:buNone/>
                      </a:pPr>
                      <a:r>
                        <a:rPr lang="en-US" sz="550" b="1"/>
                        <a:t>Variable</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550" b="1"/>
                        <a:t>Description</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r>
              <a:tr h="171450">
                <a:tc>
                  <a:txBody>
                    <a:bodyPr/>
                    <a:lstStyle/>
                    <a:p>
                      <a:pPr marL="0" lvl="0" indent="0" algn="l" rtl="0">
                        <a:lnSpc>
                          <a:spcPct val="115000"/>
                        </a:lnSpc>
                        <a:spcBef>
                          <a:spcPts val="0"/>
                        </a:spcBef>
                        <a:spcAft>
                          <a:spcPts val="0"/>
                        </a:spcAft>
                        <a:buNone/>
                      </a:pPr>
                      <a:r>
                        <a:rPr lang="en-US" sz="550" b="1"/>
                        <a:t>Id</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Unique ID for each home sold</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71450">
                <a:tc>
                  <a:txBody>
                    <a:bodyPr/>
                    <a:lstStyle/>
                    <a:p>
                      <a:pPr marL="0" lvl="0" indent="0" algn="l" rtl="0">
                        <a:lnSpc>
                          <a:spcPct val="115000"/>
                        </a:lnSpc>
                        <a:spcBef>
                          <a:spcPts val="0"/>
                        </a:spcBef>
                        <a:spcAft>
                          <a:spcPts val="0"/>
                        </a:spcAft>
                        <a:buNone/>
                      </a:pPr>
                      <a:r>
                        <a:rPr lang="en-US" sz="550" b="1"/>
                        <a:t>Date</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Date of the home sale</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BEB"/>
                    </a:solidFill>
                  </a:tcPr>
                </a:tc>
              </a:tr>
              <a:tr h="171450">
                <a:tc>
                  <a:txBody>
                    <a:bodyPr/>
                    <a:lstStyle/>
                    <a:p>
                      <a:pPr marL="0" lvl="0" indent="0" algn="l" rtl="0">
                        <a:lnSpc>
                          <a:spcPct val="115000"/>
                        </a:lnSpc>
                        <a:spcBef>
                          <a:spcPts val="0"/>
                        </a:spcBef>
                        <a:spcAft>
                          <a:spcPts val="0"/>
                        </a:spcAft>
                        <a:buNone/>
                      </a:pPr>
                      <a:r>
                        <a:rPr lang="en-US" sz="550" b="1"/>
                        <a:t>Price</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Price of each home sold</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71450">
                <a:tc>
                  <a:txBody>
                    <a:bodyPr/>
                    <a:lstStyle/>
                    <a:p>
                      <a:pPr marL="0" lvl="0" indent="0" algn="l" rtl="0">
                        <a:lnSpc>
                          <a:spcPct val="115000"/>
                        </a:lnSpc>
                        <a:spcBef>
                          <a:spcPts val="0"/>
                        </a:spcBef>
                        <a:spcAft>
                          <a:spcPts val="0"/>
                        </a:spcAft>
                        <a:buNone/>
                      </a:pPr>
                      <a:r>
                        <a:rPr lang="en-US" sz="550" b="1"/>
                        <a:t>Bedrooms</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Number of bedrooms</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BEB"/>
                    </a:solidFill>
                  </a:tcPr>
                </a:tc>
              </a:tr>
              <a:tr h="171450">
                <a:tc>
                  <a:txBody>
                    <a:bodyPr/>
                    <a:lstStyle/>
                    <a:p>
                      <a:pPr marL="0" lvl="0" indent="0" algn="l" rtl="0">
                        <a:lnSpc>
                          <a:spcPct val="115000"/>
                        </a:lnSpc>
                        <a:spcBef>
                          <a:spcPts val="0"/>
                        </a:spcBef>
                        <a:spcAft>
                          <a:spcPts val="0"/>
                        </a:spcAft>
                        <a:buNone/>
                      </a:pPr>
                      <a:r>
                        <a:rPr lang="en-US" sz="550" b="1"/>
                        <a:t>Bathrooms</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Number of bathrooms, where .5 accounts for a room with a toilet but no shower</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71450">
                <a:tc>
                  <a:txBody>
                    <a:bodyPr/>
                    <a:lstStyle/>
                    <a:p>
                      <a:pPr marL="0" lvl="0" indent="0" algn="l" rtl="0">
                        <a:lnSpc>
                          <a:spcPct val="115000"/>
                        </a:lnSpc>
                        <a:spcBef>
                          <a:spcPts val="0"/>
                        </a:spcBef>
                        <a:spcAft>
                          <a:spcPts val="0"/>
                        </a:spcAft>
                        <a:buNone/>
                      </a:pPr>
                      <a:r>
                        <a:rPr lang="en-US" sz="550" b="1"/>
                        <a:t>Sqft_living</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Square footage of the apartments interior living space</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BEB"/>
                    </a:solidFill>
                  </a:tcPr>
                </a:tc>
              </a:tr>
              <a:tr h="171450">
                <a:tc>
                  <a:txBody>
                    <a:bodyPr/>
                    <a:lstStyle/>
                    <a:p>
                      <a:pPr marL="0" lvl="0" indent="0" algn="l" rtl="0">
                        <a:lnSpc>
                          <a:spcPct val="115000"/>
                        </a:lnSpc>
                        <a:spcBef>
                          <a:spcPts val="0"/>
                        </a:spcBef>
                        <a:spcAft>
                          <a:spcPts val="0"/>
                        </a:spcAft>
                        <a:buNone/>
                      </a:pPr>
                      <a:r>
                        <a:rPr lang="en-US" sz="550" b="1"/>
                        <a:t>Sqft_lot</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Square footage of the land space</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71450">
                <a:tc>
                  <a:txBody>
                    <a:bodyPr/>
                    <a:lstStyle/>
                    <a:p>
                      <a:pPr marL="0" lvl="0" indent="0" algn="l" rtl="0">
                        <a:lnSpc>
                          <a:spcPct val="115000"/>
                        </a:lnSpc>
                        <a:spcBef>
                          <a:spcPts val="0"/>
                        </a:spcBef>
                        <a:spcAft>
                          <a:spcPts val="0"/>
                        </a:spcAft>
                        <a:buNone/>
                      </a:pPr>
                      <a:r>
                        <a:rPr lang="en-US" sz="550" b="1"/>
                        <a:t>Floors</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Number of floors</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BEB"/>
                    </a:solidFill>
                  </a:tcPr>
                </a:tc>
              </a:tr>
              <a:tr h="171450">
                <a:tc>
                  <a:txBody>
                    <a:bodyPr/>
                    <a:lstStyle/>
                    <a:p>
                      <a:pPr marL="0" lvl="0" indent="0" algn="l" rtl="0">
                        <a:lnSpc>
                          <a:spcPct val="115000"/>
                        </a:lnSpc>
                        <a:spcBef>
                          <a:spcPts val="0"/>
                        </a:spcBef>
                        <a:spcAft>
                          <a:spcPts val="0"/>
                        </a:spcAft>
                        <a:buNone/>
                      </a:pPr>
                      <a:r>
                        <a:rPr lang="en-US" sz="550" b="1"/>
                        <a:t>Waterfront</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A dummy variable for whether the apartment was overlooking the waterfront or not</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71450">
                <a:tc>
                  <a:txBody>
                    <a:bodyPr/>
                    <a:lstStyle/>
                    <a:p>
                      <a:pPr marL="0" lvl="0" indent="0" algn="l" rtl="0">
                        <a:lnSpc>
                          <a:spcPct val="115000"/>
                        </a:lnSpc>
                        <a:spcBef>
                          <a:spcPts val="0"/>
                        </a:spcBef>
                        <a:spcAft>
                          <a:spcPts val="0"/>
                        </a:spcAft>
                        <a:buNone/>
                      </a:pPr>
                      <a:r>
                        <a:rPr lang="en-US" sz="550" b="1"/>
                        <a:t>View</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An index from 0 to 4 of how good the view of the property was</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BEB"/>
                    </a:solidFill>
                  </a:tcPr>
                </a:tc>
              </a:tr>
              <a:tr h="171450">
                <a:tc>
                  <a:txBody>
                    <a:bodyPr/>
                    <a:lstStyle/>
                    <a:p>
                      <a:pPr marL="0" lvl="0" indent="0" algn="l" rtl="0">
                        <a:lnSpc>
                          <a:spcPct val="115000"/>
                        </a:lnSpc>
                        <a:spcBef>
                          <a:spcPts val="0"/>
                        </a:spcBef>
                        <a:spcAft>
                          <a:spcPts val="0"/>
                        </a:spcAft>
                        <a:buNone/>
                      </a:pPr>
                      <a:r>
                        <a:rPr lang="en-US" sz="550" b="1"/>
                        <a:t>Condition</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An index from 1 to 5 on the condition of the apartment</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38125">
                <a:tc>
                  <a:txBody>
                    <a:bodyPr/>
                    <a:lstStyle/>
                    <a:p>
                      <a:pPr marL="0" lvl="0" indent="0" algn="l" rtl="0">
                        <a:lnSpc>
                          <a:spcPct val="115000"/>
                        </a:lnSpc>
                        <a:spcBef>
                          <a:spcPts val="0"/>
                        </a:spcBef>
                        <a:spcAft>
                          <a:spcPts val="0"/>
                        </a:spcAft>
                        <a:buNone/>
                      </a:pPr>
                      <a:r>
                        <a:rPr lang="en-US" sz="550" b="1"/>
                        <a:t>Grade</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An index from 1 to 13, where 1-3 falls short of building construction and design, 7 has an average level of construction and design, and 11-13 have a high quality level of construction and design</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BEB"/>
                    </a:solidFill>
                  </a:tcPr>
                </a:tc>
              </a:tr>
              <a:tr h="171450">
                <a:tc>
                  <a:txBody>
                    <a:bodyPr/>
                    <a:lstStyle/>
                    <a:p>
                      <a:pPr marL="0" lvl="0" indent="0" algn="l" rtl="0">
                        <a:lnSpc>
                          <a:spcPct val="115000"/>
                        </a:lnSpc>
                        <a:spcBef>
                          <a:spcPts val="0"/>
                        </a:spcBef>
                        <a:spcAft>
                          <a:spcPts val="0"/>
                        </a:spcAft>
                        <a:buNone/>
                      </a:pPr>
                      <a:r>
                        <a:rPr lang="en-US" sz="550" b="1"/>
                        <a:t>Sqft_above</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The square footage of the interior housing space that is above ground level</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71450">
                <a:tc>
                  <a:txBody>
                    <a:bodyPr/>
                    <a:lstStyle/>
                    <a:p>
                      <a:pPr marL="0" lvl="0" indent="0" algn="l" rtl="0">
                        <a:lnSpc>
                          <a:spcPct val="115000"/>
                        </a:lnSpc>
                        <a:spcBef>
                          <a:spcPts val="0"/>
                        </a:spcBef>
                        <a:spcAft>
                          <a:spcPts val="0"/>
                        </a:spcAft>
                        <a:buNone/>
                      </a:pPr>
                      <a:r>
                        <a:rPr lang="en-US" sz="550" b="1"/>
                        <a:t>Sqft_basement</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The square footage of the interior housing space that is below ground level</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BEB"/>
                    </a:solidFill>
                  </a:tcPr>
                </a:tc>
              </a:tr>
              <a:tr h="171450">
                <a:tc>
                  <a:txBody>
                    <a:bodyPr/>
                    <a:lstStyle/>
                    <a:p>
                      <a:pPr marL="0" lvl="0" indent="0" algn="l" rtl="0">
                        <a:lnSpc>
                          <a:spcPct val="115000"/>
                        </a:lnSpc>
                        <a:spcBef>
                          <a:spcPts val="0"/>
                        </a:spcBef>
                        <a:spcAft>
                          <a:spcPts val="0"/>
                        </a:spcAft>
                        <a:buNone/>
                      </a:pPr>
                      <a:r>
                        <a:rPr lang="en-US" sz="550" b="1"/>
                        <a:t>Yr_built</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The year the house was initially built</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71450">
                <a:tc>
                  <a:txBody>
                    <a:bodyPr/>
                    <a:lstStyle/>
                    <a:p>
                      <a:pPr marL="0" lvl="0" indent="0" algn="l" rtl="0">
                        <a:lnSpc>
                          <a:spcPct val="115000"/>
                        </a:lnSpc>
                        <a:spcBef>
                          <a:spcPts val="0"/>
                        </a:spcBef>
                        <a:spcAft>
                          <a:spcPts val="0"/>
                        </a:spcAft>
                        <a:buNone/>
                      </a:pPr>
                      <a:r>
                        <a:rPr lang="en-US" sz="550" b="1"/>
                        <a:t>Yr_renovated</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The year of the house’s last renovation</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BEB"/>
                    </a:solidFill>
                  </a:tcPr>
                </a:tc>
              </a:tr>
              <a:tr h="171450">
                <a:tc>
                  <a:txBody>
                    <a:bodyPr/>
                    <a:lstStyle/>
                    <a:p>
                      <a:pPr marL="0" lvl="0" indent="0" algn="l" rtl="0">
                        <a:lnSpc>
                          <a:spcPct val="115000"/>
                        </a:lnSpc>
                        <a:spcBef>
                          <a:spcPts val="0"/>
                        </a:spcBef>
                        <a:spcAft>
                          <a:spcPts val="0"/>
                        </a:spcAft>
                        <a:buNone/>
                      </a:pPr>
                      <a:r>
                        <a:rPr lang="en-US" sz="550" b="1"/>
                        <a:t>Zipcode</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What zipcode area the house is in</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71450">
                <a:tc>
                  <a:txBody>
                    <a:bodyPr/>
                    <a:lstStyle/>
                    <a:p>
                      <a:pPr marL="0" lvl="0" indent="0" algn="l" rtl="0">
                        <a:lnSpc>
                          <a:spcPct val="115000"/>
                        </a:lnSpc>
                        <a:spcBef>
                          <a:spcPts val="0"/>
                        </a:spcBef>
                        <a:spcAft>
                          <a:spcPts val="0"/>
                        </a:spcAft>
                        <a:buNone/>
                      </a:pPr>
                      <a:r>
                        <a:rPr lang="en-US" sz="550" b="1"/>
                        <a:t>Lat</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Lattitude</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BEB"/>
                    </a:solidFill>
                  </a:tcPr>
                </a:tc>
              </a:tr>
              <a:tr h="171450">
                <a:tc>
                  <a:txBody>
                    <a:bodyPr/>
                    <a:lstStyle/>
                    <a:p>
                      <a:pPr marL="0" lvl="0" indent="0" algn="l" rtl="0">
                        <a:lnSpc>
                          <a:spcPct val="115000"/>
                        </a:lnSpc>
                        <a:spcBef>
                          <a:spcPts val="0"/>
                        </a:spcBef>
                        <a:spcAft>
                          <a:spcPts val="0"/>
                        </a:spcAft>
                        <a:buNone/>
                      </a:pPr>
                      <a:r>
                        <a:rPr lang="en-US" sz="550" b="1"/>
                        <a:t>Long</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Longitude</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71450">
                <a:tc>
                  <a:txBody>
                    <a:bodyPr/>
                    <a:lstStyle/>
                    <a:p>
                      <a:pPr marL="0" lvl="0" indent="0" algn="l" rtl="0">
                        <a:lnSpc>
                          <a:spcPct val="115000"/>
                        </a:lnSpc>
                        <a:spcBef>
                          <a:spcPts val="0"/>
                        </a:spcBef>
                        <a:spcAft>
                          <a:spcPts val="0"/>
                        </a:spcAft>
                        <a:buNone/>
                      </a:pPr>
                      <a:r>
                        <a:rPr lang="en-US" sz="550" b="1"/>
                        <a:t>Sqft_living15</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The square footage of interior housing living space for the nearest 15 neighbors</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BEB"/>
                    </a:solidFill>
                  </a:tcPr>
                </a:tc>
              </a:tr>
              <a:tr h="171450">
                <a:tc>
                  <a:txBody>
                    <a:bodyPr/>
                    <a:lstStyle/>
                    <a:p>
                      <a:pPr marL="0" lvl="0" indent="0" algn="l" rtl="0">
                        <a:lnSpc>
                          <a:spcPct val="115000"/>
                        </a:lnSpc>
                        <a:spcBef>
                          <a:spcPts val="0"/>
                        </a:spcBef>
                        <a:spcAft>
                          <a:spcPts val="0"/>
                        </a:spcAft>
                        <a:buNone/>
                      </a:pPr>
                      <a:r>
                        <a:rPr lang="en-US" sz="550" b="1"/>
                        <a:t>Sqft_lot15</a:t>
                      </a:r>
                      <a:endParaRPr sz="5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DEDD"/>
                    </a:solidFill>
                  </a:tcPr>
                </a:tc>
                <a:tc>
                  <a:txBody>
                    <a:bodyPr/>
                    <a:lstStyle/>
                    <a:p>
                      <a:pPr marL="0" lvl="0" indent="0" algn="l" rtl="0">
                        <a:lnSpc>
                          <a:spcPct val="115000"/>
                        </a:lnSpc>
                        <a:spcBef>
                          <a:spcPts val="0"/>
                        </a:spcBef>
                        <a:spcAft>
                          <a:spcPts val="0"/>
                        </a:spcAft>
                        <a:buNone/>
                      </a:pPr>
                      <a:r>
                        <a:rPr lang="en-US" sz="550"/>
                        <a:t>The square footage of the land lots of the nearest 15 neighbors</a:t>
                      </a:r>
                      <a:endParaRPr sz="5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additive="base">
                                        <p:cTn id="7" dur="1000"/>
                                        <p:tgtEl>
                                          <p:spTgt spid="1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p:nvPr/>
        </p:nvSpPr>
        <p:spPr>
          <a:xfrm>
            <a:off x="0" y="366712"/>
            <a:ext cx="3203575" cy="5222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Glance &amp; Split Data</a:t>
            </a:r>
            <a:endParaRPr/>
          </a:p>
        </p:txBody>
      </p:sp>
      <p:pic>
        <p:nvPicPr>
          <p:cNvPr id="115" name="Google Shape;115;p15"/>
          <p:cNvPicPr preferRelativeResize="0"/>
          <p:nvPr/>
        </p:nvPicPr>
        <p:blipFill>
          <a:blip r:embed="rId3">
            <a:alphaModFix/>
          </a:blip>
          <a:stretch>
            <a:fillRect/>
          </a:stretch>
        </p:blipFill>
        <p:spPr>
          <a:xfrm>
            <a:off x="96000" y="1018975"/>
            <a:ext cx="2809575" cy="2790950"/>
          </a:xfrm>
          <a:prstGeom prst="rect">
            <a:avLst/>
          </a:prstGeom>
          <a:noFill/>
          <a:ln>
            <a:noFill/>
          </a:ln>
        </p:spPr>
      </p:pic>
      <p:pic>
        <p:nvPicPr>
          <p:cNvPr id="116" name="Google Shape;116;p15"/>
          <p:cNvPicPr preferRelativeResize="0"/>
          <p:nvPr/>
        </p:nvPicPr>
        <p:blipFill>
          <a:blip r:embed="rId4">
            <a:alphaModFix/>
          </a:blip>
          <a:stretch>
            <a:fillRect/>
          </a:stretch>
        </p:blipFill>
        <p:spPr>
          <a:xfrm>
            <a:off x="3088463" y="1033162"/>
            <a:ext cx="3112375" cy="2644625"/>
          </a:xfrm>
          <a:prstGeom prst="rect">
            <a:avLst/>
          </a:prstGeom>
          <a:noFill/>
          <a:ln>
            <a:noFill/>
          </a:ln>
        </p:spPr>
      </p:pic>
      <p:sp>
        <p:nvSpPr>
          <p:cNvPr id="117" name="Google Shape;117;p15"/>
          <p:cNvSpPr txBox="1"/>
          <p:nvPr/>
        </p:nvSpPr>
        <p:spPr>
          <a:xfrm>
            <a:off x="535975" y="3939900"/>
            <a:ext cx="2285100" cy="5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        </a:t>
            </a:r>
            <a:r>
              <a:rPr lang="en-US" sz="2100" b="1">
                <a:solidFill>
                  <a:srgbClr val="E46C0A"/>
                </a:solidFill>
                <a:latin typeface="Calibri"/>
                <a:ea typeface="Calibri"/>
                <a:cs typeface="Calibri"/>
                <a:sym typeface="Calibri"/>
              </a:rPr>
              <a:t>Sqrt_living </a:t>
            </a:r>
            <a:endParaRPr sz="2100" b="1">
              <a:solidFill>
                <a:srgbClr val="E46C0A"/>
              </a:solidFill>
              <a:latin typeface="Calibri"/>
              <a:ea typeface="Calibri"/>
              <a:cs typeface="Calibri"/>
              <a:sym typeface="Calibri"/>
            </a:endParaRPr>
          </a:p>
        </p:txBody>
      </p:sp>
      <p:sp>
        <p:nvSpPr>
          <p:cNvPr id="118" name="Google Shape;118;p15"/>
          <p:cNvSpPr txBox="1"/>
          <p:nvPr/>
        </p:nvSpPr>
        <p:spPr>
          <a:xfrm>
            <a:off x="3871113" y="3902275"/>
            <a:ext cx="1852500" cy="3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b="1">
                <a:solidFill>
                  <a:srgbClr val="E46C0A"/>
                </a:solidFill>
                <a:latin typeface="Calibri"/>
                <a:ea typeface="Calibri"/>
                <a:cs typeface="Calibri"/>
                <a:sym typeface="Calibri"/>
              </a:rPr>
              <a:t>Bedrooms</a:t>
            </a:r>
            <a:endParaRPr sz="2100" b="1">
              <a:solidFill>
                <a:srgbClr val="E46C0A"/>
              </a:solidFill>
              <a:latin typeface="Calibri"/>
              <a:ea typeface="Calibri"/>
              <a:cs typeface="Calibri"/>
              <a:sym typeface="Calibri"/>
            </a:endParaRPr>
          </a:p>
        </p:txBody>
      </p:sp>
      <p:pic>
        <p:nvPicPr>
          <p:cNvPr id="119" name="Google Shape;119;p15"/>
          <p:cNvPicPr preferRelativeResize="0"/>
          <p:nvPr/>
        </p:nvPicPr>
        <p:blipFill>
          <a:blip r:embed="rId5">
            <a:alphaModFix/>
          </a:blip>
          <a:stretch>
            <a:fillRect/>
          </a:stretch>
        </p:blipFill>
        <p:spPr>
          <a:xfrm>
            <a:off x="6383725" y="1175400"/>
            <a:ext cx="2617299" cy="2388374"/>
          </a:xfrm>
          <a:prstGeom prst="rect">
            <a:avLst/>
          </a:prstGeom>
          <a:noFill/>
          <a:ln>
            <a:noFill/>
          </a:ln>
        </p:spPr>
      </p:pic>
      <p:sp>
        <p:nvSpPr>
          <p:cNvPr id="120" name="Google Shape;120;p15"/>
          <p:cNvSpPr txBox="1"/>
          <p:nvPr/>
        </p:nvSpPr>
        <p:spPr>
          <a:xfrm>
            <a:off x="6826650" y="3902275"/>
            <a:ext cx="1927500" cy="4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b="1">
                <a:solidFill>
                  <a:srgbClr val="E36C09"/>
                </a:solidFill>
                <a:latin typeface="Calibri"/>
                <a:ea typeface="Calibri"/>
                <a:cs typeface="Calibri"/>
                <a:sym typeface="Calibri"/>
              </a:rPr>
              <a:t>  Waterfront</a:t>
            </a:r>
            <a:endParaRPr sz="2100" b="1">
              <a:solidFill>
                <a:srgbClr val="E36C09"/>
              </a:solidFill>
              <a:latin typeface="Calibri"/>
              <a:ea typeface="Calibri"/>
              <a:cs typeface="Calibri"/>
              <a:sym typeface="Calibri"/>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additive="base">
                                        <p:cTn id="7" dur="750"/>
                                        <p:tgtEl>
                                          <p:spTgt spid="1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p:nvPr/>
        </p:nvSpPr>
        <p:spPr>
          <a:xfrm>
            <a:off x="0" y="366712"/>
            <a:ext cx="3203700" cy="522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Stepwise Selection</a:t>
            </a:r>
            <a:endParaRPr/>
          </a:p>
        </p:txBody>
      </p:sp>
      <p:sp>
        <p:nvSpPr>
          <p:cNvPr id="126" name="Google Shape;126;p16"/>
          <p:cNvSpPr txBox="1"/>
          <p:nvPr/>
        </p:nvSpPr>
        <p:spPr>
          <a:xfrm>
            <a:off x="197700" y="1022650"/>
            <a:ext cx="5549100" cy="323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46C0A"/>
              </a:buClr>
              <a:buSzPts val="1800"/>
              <a:buFont typeface="Calibri"/>
              <a:buNone/>
            </a:pPr>
            <a:r>
              <a:rPr lang="en-US" sz="1800" b="1">
                <a:latin typeface="Calibri"/>
                <a:ea typeface="Calibri"/>
                <a:cs typeface="Calibri"/>
                <a:sym typeface="Calibri"/>
              </a:rPr>
              <a:t>Set: F-limit = 10</a:t>
            </a:r>
            <a:endParaRPr sz="1800" b="1">
              <a:latin typeface="Calibri"/>
              <a:ea typeface="Calibri"/>
              <a:cs typeface="Calibri"/>
              <a:sym typeface="Calibri"/>
            </a:endParaRPr>
          </a:p>
          <a:p>
            <a:pPr marL="0" marR="0" lvl="0" indent="0" algn="l" rtl="0">
              <a:lnSpc>
                <a:spcPct val="100000"/>
              </a:lnSpc>
              <a:spcBef>
                <a:spcPts val="0"/>
              </a:spcBef>
              <a:spcAft>
                <a:spcPts val="0"/>
              </a:spcAft>
              <a:buClr>
                <a:srgbClr val="E46C0A"/>
              </a:buClr>
              <a:buSzPts val="1800"/>
              <a:buFont typeface="Calibri"/>
              <a:buNone/>
            </a:pPr>
            <a:r>
              <a:rPr lang="en-US" sz="1800" b="1">
                <a:latin typeface="Calibri"/>
                <a:ea typeface="Calibri"/>
                <a:cs typeface="Calibri"/>
                <a:sym typeface="Calibri"/>
              </a:rPr>
              <a:t>Predictor Variables Selected:</a:t>
            </a:r>
            <a:endParaRPr sz="1800" b="1">
              <a:latin typeface="Calibri"/>
              <a:ea typeface="Calibri"/>
              <a:cs typeface="Calibri"/>
              <a:sym typeface="Calibri"/>
            </a:endParaRPr>
          </a:p>
          <a:p>
            <a:pPr marL="0" marR="0" lvl="0" indent="0" algn="l" rtl="0">
              <a:lnSpc>
                <a:spcPct val="100000"/>
              </a:lnSpc>
              <a:spcBef>
                <a:spcPts val="0"/>
              </a:spcBef>
              <a:spcAft>
                <a:spcPts val="0"/>
              </a:spcAft>
              <a:buClr>
                <a:srgbClr val="E46C0A"/>
              </a:buClr>
              <a:buSzPts val="1800"/>
              <a:buFont typeface="Calibri"/>
              <a:buNone/>
            </a:pPr>
            <a:endParaRPr sz="1800" b="1">
              <a:latin typeface="Calibri"/>
              <a:ea typeface="Calibri"/>
              <a:cs typeface="Calibri"/>
              <a:sym typeface="Calibri"/>
            </a:endParaRPr>
          </a:p>
          <a:p>
            <a:pPr marL="0" marR="0" lvl="0" indent="0" algn="l" rtl="0">
              <a:lnSpc>
                <a:spcPct val="100000"/>
              </a:lnSpc>
              <a:spcBef>
                <a:spcPts val="0"/>
              </a:spcBef>
              <a:spcAft>
                <a:spcPts val="0"/>
              </a:spcAft>
              <a:buClr>
                <a:srgbClr val="E46C0A"/>
              </a:buClr>
              <a:buSzPts val="1800"/>
              <a:buFont typeface="Calibri"/>
              <a:buNone/>
            </a:pPr>
            <a:endParaRPr sz="1800" b="1">
              <a:latin typeface="Calibri"/>
              <a:ea typeface="Calibri"/>
              <a:cs typeface="Calibri"/>
              <a:sym typeface="Calibri"/>
            </a:endParaRPr>
          </a:p>
          <a:p>
            <a:pPr marL="0" marR="0" lvl="0" indent="0" algn="l" rtl="0">
              <a:lnSpc>
                <a:spcPct val="100000"/>
              </a:lnSpc>
              <a:spcBef>
                <a:spcPts val="0"/>
              </a:spcBef>
              <a:spcAft>
                <a:spcPts val="0"/>
              </a:spcAft>
              <a:buClr>
                <a:srgbClr val="E46C0A"/>
              </a:buClr>
              <a:buSzPts val="1800"/>
              <a:buFont typeface="Calibri"/>
              <a:buNone/>
            </a:pPr>
            <a:endParaRPr sz="1800" b="1">
              <a:solidFill>
                <a:srgbClr val="E46C0A"/>
              </a:solidFill>
              <a:latin typeface="Calibri"/>
              <a:ea typeface="Calibri"/>
              <a:cs typeface="Calibri"/>
              <a:sym typeface="Calibri"/>
            </a:endParaRPr>
          </a:p>
          <a:p>
            <a:pPr marL="0" marR="0" lvl="0" indent="0" algn="l" rtl="0">
              <a:lnSpc>
                <a:spcPct val="100000"/>
              </a:lnSpc>
              <a:spcBef>
                <a:spcPts val="0"/>
              </a:spcBef>
              <a:spcAft>
                <a:spcPts val="0"/>
              </a:spcAft>
              <a:buClr>
                <a:srgbClr val="E46C0A"/>
              </a:buClr>
              <a:buSzPts val="1800"/>
              <a:buFont typeface="Calibri"/>
              <a:buNone/>
            </a:pPr>
            <a:r>
              <a:rPr lang="en-US" sz="1800" b="1" i="0" u="none">
                <a:solidFill>
                  <a:srgbClr val="E46C0A"/>
                </a:solidFill>
                <a:latin typeface="Calibri"/>
                <a:ea typeface="Calibri"/>
                <a:cs typeface="Calibri"/>
                <a:sym typeface="Calibri"/>
              </a:rPr>
              <a:t> </a:t>
            </a:r>
            <a:endParaRPr/>
          </a:p>
        </p:txBody>
      </p:sp>
      <p:sp>
        <p:nvSpPr>
          <p:cNvPr id="127" name="Google Shape;127;p16"/>
          <p:cNvSpPr txBox="1"/>
          <p:nvPr/>
        </p:nvSpPr>
        <p:spPr>
          <a:xfrm>
            <a:off x="1641950" y="1903175"/>
            <a:ext cx="3000000" cy="3000000"/>
          </a:xfrm>
          <a:prstGeom prst="rect">
            <a:avLst/>
          </a:prstGeom>
          <a:noFill/>
          <a:ln>
            <a:noFill/>
          </a:ln>
          <a:effectLst>
            <a:reflection dist="38100" dir="5400000" fadeDir="5400012" sy="-100000" algn="bl" rotWithShape="0"/>
          </a:effectLst>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E46C0A"/>
              </a:buClr>
              <a:buSzPts val="1400"/>
              <a:buChar char="•"/>
            </a:pPr>
            <a:r>
              <a:rPr lang="en-US">
                <a:solidFill>
                  <a:schemeClr val="dk1"/>
                </a:solidFill>
                <a:latin typeface="Calibri"/>
                <a:ea typeface="Calibri"/>
                <a:cs typeface="Calibri"/>
                <a:sym typeface="Calibri"/>
              </a:rPr>
              <a:t>sqft_living </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rgbClr val="E46C0A"/>
              </a:buClr>
              <a:buSzPts val="1400"/>
              <a:buChar char="•"/>
            </a:pPr>
            <a:r>
              <a:rPr lang="en-US">
                <a:solidFill>
                  <a:schemeClr val="dk1"/>
                </a:solidFill>
                <a:latin typeface="Calibri"/>
                <a:ea typeface="Calibri"/>
                <a:cs typeface="Calibri"/>
                <a:sym typeface="Calibri"/>
              </a:rPr>
              <a:t>lat</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rgbClr val="E46C0A"/>
              </a:buClr>
              <a:buSzPts val="1400"/>
              <a:buChar char="•"/>
            </a:pPr>
            <a:r>
              <a:rPr lang="en-US">
                <a:solidFill>
                  <a:schemeClr val="dk1"/>
                </a:solidFill>
                <a:latin typeface="Calibri"/>
                <a:ea typeface="Calibri"/>
                <a:cs typeface="Calibri"/>
                <a:sym typeface="Calibri"/>
              </a:rPr>
              <a:t>waterfront</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rgbClr val="E46C0A"/>
              </a:buClr>
              <a:buSzPts val="1400"/>
              <a:buChar char="•"/>
            </a:pPr>
            <a:r>
              <a:rPr lang="en-US">
                <a:solidFill>
                  <a:schemeClr val="dk1"/>
                </a:solidFill>
                <a:latin typeface="Calibri"/>
                <a:ea typeface="Calibri"/>
                <a:cs typeface="Calibri"/>
                <a:sym typeface="Calibri"/>
              </a:rPr>
              <a:t>grade</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rgbClr val="E46C0A"/>
              </a:buClr>
              <a:buSzPts val="1400"/>
              <a:buChar char="•"/>
            </a:pPr>
            <a:r>
              <a:rPr lang="en-US">
                <a:solidFill>
                  <a:schemeClr val="dk1"/>
                </a:solidFill>
                <a:latin typeface="Calibri"/>
                <a:ea typeface="Calibri"/>
                <a:cs typeface="Calibri"/>
                <a:sym typeface="Calibri"/>
              </a:rPr>
              <a:t>age</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rgbClr val="E46C0A"/>
              </a:buClr>
              <a:buSzPts val="1400"/>
              <a:buChar char="•"/>
            </a:pPr>
            <a:r>
              <a:rPr lang="en-US">
                <a:solidFill>
                  <a:schemeClr val="dk1"/>
                </a:solidFill>
                <a:latin typeface="Calibri"/>
                <a:ea typeface="Calibri"/>
                <a:cs typeface="Calibri"/>
                <a:sym typeface="Calibri"/>
              </a:rPr>
              <a:t>bedrooms</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rgbClr val="E46C0A"/>
              </a:buClr>
              <a:buSzPts val="1400"/>
              <a:buChar char="•"/>
            </a:pPr>
            <a:r>
              <a:rPr lang="en-US">
                <a:solidFill>
                  <a:schemeClr val="dk1"/>
                </a:solidFill>
                <a:latin typeface="Calibri"/>
                <a:ea typeface="Calibri"/>
                <a:cs typeface="Calibri"/>
                <a:sym typeface="Calibri"/>
              </a:rPr>
              <a:t>bathrooms</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rgbClr val="E46C0A"/>
              </a:buClr>
              <a:buSzPts val="1400"/>
              <a:buChar char="•"/>
            </a:pPr>
            <a:r>
              <a:rPr lang="en-US">
                <a:solidFill>
                  <a:schemeClr val="dk1"/>
                </a:solidFill>
                <a:latin typeface="Calibri"/>
                <a:ea typeface="Calibri"/>
                <a:cs typeface="Calibri"/>
                <a:sym typeface="Calibri"/>
              </a:rPr>
              <a:t>long</a:t>
            </a:r>
            <a:endParaRPr>
              <a:solidFill>
                <a:schemeClr val="dk1"/>
              </a:solidFill>
              <a:latin typeface="Calibri"/>
              <a:ea typeface="Calibri"/>
              <a:cs typeface="Calibri"/>
              <a:sym typeface="Calibri"/>
            </a:endParaRPr>
          </a:p>
        </p:txBody>
      </p:sp>
      <p:sp>
        <p:nvSpPr>
          <p:cNvPr id="128" name="Google Shape;128;p16"/>
          <p:cNvSpPr txBox="1"/>
          <p:nvPr/>
        </p:nvSpPr>
        <p:spPr>
          <a:xfrm>
            <a:off x="4572000" y="1903175"/>
            <a:ext cx="3000000" cy="3000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E46C0A"/>
              </a:buClr>
              <a:buSzPts val="1400"/>
              <a:buChar char="•"/>
            </a:pPr>
            <a:r>
              <a:rPr lang="en-US">
                <a:solidFill>
                  <a:schemeClr val="dk1"/>
                </a:solidFill>
                <a:latin typeface="Calibri"/>
                <a:ea typeface="Calibri"/>
                <a:cs typeface="Calibri"/>
                <a:sym typeface="Calibri"/>
              </a:rPr>
              <a:t>sqft_living15</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rgbClr val="E46C0A"/>
              </a:buClr>
              <a:buSzPts val="1400"/>
              <a:buChar char="•"/>
            </a:pPr>
            <a:r>
              <a:rPr lang="en-US">
                <a:solidFill>
                  <a:schemeClr val="dk1"/>
                </a:solidFill>
                <a:latin typeface="Calibri"/>
                <a:ea typeface="Calibri"/>
                <a:cs typeface="Calibri"/>
                <a:sym typeface="Calibri"/>
              </a:rPr>
              <a:t>condition</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rgbClr val="E46C0A"/>
              </a:buClr>
              <a:buSzPts val="1400"/>
              <a:buChar char="•"/>
            </a:pPr>
            <a:r>
              <a:rPr lang="en-US">
                <a:solidFill>
                  <a:schemeClr val="dk1"/>
                </a:solidFill>
                <a:latin typeface="Calibri"/>
                <a:ea typeface="Calibri"/>
                <a:cs typeface="Calibri"/>
                <a:sym typeface="Calibri"/>
              </a:rPr>
              <a:t>renovated</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rgbClr val="E46C0A"/>
              </a:buClr>
              <a:buSzPts val="1400"/>
              <a:buChar char="•"/>
            </a:pPr>
            <a:r>
              <a:rPr lang="en-US">
                <a:solidFill>
                  <a:schemeClr val="dk1"/>
                </a:solidFill>
                <a:latin typeface="Calibri"/>
                <a:ea typeface="Calibri"/>
                <a:cs typeface="Calibri"/>
                <a:sym typeface="Calibri"/>
              </a:rPr>
              <a:t>floors</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rgbClr val="E46C0A"/>
              </a:buClr>
              <a:buSzPts val="1400"/>
              <a:buChar char="•"/>
            </a:pPr>
            <a:r>
              <a:rPr lang="en-US">
                <a:solidFill>
                  <a:schemeClr val="dk1"/>
                </a:solidFill>
                <a:latin typeface="Calibri"/>
                <a:ea typeface="Calibri"/>
                <a:cs typeface="Calibri"/>
                <a:sym typeface="Calibri"/>
              </a:rPr>
              <a:t>quarter</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rgbClr val="E46C0A"/>
              </a:buClr>
              <a:buSzPts val="1400"/>
              <a:buChar char="•"/>
            </a:pPr>
            <a:r>
              <a:rPr lang="en-US">
                <a:solidFill>
                  <a:schemeClr val="dk1"/>
                </a:solidFill>
                <a:latin typeface="Calibri"/>
                <a:ea typeface="Calibri"/>
                <a:cs typeface="Calibri"/>
                <a:sym typeface="Calibri"/>
              </a:rPr>
              <a:t>sqft_lot15</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rgbClr val="E46C0A"/>
              </a:buClr>
              <a:buSzPts val="1400"/>
              <a:buChar char="•"/>
            </a:pPr>
            <a:r>
              <a:rPr lang="en-US">
                <a:solidFill>
                  <a:schemeClr val="dk1"/>
                </a:solidFill>
                <a:latin typeface="Calibri"/>
                <a:ea typeface="Calibri"/>
                <a:cs typeface="Calibri"/>
                <a:sym typeface="Calibri"/>
              </a:rPr>
              <a:t>sqft_lot</a:t>
            </a:r>
            <a:endParaRPr>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p:nvPr/>
        </p:nvSpPr>
        <p:spPr>
          <a:xfrm>
            <a:off x="0" y="366712"/>
            <a:ext cx="3203700" cy="522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Correlation</a:t>
            </a:r>
            <a:endParaRPr/>
          </a:p>
        </p:txBody>
      </p:sp>
      <p:pic>
        <p:nvPicPr>
          <p:cNvPr id="134" name="Google Shape;134;p17"/>
          <p:cNvPicPr preferRelativeResize="0"/>
          <p:nvPr/>
        </p:nvPicPr>
        <p:blipFill>
          <a:blip r:embed="rId3">
            <a:alphaModFix/>
          </a:blip>
          <a:stretch>
            <a:fillRect/>
          </a:stretch>
        </p:blipFill>
        <p:spPr>
          <a:xfrm>
            <a:off x="1048500" y="889000"/>
            <a:ext cx="6030626" cy="3726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p:nvPr/>
        </p:nvSpPr>
        <p:spPr>
          <a:xfrm>
            <a:off x="0" y="366712"/>
            <a:ext cx="3203700" cy="522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800"/>
              <a:buFont typeface="Calibri"/>
              <a:buNone/>
            </a:pPr>
            <a:r>
              <a:rPr lang="en-US" sz="2800" b="1" i="0" u="none">
                <a:solidFill>
                  <a:schemeClr val="lt1"/>
                </a:solidFill>
                <a:latin typeface="Calibri"/>
                <a:ea typeface="Calibri"/>
                <a:cs typeface="Calibri"/>
                <a:sym typeface="Calibri"/>
              </a:rPr>
              <a:t>          </a:t>
            </a:r>
            <a:r>
              <a:rPr lang="en-US" sz="2800" b="1">
                <a:solidFill>
                  <a:schemeClr val="lt1"/>
                </a:solidFill>
                <a:latin typeface="Calibri"/>
                <a:ea typeface="Calibri"/>
                <a:cs typeface="Calibri"/>
                <a:sym typeface="Calibri"/>
              </a:rPr>
              <a:t>Fit Model</a:t>
            </a:r>
            <a:endParaRPr/>
          </a:p>
        </p:txBody>
      </p:sp>
      <p:sp>
        <p:nvSpPr>
          <p:cNvPr id="140" name="Google Shape;140;p18"/>
          <p:cNvSpPr txBox="1"/>
          <p:nvPr/>
        </p:nvSpPr>
        <p:spPr>
          <a:xfrm>
            <a:off x="1591125" y="1491325"/>
            <a:ext cx="4764600" cy="2252100"/>
          </a:xfrm>
          <a:prstGeom prst="rect">
            <a:avLst/>
          </a:prstGeom>
          <a:solidFill>
            <a:srgbClr val="31859C">
              <a:alpha val="16470"/>
            </a:srgbClr>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a:solidFill>
                <a:schemeClr val="dk1"/>
              </a:solidFill>
              <a:latin typeface="Calibri"/>
              <a:ea typeface="Calibri"/>
              <a:cs typeface="Calibri"/>
              <a:sym typeface="Calibri"/>
            </a:endParaRPr>
          </a:p>
        </p:txBody>
      </p:sp>
      <p:sp>
        <p:nvSpPr>
          <p:cNvPr id="141" name="Google Shape;141;p18"/>
          <p:cNvSpPr txBox="1"/>
          <p:nvPr/>
        </p:nvSpPr>
        <p:spPr>
          <a:xfrm>
            <a:off x="2434775" y="1988400"/>
            <a:ext cx="5843400" cy="6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Fit the selected model.</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Extract the fitted value and residual.</a:t>
            </a:r>
            <a:endParaRPr>
              <a:latin typeface="Calibri"/>
              <a:ea typeface="Calibri"/>
              <a:cs typeface="Calibri"/>
              <a:sym typeface="Calibri"/>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additive="base">
                                        <p:cTn id="7" dur="750"/>
                                        <p:tgtEl>
                                          <p:spTgt spid="13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p:nvPr/>
        </p:nvSpPr>
        <p:spPr>
          <a:xfrm>
            <a:off x="5539050" y="1978275"/>
            <a:ext cx="3286800" cy="1389900"/>
          </a:xfrm>
          <a:prstGeom prst="rect">
            <a:avLst/>
          </a:prstGeom>
          <a:solidFill>
            <a:srgbClr val="31859C">
              <a:alpha val="16470"/>
            </a:srgbClr>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7" name="Google Shape;147;p19"/>
          <p:cNvSpPr txBox="1"/>
          <p:nvPr/>
        </p:nvSpPr>
        <p:spPr>
          <a:xfrm>
            <a:off x="5691150" y="2074150"/>
            <a:ext cx="2982600" cy="17256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200"/>
              <a:buFont typeface="Calibri"/>
              <a:buNone/>
            </a:pPr>
            <a:r>
              <a:rPr lang="en-US">
                <a:solidFill>
                  <a:schemeClr val="dk1"/>
                </a:solidFill>
                <a:latin typeface="Calibri"/>
                <a:ea typeface="Calibri"/>
                <a:cs typeface="Calibri"/>
                <a:sym typeface="Calibri"/>
              </a:rPr>
              <a:t>Plot residuals against fitted prices.</a:t>
            </a:r>
            <a:endParaRPr>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1200"/>
              <a:buFont typeface="Calibri"/>
              <a:buNone/>
            </a:pPr>
            <a:r>
              <a:rPr lang="en-US">
                <a:solidFill>
                  <a:schemeClr val="dk1"/>
                </a:solidFill>
                <a:latin typeface="Calibri"/>
                <a:ea typeface="Calibri"/>
                <a:cs typeface="Calibri"/>
                <a:sym typeface="Calibri"/>
              </a:rPr>
              <a:t>The error terms are not constant and</a:t>
            </a:r>
            <a:endParaRPr>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1200"/>
              <a:buFont typeface="Calibri"/>
              <a:buNone/>
            </a:pPr>
            <a:r>
              <a:rPr lang="en-US">
                <a:solidFill>
                  <a:schemeClr val="dk1"/>
                </a:solidFill>
                <a:latin typeface="Calibri"/>
                <a:ea typeface="Calibri"/>
                <a:cs typeface="Calibri"/>
                <a:sym typeface="Calibri"/>
              </a:rPr>
              <a:t>Box-Box Transformation is needed.</a:t>
            </a:r>
            <a:endParaRPr>
              <a:solidFill>
                <a:schemeClr val="dk1"/>
              </a:solidFill>
              <a:latin typeface="Calibri"/>
              <a:ea typeface="Calibri"/>
              <a:cs typeface="Calibri"/>
              <a:sym typeface="Calibri"/>
            </a:endParaRPr>
          </a:p>
        </p:txBody>
      </p:sp>
      <p:sp>
        <p:nvSpPr>
          <p:cNvPr id="148" name="Google Shape;148;p19"/>
          <p:cNvSpPr txBox="1"/>
          <p:nvPr/>
        </p:nvSpPr>
        <p:spPr>
          <a:xfrm>
            <a:off x="0" y="366712"/>
            <a:ext cx="3203700" cy="522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     </a:t>
            </a:r>
            <a:r>
              <a:rPr lang="en-US" sz="2800" b="1" i="0" u="none">
                <a:solidFill>
                  <a:schemeClr val="lt1"/>
                </a:solidFill>
                <a:latin typeface="Calibri"/>
                <a:ea typeface="Calibri"/>
                <a:cs typeface="Calibri"/>
                <a:sym typeface="Calibri"/>
              </a:rPr>
              <a:t> </a:t>
            </a:r>
            <a:r>
              <a:rPr lang="en-US" sz="2800" b="1">
                <a:solidFill>
                  <a:schemeClr val="lt1"/>
                </a:solidFill>
                <a:latin typeface="Calibri"/>
                <a:ea typeface="Calibri"/>
                <a:cs typeface="Calibri"/>
                <a:sym typeface="Calibri"/>
              </a:rPr>
              <a:t>Residual plot</a:t>
            </a:r>
            <a:endParaRPr/>
          </a:p>
        </p:txBody>
      </p:sp>
      <p:pic>
        <p:nvPicPr>
          <p:cNvPr id="149" name="Google Shape;149;p19"/>
          <p:cNvPicPr preferRelativeResize="0"/>
          <p:nvPr/>
        </p:nvPicPr>
        <p:blipFill>
          <a:blip r:embed="rId3">
            <a:alphaModFix/>
          </a:blip>
          <a:stretch>
            <a:fillRect/>
          </a:stretch>
        </p:blipFill>
        <p:spPr>
          <a:xfrm>
            <a:off x="324850" y="1031250"/>
            <a:ext cx="5072276" cy="362305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8"/>
                                        </p:tgtEl>
                                        <p:attrNameLst>
                                          <p:attrName>style.visibility</p:attrName>
                                        </p:attrNameLst>
                                      </p:cBhvr>
                                      <p:to>
                                        <p:strVal val="visible"/>
                                      </p:to>
                                    </p:set>
                                    <p:anim calcmode="lin" valueType="num">
                                      <p:cBhvr additive="base">
                                        <p:cTn id="7" dur="750"/>
                                        <p:tgtEl>
                                          <p:spTgt spid="148"/>
                                        </p:tgtEl>
                                        <p:attrNameLst>
                                          <p:attrName>ppt_x</p:attrName>
                                        </p:attrNameLst>
                                      </p:cBhvr>
                                      <p:tavLst>
                                        <p:tav tm="0">
                                          <p:val>
                                            <p:strVal val="#ppt_x-1"/>
                                          </p:val>
                                        </p:tav>
                                        <p:tav tm="100000">
                                          <p:val>
                                            <p:strVal val="#ppt_x"/>
                                          </p:val>
                                        </p:tav>
                                      </p:tavLst>
                                    </p:anim>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47"/>
                                        </p:tgtEl>
                                        <p:attrNameLst>
                                          <p:attrName>style.visibility</p:attrName>
                                        </p:attrNameLst>
                                      </p:cBhvr>
                                      <p:to>
                                        <p:strVal val="visible"/>
                                      </p:to>
                                    </p:set>
                                    <p:animEffect transition="in" filter="fade">
                                      <p:cBhvr>
                                        <p:cTn id="11" dur="1000"/>
                                        <p:tgtEl>
                                          <p:spTgt spid="147"/>
                                        </p:tgtEl>
                                      </p:cBhvr>
                                    </p:animEffect>
                                  </p:childTnLst>
                                </p:cTn>
                              </p:par>
                              <p:par>
                                <p:cTn id="12" presetID="10" presetClass="entr" presetSubtype="0" fill="hold" nodeType="withEffect">
                                  <p:stCondLst>
                                    <p:cond delay="0"/>
                                  </p:stCondLst>
                                  <p:childTnLst>
                                    <p:set>
                                      <p:cBhvr>
                                        <p:cTn id="13" dur="1" fill="hold">
                                          <p:stCondLst>
                                            <p:cond delay="0"/>
                                          </p:stCondLst>
                                        </p:cTn>
                                        <p:tgtEl>
                                          <p:spTgt spid="146"/>
                                        </p:tgtEl>
                                        <p:attrNameLst>
                                          <p:attrName>style.visibility</p:attrName>
                                        </p:attrNameLst>
                                      </p:cBhvr>
                                      <p:to>
                                        <p:strVal val="visible"/>
                                      </p:to>
                                    </p:set>
                                    <p:animEffect transition="in" filter="fade">
                                      <p:cBhvr>
                                        <p:cTn id="14"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p:nvPr/>
        </p:nvSpPr>
        <p:spPr>
          <a:xfrm>
            <a:off x="-111600" y="385525"/>
            <a:ext cx="4098600" cy="522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  Hist Plot &amp; QQ Plot</a:t>
            </a:r>
            <a:endParaRPr/>
          </a:p>
        </p:txBody>
      </p:sp>
      <p:sp>
        <p:nvSpPr>
          <p:cNvPr id="155" name="Google Shape;155;p20"/>
          <p:cNvSpPr txBox="1"/>
          <p:nvPr/>
        </p:nvSpPr>
        <p:spPr>
          <a:xfrm>
            <a:off x="3540600" y="635100"/>
            <a:ext cx="5173800" cy="653400"/>
          </a:xfrm>
          <a:prstGeom prst="rect">
            <a:avLst/>
          </a:prstGeom>
          <a:solidFill>
            <a:srgbClr val="31859C">
              <a:alpha val="16470"/>
            </a:srgbClr>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a:solidFill>
                  <a:srgbClr val="333333"/>
                </a:solidFill>
                <a:highlight>
                  <a:srgbClr val="FFFFFF"/>
                </a:highlight>
              </a:rPr>
              <a:t>  </a:t>
            </a:r>
            <a:endParaRPr i="0" u="none">
              <a:solidFill>
                <a:schemeClr val="dk1"/>
              </a:solidFill>
              <a:latin typeface="Calibri"/>
              <a:ea typeface="Calibri"/>
              <a:cs typeface="Calibri"/>
              <a:sym typeface="Calibri"/>
            </a:endParaRPr>
          </a:p>
        </p:txBody>
      </p:sp>
      <p:sp>
        <p:nvSpPr>
          <p:cNvPr id="156" name="Google Shape;156;p20"/>
          <p:cNvSpPr txBox="1"/>
          <p:nvPr/>
        </p:nvSpPr>
        <p:spPr>
          <a:xfrm>
            <a:off x="3702925" y="740575"/>
            <a:ext cx="5843400" cy="6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From the plots, see that normality assumption is violated badly.</a:t>
            </a:r>
            <a:endParaRPr>
              <a:latin typeface="Calibri"/>
              <a:ea typeface="Calibri"/>
              <a:cs typeface="Calibri"/>
              <a:sym typeface="Calibri"/>
            </a:endParaRPr>
          </a:p>
        </p:txBody>
      </p:sp>
      <p:pic>
        <p:nvPicPr>
          <p:cNvPr id="157" name="Google Shape;157;p20"/>
          <p:cNvPicPr preferRelativeResize="0"/>
          <p:nvPr/>
        </p:nvPicPr>
        <p:blipFill>
          <a:blip r:embed="rId3">
            <a:alphaModFix/>
          </a:blip>
          <a:stretch>
            <a:fillRect/>
          </a:stretch>
        </p:blipFill>
        <p:spPr>
          <a:xfrm>
            <a:off x="81675" y="1422175"/>
            <a:ext cx="5153337" cy="3184026"/>
          </a:xfrm>
          <a:prstGeom prst="rect">
            <a:avLst/>
          </a:prstGeom>
          <a:noFill/>
          <a:ln>
            <a:noFill/>
          </a:ln>
        </p:spPr>
      </p:pic>
      <p:pic>
        <p:nvPicPr>
          <p:cNvPr id="158" name="Google Shape;158;p20"/>
          <p:cNvPicPr preferRelativeResize="0"/>
          <p:nvPr/>
        </p:nvPicPr>
        <p:blipFill>
          <a:blip r:embed="rId4">
            <a:alphaModFix/>
          </a:blip>
          <a:stretch>
            <a:fillRect/>
          </a:stretch>
        </p:blipFill>
        <p:spPr>
          <a:xfrm>
            <a:off x="4409675" y="1288500"/>
            <a:ext cx="4644800" cy="3317700"/>
          </a:xfrm>
          <a:prstGeom prst="rect">
            <a:avLst/>
          </a:prstGeom>
          <a:noFill/>
          <a:ln>
            <a:noFill/>
          </a:ln>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750"/>
                                        <p:tgtEl>
                                          <p:spTgt spid="15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1" descr="C:\Users\v-jtobey.REDMOND\AppData\Local\MetroStyleAddIn\Icons\Passion.wmf"/>
          <p:cNvPicPr preferRelativeResize="0"/>
          <p:nvPr/>
        </p:nvPicPr>
        <p:blipFill rotWithShape="1">
          <a:blip r:embed="rId3">
            <a:alphaModFix/>
          </a:blip>
          <a:srcRect/>
          <a:stretch/>
        </p:blipFill>
        <p:spPr>
          <a:xfrm>
            <a:off x="1244600" y="1563687"/>
            <a:ext cx="263524" cy="503236"/>
          </a:xfrm>
          <a:prstGeom prst="rect">
            <a:avLst/>
          </a:prstGeom>
          <a:noFill/>
          <a:ln>
            <a:noFill/>
          </a:ln>
        </p:spPr>
      </p:pic>
      <p:pic>
        <p:nvPicPr>
          <p:cNvPr id="164" name="Google Shape;164;p21"/>
          <p:cNvPicPr preferRelativeResize="0"/>
          <p:nvPr/>
        </p:nvPicPr>
        <p:blipFill rotWithShape="1">
          <a:blip r:embed="rId4">
            <a:alphaModFix/>
          </a:blip>
          <a:srcRect/>
          <a:stretch/>
        </p:blipFill>
        <p:spPr>
          <a:xfrm>
            <a:off x="3094037" y="1535112"/>
            <a:ext cx="523875" cy="542925"/>
          </a:xfrm>
          <a:prstGeom prst="rect">
            <a:avLst/>
          </a:prstGeom>
          <a:noFill/>
          <a:ln>
            <a:noFill/>
          </a:ln>
        </p:spPr>
      </p:pic>
      <p:pic>
        <p:nvPicPr>
          <p:cNvPr id="165" name="Google Shape;165;p21" descr="C:\Users\Jonahs\Dropbox\Projects SCOTT\MEET Windows Azure\source\Background\tile-icon-messaging.png"/>
          <p:cNvPicPr preferRelativeResize="0"/>
          <p:nvPr/>
        </p:nvPicPr>
        <p:blipFill rotWithShape="1">
          <a:blip r:embed="rId5">
            <a:alphaModFix/>
          </a:blip>
          <a:srcRect/>
          <a:stretch/>
        </p:blipFill>
        <p:spPr>
          <a:xfrm>
            <a:off x="5203825" y="1563687"/>
            <a:ext cx="504825" cy="503237"/>
          </a:xfrm>
          <a:prstGeom prst="rect">
            <a:avLst/>
          </a:prstGeom>
          <a:noFill/>
          <a:ln>
            <a:noFill/>
          </a:ln>
        </p:spPr>
      </p:pic>
      <p:pic>
        <p:nvPicPr>
          <p:cNvPr id="166" name="Google Shape;166;p21" descr="C:\Users\Jonahs\Dropbox\Projects SCOTT\MEET Windows Azure\source\Background\tile-icon-cache.png"/>
          <p:cNvPicPr preferRelativeResize="0"/>
          <p:nvPr/>
        </p:nvPicPr>
        <p:blipFill rotWithShape="1">
          <a:blip r:embed="rId6">
            <a:alphaModFix/>
          </a:blip>
          <a:srcRect/>
          <a:stretch/>
        </p:blipFill>
        <p:spPr>
          <a:xfrm>
            <a:off x="7292975" y="1563687"/>
            <a:ext cx="504825" cy="503237"/>
          </a:xfrm>
          <a:prstGeom prst="rect">
            <a:avLst/>
          </a:prstGeom>
          <a:noFill/>
          <a:ln>
            <a:noFill/>
          </a:ln>
        </p:spPr>
      </p:pic>
      <p:sp>
        <p:nvSpPr>
          <p:cNvPr id="167" name="Google Shape;167;p21"/>
          <p:cNvSpPr txBox="1"/>
          <p:nvPr/>
        </p:nvSpPr>
        <p:spPr>
          <a:xfrm>
            <a:off x="346075" y="2771775"/>
            <a:ext cx="20208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200"/>
              <a:buFont typeface="Calibri"/>
              <a:buNone/>
            </a:pPr>
            <a:endParaRPr/>
          </a:p>
        </p:txBody>
      </p:sp>
      <p:sp>
        <p:nvSpPr>
          <p:cNvPr id="168" name="Google Shape;168;p21"/>
          <p:cNvSpPr txBox="1"/>
          <p:nvPr/>
        </p:nvSpPr>
        <p:spPr>
          <a:xfrm>
            <a:off x="346075" y="2500312"/>
            <a:ext cx="2020800" cy="368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46C0A"/>
              </a:buClr>
              <a:buSzPts val="1800"/>
              <a:buFont typeface="Calibri"/>
              <a:buNone/>
            </a:pPr>
            <a:endParaRPr/>
          </a:p>
        </p:txBody>
      </p:sp>
      <p:sp>
        <p:nvSpPr>
          <p:cNvPr id="169" name="Google Shape;169;p21"/>
          <p:cNvSpPr txBox="1"/>
          <p:nvPr/>
        </p:nvSpPr>
        <p:spPr>
          <a:xfrm>
            <a:off x="2344737" y="2771775"/>
            <a:ext cx="20226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200"/>
              <a:buFont typeface="Calibri"/>
              <a:buNone/>
            </a:pPr>
            <a:endParaRPr/>
          </a:p>
        </p:txBody>
      </p:sp>
      <p:sp>
        <p:nvSpPr>
          <p:cNvPr id="170" name="Google Shape;170;p21"/>
          <p:cNvSpPr txBox="1"/>
          <p:nvPr/>
        </p:nvSpPr>
        <p:spPr>
          <a:xfrm>
            <a:off x="3094037" y="2724137"/>
            <a:ext cx="2022600" cy="368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46C0A"/>
              </a:buClr>
              <a:buSzPts val="1800"/>
              <a:buFont typeface="Calibri"/>
              <a:buNone/>
            </a:pPr>
            <a:endParaRPr/>
          </a:p>
        </p:txBody>
      </p:sp>
      <p:sp>
        <p:nvSpPr>
          <p:cNvPr id="171" name="Google Shape;171;p21"/>
          <p:cNvSpPr txBox="1"/>
          <p:nvPr/>
        </p:nvSpPr>
        <p:spPr>
          <a:xfrm>
            <a:off x="3952275" y="2868700"/>
            <a:ext cx="20208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200"/>
              <a:buFont typeface="Calibri"/>
              <a:buNone/>
            </a:pPr>
            <a:endParaRPr/>
          </a:p>
        </p:txBody>
      </p:sp>
      <p:sp>
        <p:nvSpPr>
          <p:cNvPr id="172" name="Google Shape;172;p21"/>
          <p:cNvSpPr txBox="1"/>
          <p:nvPr/>
        </p:nvSpPr>
        <p:spPr>
          <a:xfrm>
            <a:off x="4445000" y="2500312"/>
            <a:ext cx="2020800" cy="368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46C0A"/>
              </a:buClr>
              <a:buSzPts val="1800"/>
              <a:buFont typeface="Calibri"/>
              <a:buNone/>
            </a:pPr>
            <a:endParaRPr/>
          </a:p>
        </p:txBody>
      </p:sp>
      <p:sp>
        <p:nvSpPr>
          <p:cNvPr id="173" name="Google Shape;173;p21"/>
          <p:cNvSpPr txBox="1"/>
          <p:nvPr/>
        </p:nvSpPr>
        <p:spPr>
          <a:xfrm>
            <a:off x="6535737" y="2771775"/>
            <a:ext cx="20208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200"/>
              <a:buFont typeface="Calibri"/>
              <a:buNone/>
            </a:pPr>
            <a:endParaRPr/>
          </a:p>
        </p:txBody>
      </p:sp>
      <p:sp>
        <p:nvSpPr>
          <p:cNvPr id="174" name="Google Shape;174;p21"/>
          <p:cNvSpPr txBox="1"/>
          <p:nvPr/>
        </p:nvSpPr>
        <p:spPr>
          <a:xfrm>
            <a:off x="6535737" y="2500312"/>
            <a:ext cx="2020800" cy="368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46C0A"/>
              </a:buClr>
              <a:buSzPts val="1800"/>
              <a:buFont typeface="Calibri"/>
              <a:buNone/>
            </a:pPr>
            <a:endParaRPr/>
          </a:p>
        </p:txBody>
      </p:sp>
      <p:cxnSp>
        <p:nvCxnSpPr>
          <p:cNvPr id="175" name="Google Shape;175;p21"/>
          <p:cNvCxnSpPr/>
          <p:nvPr/>
        </p:nvCxnSpPr>
        <p:spPr>
          <a:xfrm rot="10800000">
            <a:off x="2268537" y="2771850"/>
            <a:ext cx="0" cy="1095300"/>
          </a:xfrm>
          <a:prstGeom prst="straightConnector1">
            <a:avLst/>
          </a:prstGeom>
          <a:noFill/>
          <a:ln w="9525" cap="flat" cmpd="sng">
            <a:solidFill>
              <a:schemeClr val="lt1"/>
            </a:solidFill>
            <a:prstDash val="solid"/>
            <a:miter lim="800000"/>
            <a:headEnd type="none" w="med" len="med"/>
            <a:tailEnd type="none" w="med" len="med"/>
          </a:ln>
        </p:spPr>
      </p:cxnSp>
      <p:cxnSp>
        <p:nvCxnSpPr>
          <p:cNvPr id="176" name="Google Shape;176;p21"/>
          <p:cNvCxnSpPr/>
          <p:nvPr/>
        </p:nvCxnSpPr>
        <p:spPr>
          <a:xfrm rot="10800000">
            <a:off x="4364037" y="2771850"/>
            <a:ext cx="0" cy="1095300"/>
          </a:xfrm>
          <a:prstGeom prst="straightConnector1">
            <a:avLst/>
          </a:prstGeom>
          <a:noFill/>
          <a:ln w="9525" cap="flat" cmpd="sng">
            <a:solidFill>
              <a:schemeClr val="lt1"/>
            </a:solidFill>
            <a:prstDash val="solid"/>
            <a:miter lim="800000"/>
            <a:headEnd type="none" w="med" len="med"/>
            <a:tailEnd type="none" w="med" len="med"/>
          </a:ln>
        </p:spPr>
      </p:cxnSp>
      <p:cxnSp>
        <p:nvCxnSpPr>
          <p:cNvPr id="177" name="Google Shape;177;p21"/>
          <p:cNvCxnSpPr/>
          <p:nvPr/>
        </p:nvCxnSpPr>
        <p:spPr>
          <a:xfrm rot="10800000">
            <a:off x="6465887" y="2771850"/>
            <a:ext cx="0" cy="1095300"/>
          </a:xfrm>
          <a:prstGeom prst="straightConnector1">
            <a:avLst/>
          </a:prstGeom>
          <a:noFill/>
          <a:ln w="9525" cap="flat" cmpd="sng">
            <a:solidFill>
              <a:schemeClr val="lt1"/>
            </a:solidFill>
            <a:prstDash val="solid"/>
            <a:miter lim="800000"/>
            <a:headEnd type="none" w="med" len="med"/>
            <a:tailEnd type="none" w="med" len="med"/>
          </a:ln>
        </p:spPr>
      </p:cxnSp>
      <p:sp>
        <p:nvSpPr>
          <p:cNvPr id="178" name="Google Shape;178;p21"/>
          <p:cNvSpPr txBox="1"/>
          <p:nvPr/>
        </p:nvSpPr>
        <p:spPr>
          <a:xfrm>
            <a:off x="0" y="417425"/>
            <a:ext cx="3198600" cy="503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 Box-Cox </a:t>
            </a:r>
            <a:endParaRPr/>
          </a:p>
        </p:txBody>
      </p:sp>
      <p:sp>
        <p:nvSpPr>
          <p:cNvPr id="179" name="Google Shape;179;p21"/>
          <p:cNvSpPr txBox="1"/>
          <p:nvPr/>
        </p:nvSpPr>
        <p:spPr>
          <a:xfrm>
            <a:off x="346075" y="1353075"/>
            <a:ext cx="3198600" cy="965700"/>
          </a:xfrm>
          <a:prstGeom prst="rect">
            <a:avLst/>
          </a:prstGeom>
          <a:solidFill>
            <a:srgbClr val="31859C">
              <a:alpha val="16470"/>
            </a:srgbClr>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Use box-cox transformation to transform the price variable.</a:t>
            </a:r>
            <a:endParaRPr sz="1800" b="0" i="0" u="none">
              <a:solidFill>
                <a:schemeClr val="dk1"/>
              </a:solidFill>
              <a:latin typeface="Calibri"/>
              <a:ea typeface="Calibri"/>
              <a:cs typeface="Calibri"/>
              <a:sym typeface="Calibri"/>
            </a:endParaRPr>
          </a:p>
        </p:txBody>
      </p:sp>
      <p:pic>
        <p:nvPicPr>
          <p:cNvPr id="180" name="Google Shape;180;p21"/>
          <p:cNvPicPr preferRelativeResize="0"/>
          <p:nvPr/>
        </p:nvPicPr>
        <p:blipFill>
          <a:blip r:embed="rId7">
            <a:alphaModFix/>
          </a:blip>
          <a:stretch>
            <a:fillRect/>
          </a:stretch>
        </p:blipFill>
        <p:spPr>
          <a:xfrm>
            <a:off x="4322275" y="941025"/>
            <a:ext cx="4728548" cy="3528199"/>
          </a:xfrm>
          <a:prstGeom prst="rect">
            <a:avLst/>
          </a:prstGeom>
          <a:noFill/>
          <a:ln>
            <a:noFill/>
          </a:ln>
        </p:spPr>
      </p:pic>
      <p:sp>
        <p:nvSpPr>
          <p:cNvPr id="181" name="Google Shape;181;p21"/>
          <p:cNvSpPr txBox="1"/>
          <p:nvPr/>
        </p:nvSpPr>
        <p:spPr>
          <a:xfrm>
            <a:off x="373675" y="2571750"/>
            <a:ext cx="3198600" cy="1295400"/>
          </a:xfrm>
          <a:prstGeom prst="rect">
            <a:avLst/>
          </a:prstGeom>
          <a:solidFill>
            <a:srgbClr val="31859C">
              <a:alpha val="16470"/>
            </a:srgbClr>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According to box-cox, lambda = 0</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Hence we take log(price) in a new model.</a:t>
            </a:r>
            <a:endParaRPr sz="1800">
              <a:solidFill>
                <a:schemeClr val="dk1"/>
              </a:solidFill>
              <a:latin typeface="Calibri"/>
              <a:ea typeface="Calibri"/>
              <a:cs typeface="Calibri"/>
              <a:sym typeface="Calibri"/>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8"/>
                                        </p:tgtEl>
                                        <p:attrNameLst>
                                          <p:attrName>style.visibility</p:attrName>
                                        </p:attrNameLst>
                                      </p:cBhvr>
                                      <p:to>
                                        <p:strVal val="visible"/>
                                      </p:to>
                                    </p:set>
                                    <p:anim calcmode="lin" valueType="num">
                                      <p:cBhvr additive="base">
                                        <p:cTn id="7" dur="750"/>
                                        <p:tgtEl>
                                          <p:spTgt spid="178"/>
                                        </p:tgtEl>
                                        <p:attrNameLst>
                                          <p:attrName>ppt_x</p:attrName>
                                        </p:attrNameLst>
                                      </p:cBhvr>
                                      <p:tavLst>
                                        <p:tav tm="0">
                                          <p:val>
                                            <p:strVal val="#ppt_x-1"/>
                                          </p:val>
                                        </p:tav>
                                        <p:tav tm="100000">
                                          <p:val>
                                            <p:strVal val="#ppt_x"/>
                                          </p:val>
                                        </p:tav>
                                      </p:tavLst>
                                    </p:anim>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63"/>
                                        </p:tgtEl>
                                        <p:attrNameLst>
                                          <p:attrName>style.visibility</p:attrName>
                                        </p:attrNameLst>
                                      </p:cBhvr>
                                      <p:to>
                                        <p:strVal val="visible"/>
                                      </p:to>
                                    </p:set>
                                    <p:animEffect transition="in" filter="fade">
                                      <p:cBhvr>
                                        <p:cTn id="11" dur="1000"/>
                                        <p:tgtEl>
                                          <p:spTgt spid="163"/>
                                        </p:tgtEl>
                                      </p:cBhvr>
                                    </p:animEffect>
                                  </p:childTnLst>
                                </p:cTn>
                              </p:par>
                            </p:childTnLst>
                          </p:cTn>
                        </p:par>
                        <p:par>
                          <p:cTn id="12" fill="hold">
                            <p:stCondLst>
                              <p:cond delay="1750"/>
                            </p:stCondLst>
                            <p:childTnLst>
                              <p:par>
                                <p:cTn id="13" presetID="10" presetClass="entr" presetSubtype="0" fill="hold" nodeType="afterEffect">
                                  <p:stCondLst>
                                    <p:cond delay="0"/>
                                  </p:stCondLst>
                                  <p:childTnLst>
                                    <p:set>
                                      <p:cBhvr>
                                        <p:cTn id="14" dur="1" fill="hold">
                                          <p:stCondLst>
                                            <p:cond delay="0"/>
                                          </p:stCondLst>
                                        </p:cTn>
                                        <p:tgtEl>
                                          <p:spTgt spid="168"/>
                                        </p:tgtEl>
                                        <p:attrNameLst>
                                          <p:attrName>style.visibility</p:attrName>
                                        </p:attrNameLst>
                                      </p:cBhvr>
                                      <p:to>
                                        <p:strVal val="visible"/>
                                      </p:to>
                                    </p:set>
                                    <p:animEffect transition="in" filter="fade">
                                      <p:cBhvr>
                                        <p:cTn id="15" dur="500"/>
                                        <p:tgtEl>
                                          <p:spTgt spid="168"/>
                                        </p:tgtEl>
                                      </p:cBhvr>
                                    </p:animEffect>
                                  </p:childTnLst>
                                </p:cTn>
                              </p:par>
                            </p:childTnLst>
                          </p:cTn>
                        </p:par>
                        <p:par>
                          <p:cTn id="16" fill="hold">
                            <p:stCondLst>
                              <p:cond delay="2250"/>
                            </p:stCondLst>
                            <p:childTnLst>
                              <p:par>
                                <p:cTn id="17" presetID="10" presetClass="entr" presetSubtype="0" fill="hold"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transition="in" filter="fade">
                                      <p:cBhvr>
                                        <p:cTn id="19" dur="500"/>
                                        <p:tgtEl>
                                          <p:spTgt spid="167"/>
                                        </p:tgtEl>
                                      </p:cBhvr>
                                    </p:animEffect>
                                  </p:childTnLst>
                                </p:cTn>
                              </p:par>
                              <p:par>
                                <p:cTn id="20" presetID="10" presetClass="entr" presetSubtype="0" fill="hold" nodeType="withEffect">
                                  <p:stCondLst>
                                    <p:cond delay="0"/>
                                  </p:stCondLst>
                                  <p:childTnLst>
                                    <p:set>
                                      <p:cBhvr>
                                        <p:cTn id="21" dur="1" fill="hold">
                                          <p:stCondLst>
                                            <p:cond delay="0"/>
                                          </p:stCondLst>
                                        </p:cTn>
                                        <p:tgtEl>
                                          <p:spTgt spid="175"/>
                                        </p:tgtEl>
                                        <p:attrNameLst>
                                          <p:attrName>style.visibility</p:attrName>
                                        </p:attrNameLst>
                                      </p:cBhvr>
                                      <p:to>
                                        <p:strVal val="visible"/>
                                      </p:to>
                                    </p:set>
                                    <p:animEffect transition="in" filter="fade">
                                      <p:cBhvr>
                                        <p:cTn id="22" dur="500"/>
                                        <p:tgtEl>
                                          <p:spTgt spid="175"/>
                                        </p:tgtEl>
                                      </p:cBhvr>
                                    </p:animEffect>
                                  </p:childTnLst>
                                </p:cTn>
                              </p:par>
                            </p:childTnLst>
                          </p:cTn>
                        </p:par>
                        <p:par>
                          <p:cTn id="23" fill="hold">
                            <p:stCondLst>
                              <p:cond delay="2750"/>
                            </p:stCondLst>
                            <p:childTnLst>
                              <p:par>
                                <p:cTn id="24" presetID="10" presetClass="entr" presetSubtype="0" fill="hold" nodeType="afterEffect">
                                  <p:stCondLst>
                                    <p:cond delay="0"/>
                                  </p:stCondLst>
                                  <p:childTnLst>
                                    <p:set>
                                      <p:cBhvr>
                                        <p:cTn id="25" dur="1" fill="hold">
                                          <p:stCondLst>
                                            <p:cond delay="0"/>
                                          </p:stCondLst>
                                        </p:cTn>
                                        <p:tgtEl>
                                          <p:spTgt spid="164"/>
                                        </p:tgtEl>
                                        <p:attrNameLst>
                                          <p:attrName>style.visibility</p:attrName>
                                        </p:attrNameLst>
                                      </p:cBhvr>
                                      <p:to>
                                        <p:strVal val="visible"/>
                                      </p:to>
                                    </p:set>
                                    <p:animEffect transition="in" filter="fade">
                                      <p:cBhvr>
                                        <p:cTn id="26" dur="1000"/>
                                        <p:tgtEl>
                                          <p:spTgt spid="164"/>
                                        </p:tgtEl>
                                      </p:cBhvr>
                                    </p:animEffect>
                                  </p:childTnLst>
                                </p:cTn>
                              </p:par>
                            </p:childTnLst>
                          </p:cTn>
                        </p:par>
                        <p:par>
                          <p:cTn id="27" fill="hold">
                            <p:stCondLst>
                              <p:cond delay="3750"/>
                            </p:stCondLst>
                            <p:childTnLst>
                              <p:par>
                                <p:cTn id="28" presetID="10" presetClass="entr" presetSubtype="0" fill="hold" nodeType="afterEffect">
                                  <p:stCondLst>
                                    <p:cond delay="0"/>
                                  </p:stCondLst>
                                  <p:childTnLst>
                                    <p:set>
                                      <p:cBhvr>
                                        <p:cTn id="29" dur="1" fill="hold">
                                          <p:stCondLst>
                                            <p:cond delay="0"/>
                                          </p:stCondLst>
                                        </p:cTn>
                                        <p:tgtEl>
                                          <p:spTgt spid="170"/>
                                        </p:tgtEl>
                                        <p:attrNameLst>
                                          <p:attrName>style.visibility</p:attrName>
                                        </p:attrNameLst>
                                      </p:cBhvr>
                                      <p:to>
                                        <p:strVal val="visible"/>
                                      </p:to>
                                    </p:set>
                                    <p:animEffect transition="in" filter="fade">
                                      <p:cBhvr>
                                        <p:cTn id="30" dur="500"/>
                                        <p:tgtEl>
                                          <p:spTgt spid="170"/>
                                        </p:tgtEl>
                                      </p:cBhvr>
                                    </p:animEffect>
                                  </p:childTnLst>
                                </p:cTn>
                              </p:par>
                            </p:childTnLst>
                          </p:cTn>
                        </p:par>
                        <p:par>
                          <p:cTn id="31" fill="hold">
                            <p:stCondLst>
                              <p:cond delay="4250"/>
                            </p:stCondLst>
                            <p:childTnLst>
                              <p:par>
                                <p:cTn id="32" presetID="10" presetClass="entr" presetSubtype="0" fill="hold" nodeType="afterEffect">
                                  <p:stCondLst>
                                    <p:cond delay="0"/>
                                  </p:stCondLst>
                                  <p:childTnLst>
                                    <p:set>
                                      <p:cBhvr>
                                        <p:cTn id="33" dur="1" fill="hold">
                                          <p:stCondLst>
                                            <p:cond delay="0"/>
                                          </p:stCondLst>
                                        </p:cTn>
                                        <p:tgtEl>
                                          <p:spTgt spid="169"/>
                                        </p:tgtEl>
                                        <p:attrNameLst>
                                          <p:attrName>style.visibility</p:attrName>
                                        </p:attrNameLst>
                                      </p:cBhvr>
                                      <p:to>
                                        <p:strVal val="visible"/>
                                      </p:to>
                                    </p:set>
                                    <p:animEffect transition="in" filter="fade">
                                      <p:cBhvr>
                                        <p:cTn id="34" dur="500"/>
                                        <p:tgtEl>
                                          <p:spTgt spid="169"/>
                                        </p:tgtEl>
                                      </p:cBhvr>
                                    </p:animEffect>
                                  </p:childTnLst>
                                </p:cTn>
                              </p:par>
                              <p:par>
                                <p:cTn id="35" presetID="10" presetClass="entr" presetSubtype="0" fill="hold" nodeType="withEffect">
                                  <p:stCondLst>
                                    <p:cond delay="0"/>
                                  </p:stCondLst>
                                  <p:childTnLst>
                                    <p:set>
                                      <p:cBhvr>
                                        <p:cTn id="36" dur="1" fill="hold">
                                          <p:stCondLst>
                                            <p:cond delay="0"/>
                                          </p:stCondLst>
                                        </p:cTn>
                                        <p:tgtEl>
                                          <p:spTgt spid="176"/>
                                        </p:tgtEl>
                                        <p:attrNameLst>
                                          <p:attrName>style.visibility</p:attrName>
                                        </p:attrNameLst>
                                      </p:cBhvr>
                                      <p:to>
                                        <p:strVal val="visible"/>
                                      </p:to>
                                    </p:set>
                                    <p:animEffect transition="in" filter="fade">
                                      <p:cBhvr>
                                        <p:cTn id="37" dur="500"/>
                                        <p:tgtEl>
                                          <p:spTgt spid="176"/>
                                        </p:tgtEl>
                                      </p:cBhvr>
                                    </p:animEffect>
                                  </p:childTnLst>
                                </p:cTn>
                              </p:par>
                            </p:childTnLst>
                          </p:cTn>
                        </p:par>
                        <p:par>
                          <p:cTn id="38" fill="hold">
                            <p:stCondLst>
                              <p:cond delay="4750"/>
                            </p:stCondLst>
                            <p:childTnLst>
                              <p:par>
                                <p:cTn id="39" presetID="10" presetClass="entr" presetSubtype="0" fill="hold" nodeType="afterEffect">
                                  <p:stCondLst>
                                    <p:cond delay="0"/>
                                  </p:stCondLst>
                                  <p:childTnLst>
                                    <p:set>
                                      <p:cBhvr>
                                        <p:cTn id="40" dur="1" fill="hold">
                                          <p:stCondLst>
                                            <p:cond delay="0"/>
                                          </p:stCondLst>
                                        </p:cTn>
                                        <p:tgtEl>
                                          <p:spTgt spid="165"/>
                                        </p:tgtEl>
                                        <p:attrNameLst>
                                          <p:attrName>style.visibility</p:attrName>
                                        </p:attrNameLst>
                                      </p:cBhvr>
                                      <p:to>
                                        <p:strVal val="visible"/>
                                      </p:to>
                                    </p:set>
                                    <p:animEffect transition="in" filter="fade">
                                      <p:cBhvr>
                                        <p:cTn id="41" dur="1000"/>
                                        <p:tgtEl>
                                          <p:spTgt spid="165"/>
                                        </p:tgtEl>
                                      </p:cBhvr>
                                    </p:animEffect>
                                  </p:childTnLst>
                                </p:cTn>
                              </p:par>
                            </p:childTnLst>
                          </p:cTn>
                        </p:par>
                        <p:par>
                          <p:cTn id="42" fill="hold">
                            <p:stCondLst>
                              <p:cond delay="5750"/>
                            </p:stCondLst>
                            <p:childTnLst>
                              <p:par>
                                <p:cTn id="43" presetID="10" presetClass="entr" presetSubtype="0" fill="hold" nodeType="afterEffect">
                                  <p:stCondLst>
                                    <p:cond delay="0"/>
                                  </p:stCondLst>
                                  <p:childTnLst>
                                    <p:set>
                                      <p:cBhvr>
                                        <p:cTn id="44" dur="1" fill="hold">
                                          <p:stCondLst>
                                            <p:cond delay="0"/>
                                          </p:stCondLst>
                                        </p:cTn>
                                        <p:tgtEl>
                                          <p:spTgt spid="172"/>
                                        </p:tgtEl>
                                        <p:attrNameLst>
                                          <p:attrName>style.visibility</p:attrName>
                                        </p:attrNameLst>
                                      </p:cBhvr>
                                      <p:to>
                                        <p:strVal val="visible"/>
                                      </p:to>
                                    </p:set>
                                    <p:animEffect transition="in" filter="fade">
                                      <p:cBhvr>
                                        <p:cTn id="45" dur="500"/>
                                        <p:tgtEl>
                                          <p:spTgt spid="172"/>
                                        </p:tgtEl>
                                      </p:cBhvr>
                                    </p:animEffect>
                                  </p:childTnLst>
                                </p:cTn>
                              </p:par>
                            </p:childTnLst>
                          </p:cTn>
                        </p:par>
                        <p:par>
                          <p:cTn id="46" fill="hold">
                            <p:stCondLst>
                              <p:cond delay="6250"/>
                            </p:stCondLst>
                            <p:childTnLst>
                              <p:par>
                                <p:cTn id="47" presetID="10" presetClass="entr" presetSubtype="0" fill="hold" nodeType="afterEffect">
                                  <p:stCondLst>
                                    <p:cond delay="0"/>
                                  </p:stCondLst>
                                  <p:childTnLst>
                                    <p:set>
                                      <p:cBhvr>
                                        <p:cTn id="48" dur="1" fill="hold">
                                          <p:stCondLst>
                                            <p:cond delay="0"/>
                                          </p:stCondLst>
                                        </p:cTn>
                                        <p:tgtEl>
                                          <p:spTgt spid="171"/>
                                        </p:tgtEl>
                                        <p:attrNameLst>
                                          <p:attrName>style.visibility</p:attrName>
                                        </p:attrNameLst>
                                      </p:cBhvr>
                                      <p:to>
                                        <p:strVal val="visible"/>
                                      </p:to>
                                    </p:set>
                                    <p:animEffect transition="in" filter="fade">
                                      <p:cBhvr>
                                        <p:cTn id="49" dur="500"/>
                                        <p:tgtEl>
                                          <p:spTgt spid="171"/>
                                        </p:tgtEl>
                                      </p:cBhvr>
                                    </p:animEffect>
                                  </p:childTnLst>
                                </p:cTn>
                              </p:par>
                              <p:par>
                                <p:cTn id="50" presetID="10" presetClass="entr" presetSubtype="0" fill="hold" nodeType="withEffect">
                                  <p:stCondLst>
                                    <p:cond delay="0"/>
                                  </p:stCondLst>
                                  <p:childTnLst>
                                    <p:set>
                                      <p:cBhvr>
                                        <p:cTn id="51" dur="1" fill="hold">
                                          <p:stCondLst>
                                            <p:cond delay="0"/>
                                          </p:stCondLst>
                                        </p:cTn>
                                        <p:tgtEl>
                                          <p:spTgt spid="177"/>
                                        </p:tgtEl>
                                        <p:attrNameLst>
                                          <p:attrName>style.visibility</p:attrName>
                                        </p:attrNameLst>
                                      </p:cBhvr>
                                      <p:to>
                                        <p:strVal val="visible"/>
                                      </p:to>
                                    </p:set>
                                    <p:animEffect transition="in" filter="fade">
                                      <p:cBhvr>
                                        <p:cTn id="52" dur="500"/>
                                        <p:tgtEl>
                                          <p:spTgt spid="177"/>
                                        </p:tgtEl>
                                      </p:cBhvr>
                                    </p:animEffect>
                                  </p:childTnLst>
                                </p:cTn>
                              </p:par>
                            </p:childTnLst>
                          </p:cTn>
                        </p:par>
                        <p:par>
                          <p:cTn id="53" fill="hold">
                            <p:stCondLst>
                              <p:cond delay="6750"/>
                            </p:stCondLst>
                            <p:childTnLst>
                              <p:par>
                                <p:cTn id="54" presetID="10" presetClass="entr" presetSubtype="0" fill="hold" nodeType="afterEffect">
                                  <p:stCondLst>
                                    <p:cond delay="0"/>
                                  </p:stCondLst>
                                  <p:childTnLst>
                                    <p:set>
                                      <p:cBhvr>
                                        <p:cTn id="55" dur="1" fill="hold">
                                          <p:stCondLst>
                                            <p:cond delay="0"/>
                                          </p:stCondLst>
                                        </p:cTn>
                                        <p:tgtEl>
                                          <p:spTgt spid="166"/>
                                        </p:tgtEl>
                                        <p:attrNameLst>
                                          <p:attrName>style.visibility</p:attrName>
                                        </p:attrNameLst>
                                      </p:cBhvr>
                                      <p:to>
                                        <p:strVal val="visible"/>
                                      </p:to>
                                    </p:set>
                                    <p:animEffect transition="in" filter="fade">
                                      <p:cBhvr>
                                        <p:cTn id="56" dur="1000"/>
                                        <p:tgtEl>
                                          <p:spTgt spid="166"/>
                                        </p:tgtEl>
                                      </p:cBhvr>
                                    </p:animEffect>
                                  </p:childTnLst>
                                </p:cTn>
                              </p:par>
                            </p:childTnLst>
                          </p:cTn>
                        </p:par>
                        <p:par>
                          <p:cTn id="57" fill="hold">
                            <p:stCondLst>
                              <p:cond delay="7750"/>
                            </p:stCondLst>
                            <p:childTnLst>
                              <p:par>
                                <p:cTn id="58" presetID="10" presetClass="entr" presetSubtype="0" fill="hold" nodeType="afterEffect">
                                  <p:stCondLst>
                                    <p:cond delay="0"/>
                                  </p:stCondLst>
                                  <p:childTnLst>
                                    <p:set>
                                      <p:cBhvr>
                                        <p:cTn id="59" dur="1" fill="hold">
                                          <p:stCondLst>
                                            <p:cond delay="0"/>
                                          </p:stCondLst>
                                        </p:cTn>
                                        <p:tgtEl>
                                          <p:spTgt spid="174"/>
                                        </p:tgtEl>
                                        <p:attrNameLst>
                                          <p:attrName>style.visibility</p:attrName>
                                        </p:attrNameLst>
                                      </p:cBhvr>
                                      <p:to>
                                        <p:strVal val="visible"/>
                                      </p:to>
                                    </p:set>
                                    <p:animEffect transition="in" filter="fade">
                                      <p:cBhvr>
                                        <p:cTn id="60" dur="500"/>
                                        <p:tgtEl>
                                          <p:spTgt spid="174"/>
                                        </p:tgtEl>
                                      </p:cBhvr>
                                    </p:animEffect>
                                  </p:childTnLst>
                                </p:cTn>
                              </p:par>
                            </p:childTnLst>
                          </p:cTn>
                        </p:par>
                        <p:par>
                          <p:cTn id="61" fill="hold">
                            <p:stCondLst>
                              <p:cond delay="8250"/>
                            </p:stCondLst>
                            <p:childTnLst>
                              <p:par>
                                <p:cTn id="62" presetID="10" presetClass="entr" presetSubtype="0" fill="hold" nodeType="afterEffect">
                                  <p:stCondLst>
                                    <p:cond delay="0"/>
                                  </p:stCondLst>
                                  <p:childTnLst>
                                    <p:set>
                                      <p:cBhvr>
                                        <p:cTn id="63" dur="1" fill="hold">
                                          <p:stCondLst>
                                            <p:cond delay="0"/>
                                          </p:stCondLst>
                                        </p:cTn>
                                        <p:tgtEl>
                                          <p:spTgt spid="173"/>
                                        </p:tgtEl>
                                        <p:attrNameLst>
                                          <p:attrName>style.visibility</p:attrName>
                                        </p:attrNameLst>
                                      </p:cBhvr>
                                      <p:to>
                                        <p:strVal val="visible"/>
                                      </p:to>
                                    </p:set>
                                    <p:animEffect transition="in" filter="fade">
                                      <p:cBhvr>
                                        <p:cTn id="64"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852</Words>
  <Application>Microsoft Office PowerPoint</Application>
  <PresentationFormat>全屏显示(16:9)</PresentationFormat>
  <Paragraphs>127</Paragraphs>
  <Slides>16</Slides>
  <Notes>16</Notes>
  <HiddenSlides>0</HiddenSlides>
  <MMClips>0</MMClips>
  <ScaleCrop>false</ScaleCrop>
  <HeadingPairs>
    <vt:vector size="4" baseType="variant">
      <vt:variant>
        <vt:lpstr>主题</vt:lpstr>
      </vt:variant>
      <vt:variant>
        <vt:i4>2</vt:i4>
      </vt:variant>
      <vt:variant>
        <vt:lpstr>幻灯片标题</vt:lpstr>
      </vt:variant>
      <vt:variant>
        <vt:i4>16</vt:i4>
      </vt:variant>
    </vt:vector>
  </HeadingPairs>
  <TitlesOfParts>
    <vt:vector size="18" baseType="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Zhang</cp:lastModifiedBy>
  <cp:revision>2</cp:revision>
  <dcterms:modified xsi:type="dcterms:W3CDTF">2019-12-12T20:25:59Z</dcterms:modified>
</cp:coreProperties>
</file>