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f827a0b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f827a0b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f827a0b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f827a0b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44668a284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44668a284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44668a284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44668a284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4668a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4668a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827a0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827a0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4668a284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4668a284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4668a284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4668a284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4668a284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4668a284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4668a284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44668a284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468926e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468926e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827a0b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f827a0b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-668875"/>
            <a:ext cx="9356276" cy="62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5400000">
            <a:off x="169050" y="-5341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7407626" y="3563808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2675" y="3678900"/>
            <a:ext cx="5196000" cy="21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Manuel Herencia Solís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Daniel Galván Cancio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-242100" y="1410575"/>
            <a:ext cx="92337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El futuro de España: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Redes bayesianas y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crecimiento demográfico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38" name="Google Shape;138;p22"/>
          <p:cNvSpPr txBox="1"/>
          <p:nvPr>
            <p:ph type="ctrTitle"/>
          </p:nvPr>
        </p:nvSpPr>
        <p:spPr>
          <a:xfrm>
            <a:off x="124450" y="1289950"/>
            <a:ext cx="9237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latin typeface="Montserrat"/>
                <a:ea typeface="Montserrat"/>
                <a:cs typeface="Montserrat"/>
                <a:sym typeface="Montserrat"/>
              </a:rPr>
              <a:t>Datos inferencia aproximada: VariableElimination</a:t>
            </a:r>
            <a:endParaRPr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25" y="1986250"/>
            <a:ext cx="6765350" cy="228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45" name="Google Shape;145;p23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46" name="Google Shape;146;p23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47" name="Google Shape;147;p23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inferencia exacta: AproxInference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25" y="1986250"/>
            <a:ext cx="6765350" cy="227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369400" y="1289950"/>
            <a:ext cx="83547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La inferencia exacta es la mejor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suficientes y red bien entrenada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Valores en los cpds curiosos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Predicciones coherentes con la realidad</a:t>
            </a:r>
            <a:endParaRPr sz="3800"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55" name="Google Shape;155;p24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56" name="Google Shape;156;p24"/>
          <p:cNvSpPr txBox="1"/>
          <p:nvPr>
            <p:ph type="ctrTitle"/>
          </p:nvPr>
        </p:nvSpPr>
        <p:spPr>
          <a:xfrm>
            <a:off x="-5425" y="288575"/>
            <a:ext cx="60363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1762775" y="1458250"/>
            <a:ext cx="57543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latin typeface="Montserrat"/>
                <a:ea typeface="Montserrat"/>
                <a:cs typeface="Montserrat"/>
                <a:sym typeface="Montserrat"/>
              </a:rPr>
              <a:t>Muchas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5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63" name="Google Shape;163;p25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8750" y="1426475"/>
            <a:ext cx="49269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Datos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Red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Enlaces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Resultados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94030" lvl="0" marL="457200" rtl="0" algn="l">
              <a:spcBef>
                <a:spcPts val="0"/>
              </a:spcBef>
              <a:spcAft>
                <a:spcPts val="0"/>
              </a:spcAft>
              <a:buSzPts val="4180"/>
              <a:buFont typeface="Montserrat Medium"/>
              <a:buChar char="●"/>
            </a:pPr>
            <a:r>
              <a:rPr lang="es" sz="4180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 sz="418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64;p14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268800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57209" r="2296" t="3920"/>
          <a:stretch/>
        </p:blipFill>
        <p:spPr>
          <a:xfrm>
            <a:off x="5218100" y="454190"/>
            <a:ext cx="2827700" cy="31580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495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3" name="Google Shape;73;p15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315775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DATOS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25" y="1790700"/>
            <a:ext cx="2924175" cy="15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333375">
              <a:srgbClr val="000000">
                <a:alpha val="50000"/>
              </a:srgbClr>
            </a:outerShdw>
          </a:effectLst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275" y="2829850"/>
            <a:ext cx="3324225" cy="13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340000" dist="3714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00" y="646125"/>
            <a:ext cx="5772700" cy="385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209550">
              <a:srgbClr val="B7B7B7">
                <a:alpha val="71000"/>
              </a:srgbClr>
            </a:outerShdw>
          </a:effectLst>
        </p:spPr>
      </p:pic>
      <p:sp>
        <p:nvSpPr>
          <p:cNvPr id="82" name="Google Shape;82;p16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-56850" y="288575"/>
            <a:ext cx="2450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217000" y="1518550"/>
            <a:ext cx="4600200" cy="17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-</a:t>
            </a: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asa de paro y PIB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-</a:t>
            </a: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Gasto en educación y tasa de fertilidad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00" y="228600"/>
            <a:ext cx="3869600" cy="30240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340000" dist="161925">
              <a:schemeClr val="lt2">
                <a:alpha val="50000"/>
              </a:schemeClr>
            </a:outerShdw>
          </a:effectLst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7477"/>
            <a:ext cx="8591550" cy="8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200000" dist="95250">
              <a:schemeClr val="lt2">
                <a:alpha val="50000"/>
              </a:schemeClr>
            </a:outerShdw>
          </a:effectLst>
        </p:spPr>
      </p:pic>
      <p:sp>
        <p:nvSpPr>
          <p:cNvPr id="92" name="Google Shape;92;p17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93" name="Google Shape;93;p17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362950" y="288575"/>
            <a:ext cx="46002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ENLACES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69400" y="1289950"/>
            <a:ext cx="75021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-</a:t>
            </a: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Gasto en educación y tasa de fertilidad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00" y="2014750"/>
            <a:ext cx="5643336" cy="255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980000" dist="190500">
              <a:schemeClr val="lt2">
                <a:alpha val="66000"/>
              </a:schemeClr>
            </a:outerShdw>
          </a:effectLst>
        </p:spPr>
      </p:pic>
      <p:sp>
        <p:nvSpPr>
          <p:cNvPr id="101" name="Google Shape;101;p18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-362925" y="288575"/>
            <a:ext cx="46002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ENLACES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Inferencias exactas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304800" y="288575"/>
            <a:ext cx="46791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RESULTADOS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1615"/>
            <a:ext cx="8627349" cy="17490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171450">
              <a:schemeClr val="lt2">
                <a:alpha val="50000"/>
              </a:schemeClr>
            </a:outerShdw>
          </a:effectLst>
        </p:spPr>
      </p:pic>
      <p:sp>
        <p:nvSpPr>
          <p:cNvPr id="112" name="Google Shape;112;p19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Inferencia aproximada usando muestreo es mejor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19" name="Google Shape;119;p20"/>
          <p:cNvSpPr txBox="1"/>
          <p:nvPr>
            <p:ph type="ctrTitle"/>
          </p:nvPr>
        </p:nvSpPr>
        <p:spPr>
          <a:xfrm>
            <a:off x="290500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RESULTADOS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50" y="1910050"/>
            <a:ext cx="5806924" cy="2852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540000" dist="209550">
              <a:schemeClr val="lt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 rot="5400000">
            <a:off x="316025" y="-369775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-447775" y="288575"/>
            <a:ext cx="48084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PRUEBA</a:t>
            </a:r>
            <a:endParaRPr b="1"/>
          </a:p>
        </p:txBody>
      </p:sp>
      <p:sp>
        <p:nvSpPr>
          <p:cNvPr id="128" name="Google Shape;128;p21"/>
          <p:cNvSpPr/>
          <p:nvPr/>
        </p:nvSpPr>
        <p:spPr>
          <a:xfrm rot="-5400000">
            <a:off x="7391601" y="3364183"/>
            <a:ext cx="1474800" cy="2117700"/>
          </a:xfrm>
          <a:prstGeom prst="rtTriangl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29" name="Google Shape;129;p21"/>
          <p:cNvSpPr txBox="1"/>
          <p:nvPr>
            <p:ph type="ctrTitle"/>
          </p:nvPr>
        </p:nvSpPr>
        <p:spPr>
          <a:xfrm>
            <a:off x="124450" y="1289950"/>
            <a:ext cx="8502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Datos reales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25" y="1986250"/>
            <a:ext cx="6765352" cy="226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