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  <p:sldMasterId id="2147483716" r:id="rId5"/>
    <p:sldMasterId id="2147483717" r:id="rId6"/>
    <p:sldMasterId id="2147483718" r:id="rId7"/>
    <p:sldMasterId id="214748371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57150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Condensed"/>
      <p:regular r:id="rId37"/>
      <p:bold r:id="rId38"/>
      <p:italic r:id="rId39"/>
      <p:boldItalic r:id="rId40"/>
    </p:embeddedFont>
    <p:embeddedFont>
      <p:font typeface="Roboto Condensed Light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224272-8C19-4038-B92C-26340BE8726F}">
  <a:tblStyle styleId="{F0224272-8C19-4038-B92C-26340BE872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Italic.fntdata"/><Relationship Id="rId42" Type="http://schemas.openxmlformats.org/officeDocument/2006/relationships/font" Target="fonts/RobotoCondensedLight-bold.fntdata"/><Relationship Id="rId41" Type="http://schemas.openxmlformats.org/officeDocument/2006/relationships/font" Target="fonts/RobotoCondensedLight-regular.fntdata"/><Relationship Id="rId44" Type="http://schemas.openxmlformats.org/officeDocument/2006/relationships/font" Target="fonts/RobotoCondensedLight-boldItalic.fntdata"/><Relationship Id="rId43" Type="http://schemas.openxmlformats.org/officeDocument/2006/relationships/font" Target="fonts/RobotoCondensedLight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font" Target="fonts/Roboto-regular.fntdata"/><Relationship Id="rId32" Type="http://schemas.openxmlformats.org/officeDocument/2006/relationships/slide" Target="slides/slide23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RobotoCondensed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RobotoCondensed-italic.fntdata"/><Relationship Id="rId38" Type="http://schemas.openxmlformats.org/officeDocument/2006/relationships/font" Target="fonts/RobotoCondensed-bold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0" Type="http://schemas.openxmlformats.org/officeDocument/2006/relationships/font" Target="fonts/Oswald-bold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:notes"/>
          <p:cNvSpPr txBox="1"/>
          <p:nvPr>
            <p:ph idx="1" type="body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1:notes"/>
          <p:cNvSpPr/>
          <p:nvPr>
            <p:ph idx="2" type="sldImg"/>
          </p:nvPr>
        </p:nvSpPr>
        <p:spPr>
          <a:xfrm>
            <a:off x="985779" y="1143387"/>
            <a:ext cx="48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1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1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1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17:notes"/>
          <p:cNvSpPr/>
          <p:nvPr>
            <p:ph idx="2" type="sldImg"/>
          </p:nvPr>
        </p:nvSpPr>
        <p:spPr>
          <a:xfrm>
            <a:off x="985779" y="1143387"/>
            <a:ext cx="48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“Having access to information and sharing it are critical to successful platform operations”- CK</a:t>
            </a:r>
            <a:endParaRPr/>
          </a:p>
        </p:txBody>
      </p:sp>
      <p:sp>
        <p:nvSpPr>
          <p:cNvPr id="505" name="Google Shape;505;p1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Condensed"/>
              <a:buNone/>
            </a:pPr>
            <a:r>
              <a:rPr b="0" lang="en-US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update: 20180410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remote trainings, you can use this spreadsheet (</a:t>
            </a:r>
            <a:r>
              <a:rPr b="1" lang="en-US"/>
              <a:t>copy first</a:t>
            </a:r>
            <a:r>
              <a:rPr lang="en-US"/>
              <a:t>): https://docs.google.com/spreadsheets/d/1Y3p3UpY9SGPFH2w37bxkq4rMFyGHnniGaFQ97i7ux9E/edit?usp=sharing</a:t>
            </a:r>
            <a:endParaRPr/>
          </a:p>
        </p:txBody>
      </p:sp>
      <p:sp>
        <p:nvSpPr>
          <p:cNvPr id="511" name="Google Shape;511;p2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“Having access to information and sharing it are critical to successful platform operations”- CK</a:t>
            </a:r>
            <a:endParaRPr/>
          </a:p>
        </p:txBody>
      </p:sp>
      <p:sp>
        <p:nvSpPr>
          <p:cNvPr id="517" name="Google Shape;517;p2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remote trainings, you can use this spreadsheet (</a:t>
            </a:r>
            <a:r>
              <a:rPr b="1" lang="en-US"/>
              <a:t>copy first</a:t>
            </a:r>
            <a:r>
              <a:rPr lang="en-US"/>
              <a:t>): https://docs.google.com/spreadsheets/d/1Y3p3UpY9SGPFH2w37bxkq4rMFyGHnniGaFQ97i7ux9E/edit?usp=sharing</a:t>
            </a:r>
            <a:endParaRPr/>
          </a:p>
        </p:txBody>
      </p:sp>
      <p:sp>
        <p:nvSpPr>
          <p:cNvPr id="523" name="Google Shape;523;p2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23:notes"/>
          <p:cNvSpPr/>
          <p:nvPr>
            <p:ph idx="2" type="sldImg"/>
          </p:nvPr>
        </p:nvSpPr>
        <p:spPr>
          <a:xfrm>
            <a:off x="1020768" y="1171575"/>
            <a:ext cx="5061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1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jpg"/><Relationship Id="rId3" Type="http://schemas.openxmlformats.org/officeDocument/2006/relationships/image" Target="../media/image1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2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845749" y="2980945"/>
            <a:ext cx="92749" cy="19823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39335" y="3658270"/>
            <a:ext cx="270641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040389" y="3507674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3040387" y="3955686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3040388" y="4555767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139337" y="2863018"/>
            <a:ext cx="2706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327112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2711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501565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5015651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400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480527" y="935038"/>
            <a:ext cx="8182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480527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9" name="Google Shape;9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>
            <a:off x="712150" y="2566214"/>
            <a:ext cx="804300" cy="75600"/>
          </a:xfrm>
          <a:prstGeom prst="rect">
            <a:avLst/>
          </a:prstGeom>
          <a:solidFill>
            <a:srgbClr val="3F5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NG slide">
  <p:cSld name="RING slide">
    <p:bg>
      <p:bgPr>
        <a:blipFill>
          <a:blip r:embed="rId2">
            <a:alphaModFix amt="60000"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9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29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9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enko Slide">
  <p:cSld name="Zenko Slide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bullets">
  <p:cSld name="Black bulle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628650" y="1562100"/>
            <a:ext cx="78867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4173166" y="400541"/>
            <a:ext cx="797700" cy="9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3"/>
          <p:cNvSpPr/>
          <p:nvPr/>
        </p:nvSpPr>
        <p:spPr>
          <a:xfrm>
            <a:off x="5843824" y="1556884"/>
            <a:ext cx="2922900" cy="3688800"/>
          </a:xfrm>
          <a:prstGeom prst="roundRect">
            <a:avLst>
              <a:gd fmla="val 3236" name="adj"/>
            </a:avLst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3"/>
          <p:cNvSpPr/>
          <p:nvPr/>
        </p:nvSpPr>
        <p:spPr>
          <a:xfrm>
            <a:off x="384719" y="1556886"/>
            <a:ext cx="2278200" cy="669600"/>
          </a:xfrm>
          <a:prstGeom prst="roundRect">
            <a:avLst>
              <a:gd fmla="val 10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3"/>
          <p:cNvSpPr/>
          <p:nvPr/>
        </p:nvSpPr>
        <p:spPr>
          <a:xfrm>
            <a:off x="3106711" y="1556886"/>
            <a:ext cx="2278800" cy="669600"/>
          </a:xfrm>
          <a:prstGeom prst="roundRect">
            <a:avLst>
              <a:gd fmla="val 1046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3"/>
          <p:cNvSpPr/>
          <p:nvPr/>
        </p:nvSpPr>
        <p:spPr>
          <a:xfrm>
            <a:off x="5842502" y="1558246"/>
            <a:ext cx="2924400" cy="668400"/>
          </a:xfrm>
          <a:prstGeom prst="roundRect">
            <a:avLst>
              <a:gd fmla="val 856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/>
          <p:nvPr/>
        </p:nvSpPr>
        <p:spPr>
          <a:xfrm>
            <a:off x="386067" y="1556884"/>
            <a:ext cx="2280900" cy="3688800"/>
          </a:xfrm>
          <a:prstGeom prst="roundRect">
            <a:avLst>
              <a:gd fmla="val 3236" name="adj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390450" y="2094812"/>
            <a:ext cx="2280900" cy="163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3108389" y="1556884"/>
            <a:ext cx="2278800" cy="3688800"/>
          </a:xfrm>
          <a:prstGeom prst="roundRect">
            <a:avLst>
              <a:gd fmla="val 3236" name="adj"/>
            </a:avLst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3112772" y="2094812"/>
            <a:ext cx="2278800" cy="1635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2724354" y="1488822"/>
            <a:ext cx="3038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5708932" y="1488822"/>
            <a:ext cx="3058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ACHIEVEMENTS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2783740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2868604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5517864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5602728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11489" y="1488822"/>
            <a:ext cx="3038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3193253" y="2408949"/>
            <a:ext cx="221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SOFTWARE-DEFINED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480540" y="2463173"/>
            <a:ext cx="20970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TR"/>
              <a:buChar char="!"/>
              <a:defRPr b="0"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2" type="body"/>
          </p:nvPr>
        </p:nvSpPr>
        <p:spPr>
          <a:xfrm>
            <a:off x="3188870" y="2681953"/>
            <a:ext cx="2128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✓"/>
              <a:defRPr b="0"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3" type="body"/>
          </p:nvPr>
        </p:nvSpPr>
        <p:spPr>
          <a:xfrm>
            <a:off x="6578600" y="2437592"/>
            <a:ext cx="210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4" type="body"/>
          </p:nvPr>
        </p:nvSpPr>
        <p:spPr>
          <a:xfrm>
            <a:off x="6578600" y="2703260"/>
            <a:ext cx="210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5" name="Google Shape;165;p33"/>
          <p:cNvCxnSpPr/>
          <p:nvPr/>
        </p:nvCxnSpPr>
        <p:spPr>
          <a:xfrm>
            <a:off x="6057900" y="2251710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4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291029" y="2863018"/>
            <a:ext cx="255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/>
          <p:nvPr/>
        </p:nvSpPr>
        <p:spPr>
          <a:xfrm>
            <a:off x="314988" y="4513033"/>
            <a:ext cx="242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rgbClr val="3F5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20982" y="3663329"/>
            <a:ext cx="2422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/>
          <p:nvPr/>
        </p:nvSpPr>
        <p:spPr>
          <a:xfrm>
            <a:off x="7581900" y="4914900"/>
            <a:ext cx="14478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6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945" y="5284552"/>
            <a:ext cx="889556" cy="24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imple">
  <p:cSld name="Title Slide Simp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ctrTitle"/>
          </p:nvPr>
        </p:nvSpPr>
        <p:spPr>
          <a:xfrm>
            <a:off x="1143000" y="935038"/>
            <a:ext cx="68580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1" type="subTitle"/>
          </p:nvPr>
        </p:nvSpPr>
        <p:spPr>
          <a:xfrm>
            <a:off x="1143000" y="3001963"/>
            <a:ext cx="68580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enko Slide">
  <p:cSld name="1_Zenko Slide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7" name="Google Shape;18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399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/>
          <p:nvPr>
            <p:ph idx="2" type="pic"/>
          </p:nvPr>
        </p:nvSpPr>
        <p:spPr>
          <a:xfrm>
            <a:off x="4572000" y="0"/>
            <a:ext cx="4572000" cy="57150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9"/>
          <p:cNvSpPr txBox="1"/>
          <p:nvPr>
            <p:ph type="title"/>
          </p:nvPr>
        </p:nvSpPr>
        <p:spPr>
          <a:xfrm>
            <a:off x="630238" y="381000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630238" y="1857380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1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1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41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6" name="Google Shape;20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42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- Title and Content with bullets ">
  <p:cSld name="Main - Title and Content with bullets 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501804" y="1037772"/>
            <a:ext cx="81279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334F"/>
              </a:buClr>
              <a:buSzPts val="1100"/>
              <a:buNone/>
              <a:defRPr b="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334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334F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43"/>
          <p:cNvSpPr txBox="1"/>
          <p:nvPr>
            <p:ph type="title"/>
          </p:nvPr>
        </p:nvSpPr>
        <p:spPr>
          <a:xfrm>
            <a:off x="501804" y="241458"/>
            <a:ext cx="81279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0D7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3"/>
          <p:cNvSpPr txBox="1"/>
          <p:nvPr>
            <p:ph idx="11" type="ftr"/>
          </p:nvPr>
        </p:nvSpPr>
        <p:spPr>
          <a:xfrm>
            <a:off x="6068628" y="5448874"/>
            <a:ext cx="14862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43"/>
          <p:cNvSpPr txBox="1"/>
          <p:nvPr>
            <p:ph idx="12" type="sldNum"/>
          </p:nvPr>
        </p:nvSpPr>
        <p:spPr>
          <a:xfrm>
            <a:off x="7599518" y="5448875"/>
            <a:ext cx="3321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432112"/>
            <a:ext cx="7886700" cy="376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44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4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4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47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>
            <p:ph type="ctrTitle"/>
          </p:nvPr>
        </p:nvSpPr>
        <p:spPr>
          <a:xfrm>
            <a:off x="480527" y="935038"/>
            <a:ext cx="8182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48"/>
          <p:cNvSpPr txBox="1"/>
          <p:nvPr>
            <p:ph idx="1" type="subTitle"/>
          </p:nvPr>
        </p:nvSpPr>
        <p:spPr>
          <a:xfrm>
            <a:off x="480527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9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50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1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3" name="Google Shape;243;p51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51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51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6" name="Google Shape;24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Tokyo background" showMasterSp="0">
  <p:cSld name="Section Header - Tokyo backgrou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"/>
          <p:cNvSpPr txBox="1"/>
          <p:nvPr>
            <p:ph type="title"/>
          </p:nvPr>
        </p:nvSpPr>
        <p:spPr>
          <a:xfrm>
            <a:off x="1918387" y="1029731"/>
            <a:ext cx="52977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ucida Sans"/>
              <a:buNone/>
              <a:defRPr sz="4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9" name="Google Shape;24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1884" y="5394959"/>
            <a:ext cx="868935" cy="23385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2"/>
          <p:cNvSpPr txBox="1"/>
          <p:nvPr>
            <p:ph idx="11" type="ftr"/>
          </p:nvPr>
        </p:nvSpPr>
        <p:spPr>
          <a:xfrm>
            <a:off x="6068628" y="5448874"/>
            <a:ext cx="14862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52"/>
          <p:cNvSpPr txBox="1"/>
          <p:nvPr>
            <p:ph idx="12" type="sldNum"/>
          </p:nvPr>
        </p:nvSpPr>
        <p:spPr>
          <a:xfrm>
            <a:off x="7599518" y="5448875"/>
            <a:ext cx="3321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icture on right side - Purple" showMasterSp="0">
  <p:cSld name="Content and Picture on right side - Purp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3"/>
          <p:cNvSpPr/>
          <p:nvPr/>
        </p:nvSpPr>
        <p:spPr>
          <a:xfrm>
            <a:off x="0" y="0"/>
            <a:ext cx="4905375" cy="5709285"/>
          </a:xfrm>
          <a:custGeom>
            <a:rect b="b" l="l" r="r" t="t"/>
            <a:pathLst>
              <a:path extrusionOk="0" h="6858000" w="6540500">
                <a:moveTo>
                  <a:pt x="0" y="0"/>
                </a:moveTo>
                <a:lnTo>
                  <a:pt x="65405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60D75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53"/>
          <p:cNvSpPr/>
          <p:nvPr>
            <p:ph idx="2" type="pic"/>
          </p:nvPr>
        </p:nvSpPr>
        <p:spPr>
          <a:xfrm>
            <a:off x="4514850" y="0"/>
            <a:ext cx="4629300" cy="571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5" name="Google Shape;255;p53"/>
          <p:cNvSpPr txBox="1"/>
          <p:nvPr>
            <p:ph idx="1" type="body"/>
          </p:nvPr>
        </p:nvSpPr>
        <p:spPr>
          <a:xfrm>
            <a:off x="501804" y="1406456"/>
            <a:ext cx="38862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0" i="0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53"/>
          <p:cNvSpPr txBox="1"/>
          <p:nvPr>
            <p:ph type="title"/>
          </p:nvPr>
        </p:nvSpPr>
        <p:spPr>
          <a:xfrm>
            <a:off x="501804" y="241458"/>
            <a:ext cx="38862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3"/>
          <p:cNvSpPr txBox="1"/>
          <p:nvPr>
            <p:ph idx="12" type="sldNum"/>
          </p:nvPr>
        </p:nvSpPr>
        <p:spPr>
          <a:xfrm>
            <a:off x="3097711" y="5440679"/>
            <a:ext cx="3321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19069" y="5394959"/>
            <a:ext cx="868935" cy="23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559856"/>
            <a:ext cx="7886700" cy="363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8650" y="974536"/>
            <a:ext cx="7886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top content bottom - for case study" showMasterSp="0">
  <p:cSld name="Picture on top content bottom - for case stud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/>
          <p:nvPr/>
        </p:nvSpPr>
        <p:spPr>
          <a:xfrm>
            <a:off x="-8365" y="2700847"/>
            <a:ext cx="9156269" cy="3051061"/>
          </a:xfrm>
          <a:custGeom>
            <a:rect b="b" l="l" r="r" t="t"/>
            <a:pathLst>
              <a:path extrusionOk="0" h="3664938" w="12208359">
                <a:moveTo>
                  <a:pt x="11152" y="591014"/>
                </a:moveTo>
                <a:lnTo>
                  <a:pt x="12203153" y="0"/>
                </a:lnTo>
                <a:cubicBezTo>
                  <a:pt x="12199436" y="782650"/>
                  <a:pt x="12211348" y="2881145"/>
                  <a:pt x="12207631" y="3663795"/>
                </a:cubicBezTo>
                <a:lnTo>
                  <a:pt x="0" y="3664938"/>
                </a:lnTo>
                <a:cubicBezTo>
                  <a:pt x="3717" y="2465975"/>
                  <a:pt x="7435" y="1789977"/>
                  <a:pt x="11152" y="591014"/>
                </a:cubicBezTo>
                <a:close/>
              </a:path>
            </a:pathLst>
          </a:custGeom>
          <a:solidFill>
            <a:srgbClr val="00B4AE">
              <a:alpha val="89411"/>
            </a:srgbClr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54"/>
          <p:cNvSpPr txBox="1"/>
          <p:nvPr>
            <p:ph idx="1" type="body"/>
          </p:nvPr>
        </p:nvSpPr>
        <p:spPr>
          <a:xfrm>
            <a:off x="958083" y="3781284"/>
            <a:ext cx="76716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54"/>
          <p:cNvSpPr txBox="1"/>
          <p:nvPr>
            <p:ph idx="2" type="body"/>
          </p:nvPr>
        </p:nvSpPr>
        <p:spPr>
          <a:xfrm>
            <a:off x="7136655" y="156232"/>
            <a:ext cx="1893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i="1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334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334F"/>
              </a:buClr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334F"/>
              </a:buClr>
              <a:buSzPts val="12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54"/>
          <p:cNvSpPr txBox="1"/>
          <p:nvPr>
            <p:ph type="title"/>
          </p:nvPr>
        </p:nvSpPr>
        <p:spPr>
          <a:xfrm>
            <a:off x="501804" y="3142174"/>
            <a:ext cx="812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4" name="Google Shape;26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1884" y="5394959"/>
            <a:ext cx="868935" cy="23385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4"/>
          <p:cNvSpPr txBox="1"/>
          <p:nvPr>
            <p:ph idx="11" type="ftr"/>
          </p:nvPr>
        </p:nvSpPr>
        <p:spPr>
          <a:xfrm>
            <a:off x="6068628" y="5448874"/>
            <a:ext cx="14862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54"/>
          <p:cNvSpPr txBox="1"/>
          <p:nvPr>
            <p:ph idx="12" type="sldNum"/>
          </p:nvPr>
        </p:nvSpPr>
        <p:spPr>
          <a:xfrm>
            <a:off x="7599518" y="5448875"/>
            <a:ext cx="3321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 txBox="1"/>
          <p:nvPr>
            <p:ph type="title"/>
          </p:nvPr>
        </p:nvSpPr>
        <p:spPr>
          <a:xfrm>
            <a:off x="779464" y="183446"/>
            <a:ext cx="758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2" name="Google Shape;272;p57"/>
          <p:cNvSpPr txBox="1"/>
          <p:nvPr>
            <p:ph idx="1" type="body"/>
          </p:nvPr>
        </p:nvSpPr>
        <p:spPr>
          <a:xfrm>
            <a:off x="555944" y="1066800"/>
            <a:ext cx="81513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57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ntirely)" showMasterSp="0">
  <p:cSld name="blank (entirely)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0"/>
          <p:cNvSpPr/>
          <p:nvPr/>
        </p:nvSpPr>
        <p:spPr>
          <a:xfrm>
            <a:off x="143261" y="2437354"/>
            <a:ext cx="2780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60"/>
          <p:cNvSpPr/>
          <p:nvPr/>
        </p:nvSpPr>
        <p:spPr>
          <a:xfrm>
            <a:off x="2923592" y="2520468"/>
            <a:ext cx="95100" cy="22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0"/>
          <p:cNvSpPr txBox="1"/>
          <p:nvPr/>
        </p:nvSpPr>
        <p:spPr>
          <a:xfrm>
            <a:off x="155756" y="3894000"/>
            <a:ext cx="2755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1" i="0" sz="3000" u="none" cap="none" strike="noStrike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6" name="Google Shape;286;p60"/>
          <p:cNvSpPr txBox="1"/>
          <p:nvPr>
            <p:ph type="title"/>
          </p:nvPr>
        </p:nvSpPr>
        <p:spPr>
          <a:xfrm>
            <a:off x="561000" y="4419958"/>
            <a:ext cx="218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swald"/>
              <a:buNone/>
              <a:defRPr sz="18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7" name="Google Shape;287;p60"/>
          <p:cNvSpPr/>
          <p:nvPr/>
        </p:nvSpPr>
        <p:spPr>
          <a:xfrm>
            <a:off x="143269" y="3262000"/>
            <a:ext cx="2780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Oswald"/>
              <a:buNone/>
            </a:pPr>
            <a:r>
              <a:rPr b="1" i="0" lang="en-US" sz="3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TECHNICAL</a:t>
            </a:r>
            <a:endParaRPr b="0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0"/>
          <p:cNvSpPr txBox="1"/>
          <p:nvPr>
            <p:ph idx="1" type="subTitle"/>
          </p:nvPr>
        </p:nvSpPr>
        <p:spPr>
          <a:xfrm>
            <a:off x="3193463" y="3199667"/>
            <a:ext cx="5460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89" name="Google Shape;289;p60"/>
          <p:cNvSpPr txBox="1"/>
          <p:nvPr>
            <p:ph idx="2" type="subTitle"/>
          </p:nvPr>
        </p:nvSpPr>
        <p:spPr>
          <a:xfrm>
            <a:off x="3216300" y="3744708"/>
            <a:ext cx="5303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White and Black">
  <p:cSld name="10_White and Black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61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1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4" name="Google Shape;294;p61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5" name="Google Shape;295;p61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6" name="Google Shape;296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62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3"/>
          <p:cNvSpPr txBox="1"/>
          <p:nvPr>
            <p:ph type="title"/>
          </p:nvPr>
        </p:nvSpPr>
        <p:spPr>
          <a:xfrm>
            <a:off x="299194" y="2867229"/>
            <a:ext cx="8536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200" lIns="122200" spcFirstLastPara="1" rIns="122200" wrap="square" tIns="1222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304" name="Google Shape;304;p63"/>
          <p:cNvCxnSpPr/>
          <p:nvPr/>
        </p:nvCxnSpPr>
        <p:spPr>
          <a:xfrm>
            <a:off x="410606" y="2794000"/>
            <a:ext cx="982500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5" name="Google Shape;30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63"/>
          <p:cNvPicPr preferRelativeResize="0"/>
          <p:nvPr/>
        </p:nvPicPr>
        <p:blipFill rotWithShape="1">
          <a:blip r:embed="rId3">
            <a:alphaModFix/>
          </a:blip>
          <a:srcRect b="37213" l="0" r="0" t="0"/>
          <a:stretch/>
        </p:blipFill>
        <p:spPr>
          <a:xfrm>
            <a:off x="299194" y="3812479"/>
            <a:ext cx="1516427" cy="15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4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64"/>
          <p:cNvSpPr/>
          <p:nvPr/>
        </p:nvSpPr>
        <p:spPr>
          <a:xfrm>
            <a:off x="139337" y="4513033"/>
            <a:ext cx="2706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4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64"/>
          <p:cNvSpPr txBox="1"/>
          <p:nvPr>
            <p:ph idx="1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64"/>
          <p:cNvSpPr txBox="1"/>
          <p:nvPr>
            <p:ph idx="2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64"/>
          <p:cNvSpPr txBox="1"/>
          <p:nvPr>
            <p:ph idx="3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ctrTitle"/>
          </p:nvPr>
        </p:nvSpPr>
        <p:spPr>
          <a:xfrm>
            <a:off x="480527" y="935038"/>
            <a:ext cx="81828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480527" y="3001963"/>
            <a:ext cx="8182946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67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8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68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68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9"/>
          <p:cNvSpPr txBox="1"/>
          <p:nvPr>
            <p:ph type="ctrTitle"/>
          </p:nvPr>
        </p:nvSpPr>
        <p:spPr>
          <a:xfrm>
            <a:off x="480600" y="935037"/>
            <a:ext cx="81828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69"/>
          <p:cNvSpPr txBox="1"/>
          <p:nvPr>
            <p:ph idx="1" type="subTitle"/>
          </p:nvPr>
        </p:nvSpPr>
        <p:spPr>
          <a:xfrm>
            <a:off x="480600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i="0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0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70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ck and White">
  <p:cSld name="9_Black and Whit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71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1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4" name="Google Shape;334;p71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5" name="Google Shape;335;p71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6" name="Google Shape;336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2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72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72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1" name="Google Shape;341;p72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2" name="Google Shape;342;p72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1627094" cy="779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0" y="4894729"/>
            <a:ext cx="9144000" cy="820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27112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2711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01565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5015651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0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6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596128"/>
            <a:ext cx="9144000" cy="11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" y="0"/>
            <a:ext cx="744278" cy="10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6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mc:AlternateContent>
    <mc:Choice Requires="p14">
      <p:transition p14:dur="1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0" y="56215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4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0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40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8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8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58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58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5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umentation.scality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VnoKbreGwNZabMvz8vaNk4qYxSkWlndi/view?usp=sharing" TargetMode="External"/><Relationship Id="rId4" Type="http://schemas.openxmlformats.org/officeDocument/2006/relationships/hyperlink" Target="https://www.putty.org/" TargetMode="External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VkjNeupX---Aj_RoJojtEaWDw6JuwWGY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3"/>
          <p:cNvSpPr txBox="1"/>
          <p:nvPr>
            <p:ph idx="1" type="body"/>
          </p:nvPr>
        </p:nvSpPr>
        <p:spPr>
          <a:xfrm>
            <a:off x="122035" y="3985595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ADVANCED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OPERATIONS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348" name="Google Shape;348;p73"/>
          <p:cNvSpPr txBox="1"/>
          <p:nvPr>
            <p:ph idx="2" type="body"/>
          </p:nvPr>
        </p:nvSpPr>
        <p:spPr>
          <a:xfrm>
            <a:off x="3040398" y="3507675"/>
            <a:ext cx="54732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600"/>
              <a:t>2. Customer Platform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73"/>
          <p:cNvSpPr txBox="1"/>
          <p:nvPr>
            <p:ph idx="4" type="body"/>
          </p:nvPr>
        </p:nvSpPr>
        <p:spPr>
          <a:xfrm>
            <a:off x="3040404" y="4555775"/>
            <a:ext cx="32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/>
              <a:t>© Copyright Scality 2022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73"/>
          <p:cNvSpPr txBox="1"/>
          <p:nvPr/>
        </p:nvSpPr>
        <p:spPr>
          <a:xfrm>
            <a:off x="494025" y="5189375"/>
            <a:ext cx="196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RING 8.5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2"/>
          <p:cNvSpPr txBox="1"/>
          <p:nvPr>
            <p:ph type="title"/>
          </p:nvPr>
        </p:nvSpPr>
        <p:spPr>
          <a:xfrm>
            <a:off x="628650" y="129975"/>
            <a:ext cx="80709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GUI Admin Password Change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628650" y="1234875"/>
            <a:ext cx="80355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Although during the installation the same admin password is set across the board, there are actually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four different passwords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SupAPI (Supervisor GUI),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RING Administration Interface,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Grafana,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Console.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password change procedure depends on the RING version: look up “</a:t>
            </a:r>
            <a:r>
              <a:rPr b="1" i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Changing supervisor Password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 in the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RING Operations Guide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other versions or the S3 Console Super Admin password,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P3 support ticket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3"/>
          <p:cNvSpPr txBox="1"/>
          <p:nvPr>
            <p:ph type="title"/>
          </p:nvPr>
        </p:nvSpPr>
        <p:spPr>
          <a:xfrm>
            <a:off x="327112" y="2492250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</a:pPr>
            <a:r>
              <a:rPr lang="en-US"/>
              <a:t>Training Labs</a:t>
            </a:r>
            <a:endParaRPr/>
          </a:p>
        </p:txBody>
      </p:sp>
      <p:sp>
        <p:nvSpPr>
          <p:cNvPr id="427" name="Google Shape;427;p83"/>
          <p:cNvSpPr txBox="1"/>
          <p:nvPr>
            <p:ph type="title"/>
          </p:nvPr>
        </p:nvSpPr>
        <p:spPr>
          <a:xfrm>
            <a:off x="4586100" y="2492250"/>
            <a:ext cx="4515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</a:pPr>
            <a:r>
              <a:rPr lang="en-US" sz="3400">
                <a:solidFill>
                  <a:srgbClr val="000000"/>
                </a:solidFill>
              </a:rPr>
              <a:t>Architecture overview </a:t>
            </a:r>
            <a:br>
              <a:rPr lang="en-US" sz="3400">
                <a:solidFill>
                  <a:srgbClr val="000000"/>
                </a:solidFill>
              </a:rPr>
            </a:br>
            <a:r>
              <a:rPr lang="en-US" sz="3400">
                <a:solidFill>
                  <a:srgbClr val="000000"/>
                </a:solidFill>
              </a:rPr>
              <a:t>and Access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4"/>
          <p:cNvSpPr txBox="1"/>
          <p:nvPr>
            <p:ph type="title"/>
          </p:nvPr>
        </p:nvSpPr>
        <p:spPr>
          <a:xfrm>
            <a:off x="628650" y="129975"/>
            <a:ext cx="8203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Lab Assignments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33" name="Google Shape;433;p84"/>
          <p:cNvGraphicFramePr/>
          <p:nvPr/>
        </p:nvGraphicFramePr>
        <p:xfrm>
          <a:off x="894275" y="11401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{F0224272-8C19-4038-B92C-26340BE8726F}</a:tableStyleId>
              </a:tblPr>
              <a:tblGrid>
                <a:gridCol w="711625"/>
                <a:gridCol w="1244675"/>
                <a:gridCol w="2463075"/>
                <a:gridCol w="2936075"/>
              </a:tblGrid>
              <a:tr h="14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User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7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Address1: </a:t>
                      </a: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Management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7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Address2: Service </a:t>
                      </a: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endpoint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772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 01</a:t>
                      </a:r>
                      <a:endParaRPr b="1"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SGHKEU2-PL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pl.sghkeu2.eu.es.scality.com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 s3-pl.sghkeu2.eu.es.scality.com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 02</a:t>
                      </a:r>
                      <a:endParaRPr b="1"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SGHKEU2-DY</a:t>
                      </a:r>
                      <a:endParaRPr sz="11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dy.sghkeu2.eu.es.scality.com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s3-dy.sghkeu2.eu.es.scality.com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 03</a:t>
                      </a:r>
                      <a:endParaRPr b="1"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SGHKNA3-JT</a:t>
                      </a:r>
                      <a:endParaRPr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jt.sghkna3.na.es.scality.com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s3-jt.sghkna3.na.es.scality.com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 04</a:t>
                      </a:r>
                      <a:endParaRPr b="1"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SGHKNA3-JH</a:t>
                      </a:r>
                      <a:endParaRPr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jh.sghkna3.na.es.scality.com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s3-jh.sghkna3.na.es.scality.com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 05</a:t>
                      </a:r>
                      <a:endParaRPr b="1"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 06</a:t>
                      </a:r>
                      <a:endParaRPr b="1"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 07</a:t>
                      </a:r>
                      <a:endParaRPr b="1"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5200C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 08</a:t>
                      </a:r>
                      <a:endParaRPr b="1"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85200C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5"/>
          <p:cNvSpPr txBox="1"/>
          <p:nvPr>
            <p:ph type="title"/>
          </p:nvPr>
        </p:nvSpPr>
        <p:spPr>
          <a:xfrm>
            <a:off x="628650" y="129975"/>
            <a:ext cx="8203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Lab Credentials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9" name="Google Shape;439;p85"/>
          <p:cNvSpPr txBox="1"/>
          <p:nvPr/>
        </p:nvSpPr>
        <p:spPr>
          <a:xfrm>
            <a:off x="628650" y="1234875"/>
            <a:ext cx="82035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SSH:</a:t>
            </a:r>
            <a:endParaRPr b="1" i="0" sz="18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User: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endParaRPr b="1" i="1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 authentication options: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Private key authentication: see </a:t>
            </a:r>
            <a:r>
              <a:rPr b="0" i="1" lang="en-US" sz="1800" u="sng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next slides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Password authentication*: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&lt;root_password&gt;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Supervisor GUI:</a:t>
            </a:r>
            <a:endParaRPr b="1" i="0" sz="18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User: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b="1" i="1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Password: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scality</a:t>
            </a:r>
            <a:endParaRPr b="1" i="1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6"/>
          <p:cNvSpPr txBox="1"/>
          <p:nvPr>
            <p:ph type="title"/>
          </p:nvPr>
        </p:nvSpPr>
        <p:spPr>
          <a:xfrm>
            <a:off x="628650" y="129975"/>
            <a:ext cx="8515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Lab Access from Microsoft Windows (PuTTY)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5" name="Google Shape;445;p86"/>
          <p:cNvSpPr txBox="1"/>
          <p:nvPr/>
        </p:nvSpPr>
        <p:spPr>
          <a:xfrm>
            <a:off x="628650" y="1234875"/>
            <a:ext cx="80553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Download (or request) and save the lab’s 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b="1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PuTTY Private Key (PPK)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Open PuTTY (download 🔗</a:t>
            </a: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here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if necessary). 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On the left panel, click on the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“+”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of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+Connection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Click on the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“+”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of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+SSH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to unveil the SSH configuration menu.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Click on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Auth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On the right, </a:t>
            </a:r>
            <a:r>
              <a:rPr b="0" i="0" lang="en-US" sz="1400" u="none" cap="none" strike="noStrike">
                <a:solidFill>
                  <a:schemeClr val="accent5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select the saved PPK key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in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“Private key file for </a:t>
            </a:r>
            <a:b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authentication”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On the left, go back up and click on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Session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Enter </a:t>
            </a:r>
            <a:r>
              <a:rPr b="1" i="1" lang="en-US" sz="1400" u="none" cap="none" strike="noStrike">
                <a:solidFill>
                  <a:schemeClr val="accent5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root@&lt;Address1&gt;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, in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“Host Name (or IP address)”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Enter a name for the session in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“Saved Sessions”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click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Save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to be able to easily re-connect.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1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Open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to connect.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You then will be able to SSH to any lab server from the Supervisor. 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46" name="Google Shape;446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3675" y="1623850"/>
            <a:ext cx="2531525" cy="243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7"/>
          <p:cNvSpPr txBox="1"/>
          <p:nvPr>
            <p:ph type="title"/>
          </p:nvPr>
        </p:nvSpPr>
        <p:spPr>
          <a:xfrm>
            <a:off x="628650" y="129975"/>
            <a:ext cx="8203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Lab Access from MacOS or Linux Terminal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2" name="Google Shape;452;p87"/>
          <p:cNvSpPr txBox="1"/>
          <p:nvPr/>
        </p:nvSpPr>
        <p:spPr>
          <a:xfrm>
            <a:off x="628650" y="1234875"/>
            <a:ext cx="80553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Download (or request) and save the lab’s </a:t>
            </a:r>
            <a:r>
              <a:rPr b="0" i="0" lang="en-US" sz="1400" u="none" cap="none" strike="noStrike">
                <a:solidFill>
                  <a:srgbClr val="1155CC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b="1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RSA private key</a:t>
            </a: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Open a terminal and change the key permissions to 600: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Start a SSH connection with the following information: 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Host: </a:t>
            </a:r>
            <a:r>
              <a:rPr b="1" i="1" lang="en-US" sz="1400" u="none" cap="none" strike="noStrike">
                <a:solidFill>
                  <a:schemeClr val="accent5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Address1</a:t>
            </a:r>
            <a:endParaRPr b="1" i="1" sz="1400" u="none" cap="none" strike="noStrike">
              <a:solidFill>
                <a:schemeClr val="accent5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Port: 22 (default)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User: </a:t>
            </a:r>
            <a:r>
              <a:rPr b="1" i="1" lang="en-US" sz="1400" u="none" cap="none" strike="noStrike">
                <a:solidFill>
                  <a:schemeClr val="accent5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root</a:t>
            </a:r>
            <a:endParaRPr b="1" i="1" sz="1400" u="none" cap="none" strike="noStrike">
              <a:solidFill>
                <a:schemeClr val="accent5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RSA Private Key: </a:t>
            </a:r>
            <a:r>
              <a:rPr b="0" i="0" lang="en-US" sz="1400" u="none" cap="none" strike="noStrike">
                <a:solidFill>
                  <a:schemeClr val="accent5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saved RSA Key file</a:t>
            </a:r>
            <a:endParaRPr b="0" i="0" sz="1400" u="none" cap="none" strike="noStrike">
              <a:solidFill>
                <a:schemeClr val="accent5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E.g: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You then will be able to SSH to any lab server from the Supervisor. 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3" name="Google Shape;453;p87"/>
          <p:cNvSpPr txBox="1"/>
          <p:nvPr/>
        </p:nvSpPr>
        <p:spPr>
          <a:xfrm>
            <a:off x="628650" y="1940174"/>
            <a:ext cx="7886700" cy="2895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chmod 600 </a:t>
            </a:r>
            <a:r>
              <a:rPr b="1" i="0" lang="en-US" sz="1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&lt;path_to_the_saved_rsa_key_file&gt;</a:t>
            </a:r>
            <a:endParaRPr b="1" i="0" sz="1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87"/>
          <p:cNvSpPr txBox="1"/>
          <p:nvPr/>
        </p:nvSpPr>
        <p:spPr>
          <a:xfrm>
            <a:off x="628650" y="3949598"/>
            <a:ext cx="7886700" cy="2895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ssh -i </a:t>
            </a:r>
            <a:r>
              <a:rPr b="1" i="0" lang="en-US" sz="1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&lt;path_to_the_saved_rsa_key_file&gt;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root@</a:t>
            </a:r>
            <a:r>
              <a:rPr b="1" i="0" lang="en-US" sz="1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&lt;Address1&gt;</a:t>
            </a:r>
            <a:endParaRPr b="1" i="0" sz="1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8"/>
          <p:cNvSpPr txBox="1"/>
          <p:nvPr>
            <p:ph type="title"/>
          </p:nvPr>
        </p:nvSpPr>
        <p:spPr>
          <a:xfrm>
            <a:off x="628650" y="129975"/>
            <a:ext cx="80709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Exercise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Google Shape;460;p88"/>
          <p:cNvSpPr txBox="1"/>
          <p:nvPr>
            <p:ph idx="1" type="body"/>
          </p:nvPr>
        </p:nvSpPr>
        <p:spPr>
          <a:xfrm>
            <a:off x="628650" y="1234875"/>
            <a:ext cx="80355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●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your lab Web access to: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Supervisor GUI,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RING Administration Interface,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Grafana,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S3 Console.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●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your SSH access to the Supervisor.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9"/>
          <p:cNvSpPr txBox="1"/>
          <p:nvPr>
            <p:ph type="title"/>
          </p:nvPr>
        </p:nvSpPr>
        <p:spPr>
          <a:xfrm>
            <a:off x="501804" y="241458"/>
            <a:ext cx="81279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0D75"/>
              </a:buClr>
              <a:buSzPts val="2800"/>
              <a:buFont typeface="Lucida Sans"/>
              <a:buNone/>
            </a:pPr>
            <a:r>
              <a:rPr lang="en-US"/>
              <a:t>Lab Overview</a:t>
            </a:r>
            <a:endParaRPr sz="1400"/>
          </a:p>
        </p:txBody>
      </p:sp>
      <p:sp>
        <p:nvSpPr>
          <p:cNvPr id="466" name="Google Shape;466;p89"/>
          <p:cNvSpPr/>
          <p:nvPr/>
        </p:nvSpPr>
        <p:spPr>
          <a:xfrm>
            <a:off x="7117860" y="3264901"/>
            <a:ext cx="1547400" cy="1615500"/>
          </a:xfrm>
          <a:prstGeom prst="roundRect">
            <a:avLst>
              <a:gd fmla="val 8340" name="adj"/>
            </a:avLst>
          </a:prstGeom>
          <a:solidFill>
            <a:srgbClr val="FFFFFF"/>
          </a:solidFill>
          <a:ln cap="flat" cmpd="sng" w="19050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49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640049"/>
                </a:solidFill>
                <a:latin typeface="Roboto"/>
                <a:ea typeface="Roboto"/>
                <a:cs typeface="Roboto"/>
                <a:sym typeface="Roboto"/>
              </a:rPr>
              <a:t>DC2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89"/>
          <p:cNvSpPr/>
          <p:nvPr/>
        </p:nvSpPr>
        <p:spPr>
          <a:xfrm>
            <a:off x="5816075" y="1112225"/>
            <a:ext cx="1790100" cy="1914000"/>
          </a:xfrm>
          <a:prstGeom prst="roundRect">
            <a:avLst>
              <a:gd fmla="val 8062" name="adj"/>
            </a:avLst>
          </a:prstGeom>
          <a:solidFill>
            <a:srgbClr val="FFFFFF"/>
          </a:solidFill>
          <a:ln cap="flat" cmpd="sng" w="19050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0" lIns="0" spcFirstLastPara="1" rIns="711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49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640049"/>
                </a:solidFill>
                <a:latin typeface="Roboto"/>
                <a:ea typeface="Roboto"/>
                <a:cs typeface="Roboto"/>
                <a:sym typeface="Roboto"/>
              </a:rPr>
              <a:t>DC1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p89"/>
          <p:cNvCxnSpPr>
            <a:stCxn id="466" idx="1"/>
          </p:cNvCxnSpPr>
          <p:nvPr/>
        </p:nvCxnSpPr>
        <p:spPr>
          <a:xfrm>
            <a:off x="7117860" y="4072651"/>
            <a:ext cx="1499700" cy="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69" name="Google Shape;469;p89"/>
          <p:cNvSpPr/>
          <p:nvPr/>
        </p:nvSpPr>
        <p:spPr>
          <a:xfrm>
            <a:off x="5932714" y="2054894"/>
            <a:ext cx="564900" cy="36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0A65"/>
              </a:gs>
              <a:gs pos="100000">
                <a:srgbClr val="E8A2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5550" lIns="0" spcFirstLastPara="1" rIns="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1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89"/>
          <p:cNvSpPr/>
          <p:nvPr/>
        </p:nvSpPr>
        <p:spPr>
          <a:xfrm>
            <a:off x="6886777" y="1940838"/>
            <a:ext cx="653700" cy="4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0A65"/>
              </a:gs>
              <a:gs pos="100000">
                <a:srgbClr val="E8A2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0" spcFirstLastPara="1" rIns="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dc1-store-0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89"/>
          <p:cNvSpPr/>
          <p:nvPr/>
        </p:nvSpPr>
        <p:spPr>
          <a:xfrm>
            <a:off x="6886777" y="1342029"/>
            <a:ext cx="653700" cy="4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0A65"/>
              </a:gs>
              <a:gs pos="100000">
                <a:srgbClr val="E8A2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0" spcFirstLastPara="1" rIns="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dc1-store-1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89"/>
          <p:cNvSpPr/>
          <p:nvPr/>
        </p:nvSpPr>
        <p:spPr>
          <a:xfrm>
            <a:off x="7208445" y="4333288"/>
            <a:ext cx="653700" cy="4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0A65"/>
              </a:gs>
              <a:gs pos="100000">
                <a:srgbClr val="E8A2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0" spcFirstLastPara="1" rIns="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dc2-store-1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9"/>
          <p:cNvSpPr/>
          <p:nvPr/>
        </p:nvSpPr>
        <p:spPr>
          <a:xfrm>
            <a:off x="7947711" y="4331430"/>
            <a:ext cx="653700" cy="46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0A65"/>
              </a:gs>
              <a:gs pos="100000">
                <a:srgbClr val="E8A2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0" spcFirstLastPara="1" rIns="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dc2-store-2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4" name="Google Shape;474;p89"/>
          <p:cNvCxnSpPr>
            <a:stCxn id="469" idx="3"/>
          </p:cNvCxnSpPr>
          <p:nvPr/>
        </p:nvCxnSpPr>
        <p:spPr>
          <a:xfrm>
            <a:off x="6497614" y="2235044"/>
            <a:ext cx="213900" cy="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5" name="Google Shape;475;p89"/>
          <p:cNvCxnSpPr>
            <a:endCxn id="470" idx="1"/>
          </p:cNvCxnSpPr>
          <p:nvPr/>
        </p:nvCxnSpPr>
        <p:spPr>
          <a:xfrm>
            <a:off x="6710977" y="2173638"/>
            <a:ext cx="175800" cy="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6" name="Google Shape;476;p89"/>
          <p:cNvCxnSpPr>
            <a:endCxn id="471" idx="1"/>
          </p:cNvCxnSpPr>
          <p:nvPr/>
        </p:nvCxnSpPr>
        <p:spPr>
          <a:xfrm>
            <a:off x="6710977" y="1574829"/>
            <a:ext cx="175800" cy="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7" name="Google Shape;477;p89"/>
          <p:cNvCxnSpPr>
            <a:stCxn id="472" idx="0"/>
          </p:cNvCxnSpPr>
          <p:nvPr/>
        </p:nvCxnSpPr>
        <p:spPr>
          <a:xfrm flipH="1" rot="10800000">
            <a:off x="7535295" y="4087888"/>
            <a:ext cx="4800" cy="24540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8" name="Google Shape;478;p89"/>
          <p:cNvCxnSpPr>
            <a:endCxn id="473" idx="0"/>
          </p:cNvCxnSpPr>
          <p:nvPr/>
        </p:nvCxnSpPr>
        <p:spPr>
          <a:xfrm flipH="1">
            <a:off x="8274561" y="4063530"/>
            <a:ext cx="6600" cy="26790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89"/>
          <p:cNvSpPr/>
          <p:nvPr/>
        </p:nvSpPr>
        <p:spPr>
          <a:xfrm>
            <a:off x="6898500" y="2544150"/>
            <a:ext cx="653700" cy="41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0A65"/>
              </a:gs>
              <a:gs pos="100000">
                <a:srgbClr val="E8A1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5550" lIns="0" spcFirstLastPara="1" rIns="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dc1-store-2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0" name="Google Shape;480;p89"/>
          <p:cNvCxnSpPr>
            <a:stCxn id="479" idx="1"/>
          </p:cNvCxnSpPr>
          <p:nvPr/>
        </p:nvCxnSpPr>
        <p:spPr>
          <a:xfrm rot="10800000">
            <a:off x="6711000" y="2750850"/>
            <a:ext cx="187500" cy="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89"/>
          <p:cNvSpPr/>
          <p:nvPr/>
        </p:nvSpPr>
        <p:spPr>
          <a:xfrm>
            <a:off x="7695523" y="3524760"/>
            <a:ext cx="653700" cy="41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0A65"/>
              </a:gs>
              <a:gs pos="100000">
                <a:srgbClr val="E8A1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5550" lIns="0" spcFirstLastPara="1" rIns="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dc2-store-0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2" name="Google Shape;482;p89"/>
          <p:cNvCxnSpPr>
            <a:stCxn id="481" idx="2"/>
          </p:cNvCxnSpPr>
          <p:nvPr/>
        </p:nvCxnSpPr>
        <p:spPr>
          <a:xfrm>
            <a:off x="8022373" y="3938160"/>
            <a:ext cx="0" cy="14190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3" name="Google Shape;483;p89"/>
          <p:cNvCxnSpPr>
            <a:endCxn id="467" idx="2"/>
          </p:cNvCxnSpPr>
          <p:nvPr/>
        </p:nvCxnSpPr>
        <p:spPr>
          <a:xfrm>
            <a:off x="6711125" y="1217225"/>
            <a:ext cx="0" cy="180900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4" name="Google Shape;484;p89"/>
          <p:cNvSpPr/>
          <p:nvPr/>
        </p:nvSpPr>
        <p:spPr>
          <a:xfrm>
            <a:off x="5946850" y="1461025"/>
            <a:ext cx="601200" cy="41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0A65"/>
              </a:gs>
              <a:gs pos="100000">
                <a:srgbClr val="E8A2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load-</a:t>
            </a:r>
            <a:b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balancer (lb)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5" name="Google Shape;485;p89"/>
          <p:cNvCxnSpPr>
            <a:endCxn id="484" idx="3"/>
          </p:cNvCxnSpPr>
          <p:nvPr/>
        </p:nvCxnSpPr>
        <p:spPr>
          <a:xfrm flipH="1">
            <a:off x="6548050" y="1665025"/>
            <a:ext cx="161700" cy="2700"/>
          </a:xfrm>
          <a:prstGeom prst="straightConnector1">
            <a:avLst/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6" name="Google Shape;486;p89"/>
          <p:cNvCxnSpPr>
            <a:stCxn id="467" idx="2"/>
            <a:endCxn id="487" idx="3"/>
          </p:cNvCxnSpPr>
          <p:nvPr/>
        </p:nvCxnSpPr>
        <p:spPr>
          <a:xfrm rot="5400000">
            <a:off x="6231875" y="3212675"/>
            <a:ext cx="665700" cy="292800"/>
          </a:xfrm>
          <a:prstGeom prst="curvedConnector3">
            <a:avLst>
              <a:gd fmla="val 47514" name="adj1"/>
            </a:avLst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7" name="Google Shape;487;p89"/>
          <p:cNvSpPr/>
          <p:nvPr/>
        </p:nvSpPr>
        <p:spPr>
          <a:xfrm>
            <a:off x="5912787" y="3656832"/>
            <a:ext cx="1011096" cy="611280"/>
          </a:xfrm>
          <a:prstGeom prst="cloud">
            <a:avLst/>
          </a:prstGeom>
          <a:gradFill>
            <a:gsLst>
              <a:gs pos="0">
                <a:srgbClr val="9A0A65"/>
              </a:gs>
              <a:gs pos="100000">
                <a:srgbClr val="E8A2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1" lang="en-US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scality.cloud</a:t>
            </a:r>
            <a:endParaRPr b="1" i="1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89"/>
          <p:cNvSpPr/>
          <p:nvPr/>
        </p:nvSpPr>
        <p:spPr>
          <a:xfrm>
            <a:off x="1260251" y="1896828"/>
            <a:ext cx="1851228" cy="1388232"/>
          </a:xfrm>
          <a:prstGeom prst="cloud">
            <a:avLst/>
          </a:prstGeom>
          <a:gradFill>
            <a:gsLst>
              <a:gs pos="0">
                <a:srgbClr val="9A0A65"/>
              </a:gs>
              <a:gs pos="100000">
                <a:srgbClr val="E8A2C1"/>
              </a:gs>
            </a:gsLst>
            <a:lin ang="16200038" scaled="0"/>
          </a:gradFill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" id="489" name="Google Shape;48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821" y="2506953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89"/>
          <p:cNvCxnSpPr>
            <a:stCxn id="489" idx="3"/>
            <a:endCxn id="484" idx="1"/>
          </p:cNvCxnSpPr>
          <p:nvPr/>
        </p:nvCxnSpPr>
        <p:spPr>
          <a:xfrm flipH="1" rot="10800000">
            <a:off x="1106621" y="1667853"/>
            <a:ext cx="4840200" cy="1182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1" name="Google Shape;491;p89"/>
          <p:cNvCxnSpPr>
            <a:stCxn id="489" idx="3"/>
            <a:endCxn id="469" idx="1"/>
          </p:cNvCxnSpPr>
          <p:nvPr/>
        </p:nvCxnSpPr>
        <p:spPr>
          <a:xfrm flipH="1" rot="10800000">
            <a:off x="1106621" y="2235153"/>
            <a:ext cx="4826100" cy="614700"/>
          </a:xfrm>
          <a:prstGeom prst="curvedConnector3">
            <a:avLst>
              <a:gd fmla="val 50001" name="adj1"/>
            </a:avLst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2" name="Google Shape;492;p89"/>
          <p:cNvCxnSpPr>
            <a:stCxn id="466" idx="1"/>
            <a:endCxn id="487" idx="0"/>
          </p:cNvCxnSpPr>
          <p:nvPr/>
        </p:nvCxnSpPr>
        <p:spPr>
          <a:xfrm rot="10800000">
            <a:off x="6923160" y="3962551"/>
            <a:ext cx="194700" cy="110100"/>
          </a:xfrm>
          <a:prstGeom prst="curvedConnector3">
            <a:avLst>
              <a:gd fmla="val 49692" name="adj1"/>
            </a:avLst>
          </a:prstGeom>
          <a:noFill/>
          <a:ln cap="flat" cmpd="sng" w="25400">
            <a:solidFill>
              <a:srgbClr val="8A1B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3" name="Google Shape;493;p89"/>
          <p:cNvSpPr/>
          <p:nvPr/>
        </p:nvSpPr>
        <p:spPr>
          <a:xfrm>
            <a:off x="3111475" y="2778125"/>
            <a:ext cx="2547300" cy="360300"/>
          </a:xfrm>
          <a:prstGeom prst="wedgeRectCallout">
            <a:avLst>
              <a:gd fmla="val 55915" name="adj1"/>
              <a:gd fmla="val -194928" name="adj2"/>
            </a:avLst>
          </a:prstGeom>
          <a:noFill/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5550" lIns="71100" spcFirstLastPara="1" rIns="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1B61"/>
              </a:buClr>
              <a:buSzPts val="800"/>
              <a:buFont typeface="Calibri"/>
              <a:buNone/>
            </a:pPr>
            <a:r>
              <a:rPr b="1" i="0" lang="en-US" sz="1100" u="none" cap="none" strike="noStrike">
                <a:solidFill>
                  <a:srgbClr val="8A1B61"/>
                </a:solidFill>
                <a:latin typeface="Roboto"/>
                <a:ea typeface="Roboto"/>
                <a:cs typeface="Roboto"/>
                <a:sym typeface="Roboto"/>
              </a:rPr>
              <a:t>Management: </a:t>
            </a:r>
            <a:r>
              <a:rPr b="0" i="0" lang="en-US" sz="1100" u="sng" cap="none" strike="noStrike">
                <a:solidFill>
                  <a:srgbClr val="15648F"/>
                </a:solidFill>
                <a:latin typeface="Roboto"/>
                <a:ea typeface="Roboto"/>
                <a:cs typeface="Roboto"/>
                <a:sym typeface="Roboto"/>
              </a:rPr>
              <a:t>Address1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n-US" sz="1100" u="none" cap="none" strike="noStrike">
                <a:solidFill>
                  <a:srgbClr val="15648F"/>
                </a:solidFill>
                <a:latin typeface="Roboto"/>
                <a:ea typeface="Roboto"/>
                <a:cs typeface="Roboto"/>
                <a:sym typeface="Roboto"/>
              </a:rPr>
              <a:t>(see next slide)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9"/>
          <p:cNvSpPr/>
          <p:nvPr/>
        </p:nvSpPr>
        <p:spPr>
          <a:xfrm>
            <a:off x="2485475" y="1047625"/>
            <a:ext cx="2595600" cy="413400"/>
          </a:xfrm>
          <a:prstGeom prst="wedgeRectCallout">
            <a:avLst>
              <a:gd fmla="val 77917" name="adj1"/>
              <a:gd fmla="val 96535" name="adj2"/>
            </a:avLst>
          </a:prstGeom>
          <a:noFill/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5550" lIns="35550" spcFirstLastPara="1" rIns="3555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1B61"/>
              </a:buClr>
              <a:buSzPts val="800"/>
              <a:buFont typeface="Calibri"/>
              <a:buNone/>
            </a:pPr>
            <a:r>
              <a:rPr b="1" i="0" lang="en-US" sz="1100" u="none" cap="none" strike="noStrike">
                <a:solidFill>
                  <a:srgbClr val="8A1B61"/>
                </a:solidFill>
                <a:latin typeface="Roboto"/>
                <a:ea typeface="Roboto"/>
                <a:cs typeface="Roboto"/>
                <a:sym typeface="Roboto"/>
              </a:rPr>
              <a:t>S3 Endpoint:  </a:t>
            </a:r>
            <a:r>
              <a:rPr b="0" i="0" lang="en-US" sz="1100" u="sng" cap="none" strike="noStrike">
                <a:solidFill>
                  <a:srgbClr val="15648F"/>
                </a:solidFill>
                <a:latin typeface="Roboto"/>
                <a:ea typeface="Roboto"/>
                <a:cs typeface="Roboto"/>
                <a:sym typeface="Roboto"/>
              </a:rPr>
              <a:t>Address2 </a:t>
            </a:r>
            <a:r>
              <a:rPr b="0" i="1" lang="en-US" sz="1100" u="none" cap="none" strike="noStrike">
                <a:solidFill>
                  <a:srgbClr val="15648F"/>
                </a:solidFill>
                <a:latin typeface="Roboto"/>
                <a:ea typeface="Roboto"/>
                <a:cs typeface="Roboto"/>
                <a:sym typeface="Roboto"/>
              </a:rPr>
              <a:t>(see next slide)</a:t>
            </a:r>
            <a:endParaRPr b="0" i="0" sz="1100" u="sng" cap="none" strike="noStrike">
              <a:solidFill>
                <a:srgbClr val="15648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89"/>
          <p:cNvSpPr/>
          <p:nvPr/>
        </p:nvSpPr>
        <p:spPr>
          <a:xfrm>
            <a:off x="5500025" y="4517550"/>
            <a:ext cx="918300" cy="540900"/>
          </a:xfrm>
          <a:prstGeom prst="wedgeRoundRectCallout">
            <a:avLst>
              <a:gd fmla="val 129789" name="adj1"/>
              <a:gd fmla="val -33777" name="adj2"/>
              <a:gd fmla="val 16667" name="adj3"/>
            </a:avLst>
          </a:prstGeom>
          <a:noFill/>
          <a:ln cap="flat" cmpd="sng" w="9525">
            <a:solidFill>
              <a:srgbClr val="88175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1B61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8A1B61"/>
                </a:solidFill>
                <a:latin typeface="Roboto"/>
                <a:ea typeface="Roboto"/>
                <a:cs typeface="Roboto"/>
                <a:sym typeface="Roboto"/>
              </a:rPr>
              <a:t>CentOS 7.8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1B61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8A1B61"/>
                </a:solidFill>
                <a:latin typeface="Roboto"/>
                <a:ea typeface="Roboto"/>
                <a:cs typeface="Roboto"/>
                <a:sym typeface="Roboto"/>
              </a:rPr>
              <a:t>2x 10G SSD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1B61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8A1B61"/>
                </a:solidFill>
                <a:latin typeface="Roboto"/>
                <a:ea typeface="Roboto"/>
                <a:cs typeface="Roboto"/>
                <a:sym typeface="Roboto"/>
              </a:rPr>
              <a:t>4x 20 GB SATA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90"/>
          <p:cNvSpPr txBox="1"/>
          <p:nvPr>
            <p:ph type="title"/>
          </p:nvPr>
        </p:nvSpPr>
        <p:spPr>
          <a:xfrm>
            <a:off x="628638" y="224792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n-US"/>
              <a:t>Customer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t/>
            </a:r>
            <a:endParaRPr/>
          </a:p>
        </p:txBody>
      </p:sp>
      <p:sp>
        <p:nvSpPr>
          <p:cNvPr id="502" name="Google Shape;502;p90"/>
          <p:cNvSpPr txBox="1"/>
          <p:nvPr/>
        </p:nvSpPr>
        <p:spPr>
          <a:xfrm>
            <a:off x="628650" y="5075800"/>
            <a:ext cx="1962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RING 8.5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Customer Internal Documentation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8" name="Google Shape;508;p91"/>
          <p:cNvSpPr txBox="1"/>
          <p:nvPr>
            <p:ph idx="1" type="body"/>
          </p:nvPr>
        </p:nvSpPr>
        <p:spPr>
          <a:xfrm>
            <a:off x="628650" y="1234881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WHERE IS YOUR SCALITY INTERNAL DOCUMENTATION ?</a:t>
            </a:r>
            <a:endParaRPr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EVERY ATTENDEE HAVE ACCESS TO IT?</a:t>
            </a:r>
            <a:endParaRPr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4"/>
          <p:cNvSpPr txBox="1"/>
          <p:nvPr/>
        </p:nvSpPr>
        <p:spPr>
          <a:xfrm>
            <a:off x="-12" y="1367000"/>
            <a:ext cx="9040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 the end of this module, </a:t>
            </a:r>
            <a:r>
              <a:rPr b="1" i="0" lang="en-US" sz="3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will be able to</a:t>
            </a: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…</a:t>
            </a:r>
            <a:endParaRPr b="1" i="0" sz="30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7" name="Google Shape;357;p74"/>
          <p:cNvSpPr txBox="1"/>
          <p:nvPr/>
        </p:nvSpPr>
        <p:spPr>
          <a:xfrm>
            <a:off x="710050" y="2899475"/>
            <a:ext cx="8382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access the 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 management interfaces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find and list your 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RING platform specifications</a:t>
            </a: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58" name="Google Shape;358;p74"/>
          <p:cNvCxnSpPr/>
          <p:nvPr/>
        </p:nvCxnSpPr>
        <p:spPr>
          <a:xfrm flipH="1" rot="-5400000">
            <a:off x="-553097" y="2685576"/>
            <a:ext cx="1925700" cy="624600"/>
          </a:xfrm>
          <a:prstGeom prst="bentConnector3">
            <a:avLst>
              <a:gd fmla="val 139" name="adj1"/>
            </a:avLst>
          </a:prstGeom>
          <a:noFill/>
          <a:ln cap="rnd" cmpd="sng" w="127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359" name="Google Shape;359;p74"/>
          <p:cNvSpPr txBox="1"/>
          <p:nvPr>
            <p:ph idx="4294967295"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Customer Platform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628650" y="129975"/>
            <a:ext cx="8515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434343"/>
                </a:solidFill>
              </a:rPr>
              <a:t>Whiteboard Exercise: Rules</a:t>
            </a:r>
            <a:endParaRPr b="1" i="0" sz="3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628650" y="1234875"/>
            <a:ext cx="84330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turn, the attendees go to the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whiteboard and fill in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specifications in the </a:t>
            </a:r>
            <a:r>
              <a:rPr lang="en-US" sz="1800" u="sng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next slide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designated attendee can ask for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information from the other attendees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instructor chooses when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name a new designated attendee.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leaving designated attendee chooses the new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designated attendee.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instructor shares the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Architecture Document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if needed.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Implemented architecture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20" name="Google Shape;52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082" y="1137847"/>
            <a:ext cx="7596554" cy="427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4"/>
          <p:cNvSpPr txBox="1"/>
          <p:nvPr>
            <p:ph type="title"/>
          </p:nvPr>
        </p:nvSpPr>
        <p:spPr>
          <a:xfrm>
            <a:off x="628650" y="129975"/>
            <a:ext cx="8515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434343"/>
                </a:solidFill>
              </a:rPr>
              <a:t>Whiteboard Exercise: Platform Specifications</a:t>
            </a:r>
            <a:endParaRPr b="1" i="0" sz="3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6" name="Google Shape;526;p94"/>
          <p:cNvSpPr txBox="1"/>
          <p:nvPr>
            <p:ph idx="1" type="body"/>
          </p:nvPr>
        </p:nvSpPr>
        <p:spPr>
          <a:xfrm>
            <a:off x="628650" y="1006275"/>
            <a:ext cx="84330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Hardware:</a:t>
            </a:r>
            <a:endParaRPr b="1" sz="160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 sites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storage servers: 2  * 6 servers HPE Apollo 4200 Gen9 20 CPU 128GB. 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Disks : 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18 * 6TB with P840ar RAID card + SSD 2 * 960 GB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Supervisor: VM or HW,  brand and model, RAM, CPU, OS disks, NICs.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System:</a:t>
            </a:r>
            <a:r>
              <a:rPr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Redhat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Software:</a:t>
            </a:r>
            <a:endParaRPr b="1" sz="160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Dual site (WSB on minority)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RING version 7.4.2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protection: ARC 5+7, cos3</a:t>
            </a:r>
            <a:endParaRPr b="1"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212" y="1062694"/>
            <a:ext cx="2333576" cy="25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95"/>
          <p:cNvSpPr txBox="1"/>
          <p:nvPr/>
        </p:nvSpPr>
        <p:spPr>
          <a:xfrm>
            <a:off x="3343200" y="4293725"/>
            <a:ext cx="245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 ?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Contents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75"/>
          <p:cNvSpPr txBox="1"/>
          <p:nvPr>
            <p:ph idx="1" type="body"/>
          </p:nvPr>
        </p:nvSpPr>
        <p:spPr>
          <a:xfrm>
            <a:off x="628650" y="1292700"/>
            <a:ext cx="7670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Management Interface Access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Browser Compatibility</a:t>
            </a:r>
            <a:endParaRPr b="1" sz="26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Connecting to the GUI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Customer Architecture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Hardware</a:t>
            </a:r>
            <a:endParaRPr b="1" sz="26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</a:t>
            </a:r>
            <a:endParaRPr b="1" sz="26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</a:t>
            </a:r>
            <a:endParaRPr b="1" sz="26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6"/>
          <p:cNvSpPr txBox="1"/>
          <p:nvPr>
            <p:ph type="title"/>
          </p:nvPr>
        </p:nvSpPr>
        <p:spPr>
          <a:xfrm>
            <a:off x="628638" y="224792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n-US"/>
              <a:t>Accessing Management Interfaces</a:t>
            </a:r>
            <a:endParaRPr/>
          </a:p>
        </p:txBody>
      </p:sp>
      <p:sp>
        <p:nvSpPr>
          <p:cNvPr id="372" name="Google Shape;372;p76"/>
          <p:cNvSpPr txBox="1"/>
          <p:nvPr/>
        </p:nvSpPr>
        <p:spPr>
          <a:xfrm>
            <a:off x="628650" y="5075800"/>
            <a:ext cx="1962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RING 8.5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Browser Compatibility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8" name="Google Shape;37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234886"/>
            <a:ext cx="78486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7"/>
          <p:cNvSpPr/>
          <p:nvPr/>
        </p:nvSpPr>
        <p:spPr>
          <a:xfrm>
            <a:off x="712425" y="3353425"/>
            <a:ext cx="3056700" cy="116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7"/>
          <p:cNvSpPr/>
          <p:nvPr/>
        </p:nvSpPr>
        <p:spPr>
          <a:xfrm>
            <a:off x="322250" y="3162525"/>
            <a:ext cx="4035000" cy="1477500"/>
          </a:xfrm>
          <a:prstGeom prst="mathMultiply">
            <a:avLst>
              <a:gd fmla="val 7896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7"/>
          <p:cNvSpPr/>
          <p:nvPr/>
        </p:nvSpPr>
        <p:spPr>
          <a:xfrm>
            <a:off x="4522650" y="2384775"/>
            <a:ext cx="2892900" cy="691500"/>
          </a:xfrm>
          <a:prstGeom prst="wedgeRoundRectCallout">
            <a:avLst>
              <a:gd fmla="val -65854" name="adj1"/>
              <a:gd fmla="val -22343" name="adj2"/>
              <a:gd fmla="val 0" name="adj3"/>
            </a:avLst>
          </a:prstGeom>
          <a:solidFill>
            <a:srgbClr val="93C47D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274E1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Firefox 63 released in June 2018</a:t>
            </a:r>
            <a:endParaRPr b="1" i="0" sz="1400" u="none" cap="none" strike="noStrike">
              <a:solidFill>
                <a:srgbClr val="274E1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74E1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Chrome 70 released in October 2018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628650" y="129975"/>
            <a:ext cx="80709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Connecting to the Supervisor GUI (Demo)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7" name="Google Shape;387;p78"/>
          <p:cNvSpPr txBox="1"/>
          <p:nvPr>
            <p:ph idx="1" type="body"/>
          </p:nvPr>
        </p:nvSpPr>
        <p:spPr>
          <a:xfrm>
            <a:off x="628650" y="1234875"/>
            <a:ext cx="4688400" cy="4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Roboto Condensed"/>
              <a:buChar char="➢"/>
            </a:pPr>
            <a:r>
              <a:rPr lang="en-US" sz="1600" u="sng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https://&lt;Supervisor-IP-or-hostname&gt;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 username: </a:t>
            </a:r>
            <a:r>
              <a:rPr b="1" i="1" lang="en-US" sz="16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admin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Password set during RING installation.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Shortcuts:</a:t>
            </a:r>
            <a:endParaRPr b="1"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RING Administration Interface: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600" u="sng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https://&lt;Supervisor-IP-or-hostname&gt;/sup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Console: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600" u="sng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https://&lt;S3-endpoint-IP-or-hostname&gt;/_/console/</a:t>
            </a:r>
            <a:endParaRPr sz="1600" u="sng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Grafana: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600" u="sng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https://&lt;Supervisor-IP-or-hostname&gt;/stats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8" name="Google Shape;38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8525" y="1371600"/>
            <a:ext cx="2381250" cy="297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9"/>
          <p:cNvSpPr txBox="1"/>
          <p:nvPr>
            <p:ph type="title"/>
          </p:nvPr>
        </p:nvSpPr>
        <p:spPr>
          <a:xfrm>
            <a:off x="628650" y="129975"/>
            <a:ext cx="8437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The Supervisor (Demo)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4" name="Google Shape;39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484" y="1234881"/>
            <a:ext cx="5397033" cy="388707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0"/>
          <p:cNvSpPr txBox="1"/>
          <p:nvPr>
            <p:ph type="title"/>
          </p:nvPr>
        </p:nvSpPr>
        <p:spPr>
          <a:xfrm>
            <a:off x="628650" y="129975"/>
            <a:ext cx="8437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The RING Administration Interface (Demo)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0" name="Google Shape;40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3700"/>
            <a:ext cx="3044276" cy="26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0"/>
          <p:cNvSpPr/>
          <p:nvPr/>
        </p:nvSpPr>
        <p:spPr>
          <a:xfrm>
            <a:off x="946650" y="2247725"/>
            <a:ext cx="815700" cy="27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80"/>
          <p:cNvGrpSpPr/>
          <p:nvPr/>
        </p:nvGrpSpPr>
        <p:grpSpPr>
          <a:xfrm>
            <a:off x="2466625" y="2078575"/>
            <a:ext cx="6108527" cy="2920795"/>
            <a:chOff x="2396075" y="1563525"/>
            <a:chExt cx="6108527" cy="2920795"/>
          </a:xfrm>
        </p:grpSpPr>
        <p:pic>
          <p:nvPicPr>
            <p:cNvPr id="403" name="Google Shape;403;p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96075" y="1563525"/>
              <a:ext cx="6108527" cy="21618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404" name="Google Shape;404;p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96075" y="3725325"/>
              <a:ext cx="6108527" cy="75899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1"/>
          <p:cNvSpPr txBox="1"/>
          <p:nvPr>
            <p:ph type="title"/>
          </p:nvPr>
        </p:nvSpPr>
        <p:spPr>
          <a:xfrm>
            <a:off x="628650" y="129975"/>
            <a:ext cx="8437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Monitoring (Demo)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0" name="Google Shape;41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181" y="1298101"/>
            <a:ext cx="6212111" cy="156921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411" name="Google Shape;411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2063" y="3335608"/>
            <a:ext cx="2568575" cy="15534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412" name="Google Shape;412;p81"/>
          <p:cNvCxnSpPr/>
          <p:nvPr/>
        </p:nvCxnSpPr>
        <p:spPr>
          <a:xfrm rot="5400000">
            <a:off x="3116450" y="2092731"/>
            <a:ext cx="1173600" cy="1153800"/>
          </a:xfrm>
          <a:prstGeom prst="curvedConnector3">
            <a:avLst>
              <a:gd fmla="val 350" name="adj1"/>
            </a:avLst>
          </a:prstGeom>
          <a:noFill/>
          <a:ln cap="flat" cmpd="sng" w="38100">
            <a:solidFill>
              <a:srgbClr val="00857E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3" name="Google Shape;413;p81"/>
          <p:cNvCxnSpPr/>
          <p:nvPr/>
        </p:nvCxnSpPr>
        <p:spPr>
          <a:xfrm>
            <a:off x="5289124" y="2403531"/>
            <a:ext cx="1532700" cy="852900"/>
          </a:xfrm>
          <a:prstGeom prst="curvedConnector2">
            <a:avLst/>
          </a:prstGeom>
          <a:noFill/>
          <a:ln cap="flat" cmpd="sng" w="38100">
            <a:solidFill>
              <a:srgbClr val="00857E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4" name="Google Shape;414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2883" y="3335608"/>
            <a:ext cx="2762936" cy="15534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15" name="Google Shape;415;p81"/>
          <p:cNvSpPr txBox="1"/>
          <p:nvPr/>
        </p:nvSpPr>
        <p:spPr>
          <a:xfrm>
            <a:off x="685075" y="5130759"/>
            <a:ext cx="6619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Grafana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Cloud Monitor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are covered in the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Monitoring &amp; Alerting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module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