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3"/>
    <p:sldMasterId id="2147483702" r:id="rId4"/>
    <p:sldMasterId id="2147483703" r:id="rId5"/>
    <p:sldMasterId id="214748370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y="5715000" cx="9144000"/>
  <p:notesSz cx="6858000" cy="9144000"/>
  <p:embeddedFontLst>
    <p:embeddedFont>
      <p:font typeface="Geo"/>
      <p:regular r:id="rId62"/>
      <p:italic r:id="rId63"/>
    </p:embeddedFont>
    <p:embeddedFont>
      <p:font typeface="Roboto"/>
      <p:regular r:id="rId64"/>
      <p:bold r:id="rId65"/>
      <p:italic r:id="rId66"/>
      <p:boldItalic r:id="rId67"/>
    </p:embeddedFont>
    <p:embeddedFont>
      <p:font typeface="Proxima Nova"/>
      <p:regular r:id="rId68"/>
      <p:bold r:id="rId69"/>
      <p:italic r:id="rId70"/>
      <p:boldItalic r:id="rId71"/>
    </p:embeddedFont>
    <p:embeddedFont>
      <p:font typeface="Roboto Condensed"/>
      <p:regular r:id="rId72"/>
      <p:bold r:id="rId73"/>
      <p:italic r:id="rId74"/>
      <p:boldItalic r:id="rId75"/>
    </p:embeddedFont>
    <p:embeddedFont>
      <p:font typeface="Roboto Condensed Light"/>
      <p:regular r:id="rId76"/>
      <p:bold r:id="rId77"/>
      <p:italic r:id="rId78"/>
      <p:boldItalic r:id="rId79"/>
    </p:embeddedFont>
    <p:embeddedFont>
      <p:font typeface="Helvetica Neue"/>
      <p:regular r:id="rId80"/>
      <p:bold r:id="rId81"/>
      <p:italic r:id="rId82"/>
      <p:boldItalic r:id="rId83"/>
    </p:embeddedFont>
    <p:embeddedFont>
      <p:font typeface="Oswald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Oswald-regular.fntdata"/><Relationship Id="rId83" Type="http://schemas.openxmlformats.org/officeDocument/2006/relationships/font" Target="fonts/HelveticaNeue-boldItalic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85" Type="http://schemas.openxmlformats.org/officeDocument/2006/relationships/font" Target="fonts/Oswald-bold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-regular.fntdata"/><Relationship Id="rId82" Type="http://schemas.openxmlformats.org/officeDocument/2006/relationships/font" Target="fonts/HelveticaNeue-italic.fntdata"/><Relationship Id="rId81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RobotoCondensed-bold.fntdata"/><Relationship Id="rId72" Type="http://schemas.openxmlformats.org/officeDocument/2006/relationships/font" Target="fonts/RobotoCondensed-regular.fntdata"/><Relationship Id="rId31" Type="http://schemas.openxmlformats.org/officeDocument/2006/relationships/slide" Target="slides/slide24.xml"/><Relationship Id="rId75" Type="http://schemas.openxmlformats.org/officeDocument/2006/relationships/font" Target="fonts/RobotoCondensed-boldItalic.fntdata"/><Relationship Id="rId30" Type="http://schemas.openxmlformats.org/officeDocument/2006/relationships/slide" Target="slides/slide23.xml"/><Relationship Id="rId74" Type="http://schemas.openxmlformats.org/officeDocument/2006/relationships/font" Target="fonts/RobotoCondensed-italic.fntdata"/><Relationship Id="rId33" Type="http://schemas.openxmlformats.org/officeDocument/2006/relationships/slide" Target="slides/slide26.xml"/><Relationship Id="rId77" Type="http://schemas.openxmlformats.org/officeDocument/2006/relationships/font" Target="fonts/RobotoCondensedLight-bold.fntdata"/><Relationship Id="rId32" Type="http://schemas.openxmlformats.org/officeDocument/2006/relationships/slide" Target="slides/slide25.xml"/><Relationship Id="rId76" Type="http://schemas.openxmlformats.org/officeDocument/2006/relationships/font" Target="fonts/RobotoCondensedLight-regular.fntdata"/><Relationship Id="rId35" Type="http://schemas.openxmlformats.org/officeDocument/2006/relationships/slide" Target="slides/slide28.xml"/><Relationship Id="rId79" Type="http://schemas.openxmlformats.org/officeDocument/2006/relationships/font" Target="fonts/RobotoCondensedLight-boldItalic.fntdata"/><Relationship Id="rId34" Type="http://schemas.openxmlformats.org/officeDocument/2006/relationships/slide" Target="slides/slide27.xml"/><Relationship Id="rId78" Type="http://schemas.openxmlformats.org/officeDocument/2006/relationships/font" Target="fonts/RobotoCondensedLight-italic.fntdata"/><Relationship Id="rId71" Type="http://schemas.openxmlformats.org/officeDocument/2006/relationships/font" Target="fonts/ProximaNova-boldItalic.fntdata"/><Relationship Id="rId70" Type="http://schemas.openxmlformats.org/officeDocument/2006/relationships/font" Target="fonts/ProximaNova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Geo-regular.fntdata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Roboto-regular.fntdata"/><Relationship Id="rId63" Type="http://schemas.openxmlformats.org/officeDocument/2006/relationships/font" Target="fonts/Geo-italic.fntdata"/><Relationship Id="rId22" Type="http://schemas.openxmlformats.org/officeDocument/2006/relationships/slide" Target="slides/slide15.xml"/><Relationship Id="rId66" Type="http://schemas.openxmlformats.org/officeDocument/2006/relationships/font" Target="fonts/Roboto-italic.fntdata"/><Relationship Id="rId21" Type="http://schemas.openxmlformats.org/officeDocument/2006/relationships/slide" Target="slides/slide14.xml"/><Relationship Id="rId65" Type="http://schemas.openxmlformats.org/officeDocument/2006/relationships/font" Target="fonts/Roboto-bold.fntdata"/><Relationship Id="rId24" Type="http://schemas.openxmlformats.org/officeDocument/2006/relationships/slide" Target="slides/slide17.xml"/><Relationship Id="rId68" Type="http://schemas.openxmlformats.org/officeDocument/2006/relationships/font" Target="fonts/ProximaNova-regular.fntdata"/><Relationship Id="rId23" Type="http://schemas.openxmlformats.org/officeDocument/2006/relationships/slide" Target="slides/slide16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ProximaNova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1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1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1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1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1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(*) For consistency and to avoid confusions, make sure account_name=ui_username</a:t>
            </a:r>
            <a:endParaRPr/>
          </a:p>
        </p:txBody>
      </p:sp>
      <p:sp>
        <p:nvSpPr>
          <p:cNvPr id="445" name="Google Shape;445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Condensed"/>
              <a:buNone/>
            </a:pPr>
            <a:r>
              <a:rPr b="0" lang="en-US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update: 20180410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(*) For consistency and to avoid confusions, make sure profile_name=account_name=ui_username for an account profile; and profile_name=user_name for an user profile</a:t>
            </a:r>
            <a:endParaRPr/>
          </a:p>
        </p:txBody>
      </p:sp>
      <p:sp>
        <p:nvSpPr>
          <p:cNvPr id="467" name="Google Shape;467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RING8</a:t>
            </a:r>
            <a:endParaRPr/>
          </a:p>
        </p:txBody>
      </p:sp>
      <p:sp>
        <p:nvSpPr>
          <p:cNvPr id="547" name="Google Shape;547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REMOVE UNUSED TOPICS</a:t>
            </a:r>
            <a:endParaRPr/>
          </a:p>
        </p:txBody>
      </p:sp>
      <p:sp>
        <p:nvSpPr>
          <p:cNvPr id="292" name="Google Shape;292;p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:notes"/>
          <p:cNvSpPr/>
          <p:nvPr>
            <p:ph idx="2" type="sldImg"/>
          </p:nvPr>
        </p:nvSpPr>
        <p:spPr>
          <a:xfrm>
            <a:off x="1885950" y="685800"/>
            <a:ext cx="3086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/>
          <p:nvPr>
            <p:ph idx="2" type="sldImg"/>
          </p:nvPr>
        </p:nvSpPr>
        <p:spPr>
          <a:xfrm>
            <a:off x="1885950" y="685800"/>
            <a:ext cx="3086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5:notes"/>
          <p:cNvSpPr/>
          <p:nvPr>
            <p:ph idx="2" type="sldImg"/>
          </p:nvPr>
        </p:nvSpPr>
        <p:spPr>
          <a:xfrm>
            <a:off x="1885950" y="685800"/>
            <a:ext cx="3086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0:notes"/>
          <p:cNvSpPr/>
          <p:nvPr>
            <p:ph idx="2" type="sldImg"/>
          </p:nvPr>
        </p:nvSpPr>
        <p:spPr>
          <a:xfrm>
            <a:off x="536856" y="903817"/>
            <a:ext cx="4069800" cy="452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40:notes"/>
          <p:cNvSpPr txBox="1"/>
          <p:nvPr>
            <p:ph idx="1" type="body"/>
          </p:nvPr>
        </p:nvSpPr>
        <p:spPr>
          <a:xfrm>
            <a:off x="514350" y="5791200"/>
            <a:ext cx="411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600" lIns="88600" spcFirstLastPara="1" rIns="88600" wrap="square" tIns="8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651" name="Google Shape;651;p40:notes"/>
          <p:cNvSpPr txBox="1"/>
          <p:nvPr>
            <p:ph idx="12" type="sldNum"/>
          </p:nvPr>
        </p:nvSpPr>
        <p:spPr>
          <a:xfrm>
            <a:off x="2913758" y="11579579"/>
            <a:ext cx="2228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600" lIns="88600" spcFirstLastPara="1" rIns="88600" wrap="square" tIns="88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1:notes"/>
          <p:cNvSpPr/>
          <p:nvPr>
            <p:ph idx="2" type="sldImg"/>
          </p:nvPr>
        </p:nvSpPr>
        <p:spPr>
          <a:xfrm>
            <a:off x="1885950" y="685800"/>
            <a:ext cx="3086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1" name="Google Shape;661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2:notes"/>
          <p:cNvSpPr/>
          <p:nvPr>
            <p:ph idx="2" type="sldImg"/>
          </p:nvPr>
        </p:nvSpPr>
        <p:spPr>
          <a:xfrm>
            <a:off x="1885950" y="685800"/>
            <a:ext cx="3086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4" name="Google Shape;684;p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p4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6" name="Google Shape;696;p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p4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8" name="Google Shape;708;p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4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4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p5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p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(*) For consistency and to avoid confusions, make sure profile_name=account_name=ui_username for an account profile; and profile_name=user_name for an user profile</a:t>
            </a:r>
            <a:endParaRPr/>
          </a:p>
        </p:txBody>
      </p:sp>
      <p:sp>
        <p:nvSpPr>
          <p:cNvPr id="751" name="Google Shape;751;p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(*) For consistency and to avoid confusions, make sure profile_name=account_name=ui_username for an account profile; and profile_name=user_name for an user profile</a:t>
            </a:r>
            <a:endParaRPr/>
          </a:p>
        </p:txBody>
      </p:sp>
      <p:sp>
        <p:nvSpPr>
          <p:cNvPr id="762" name="Google Shape;762;p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4:notes"/>
          <p:cNvSpPr txBox="1"/>
          <p:nvPr>
            <p:ph idx="1" type="body"/>
          </p:nvPr>
        </p:nvSpPr>
        <p:spPr>
          <a:xfrm>
            <a:off x="710247" y="4509036"/>
            <a:ext cx="568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4" name="Google Shape;774;p54:notes"/>
          <p:cNvSpPr/>
          <p:nvPr>
            <p:ph idx="2" type="sldImg"/>
          </p:nvPr>
        </p:nvSpPr>
        <p:spPr>
          <a:xfrm>
            <a:off x="1020768" y="1171575"/>
            <a:ext cx="5061000" cy="31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Relationship Id="rId3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2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845749" y="2980945"/>
            <a:ext cx="92749" cy="19823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39335" y="3658270"/>
            <a:ext cx="270641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040389" y="3507674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3040387" y="3955686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3040388" y="4555767"/>
            <a:ext cx="2422875" cy="55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139337" y="2863018"/>
            <a:ext cx="2706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327112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2711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501565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5015651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79464" y="183446"/>
            <a:ext cx="758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55944" y="1066800"/>
            <a:ext cx="81513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only">
  <p:cSld name="1_HEADER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365750" wrap="square" tIns="2286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B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2B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39335" y="3658270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5" type="body"/>
          </p:nvPr>
        </p:nvSpPr>
        <p:spPr>
          <a:xfrm>
            <a:off x="0" y="4329775"/>
            <a:ext cx="304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91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91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91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91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ctrTitle"/>
          </p:nvPr>
        </p:nvSpPr>
        <p:spPr>
          <a:xfrm>
            <a:off x="480527" y="935038"/>
            <a:ext cx="8182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480527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27112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2711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5015652" y="1192295"/>
            <a:ext cx="3833089" cy="398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3" type="body"/>
          </p:nvPr>
        </p:nvSpPr>
        <p:spPr>
          <a:xfrm>
            <a:off x="5015651" y="311518"/>
            <a:ext cx="3833089" cy="730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400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White and Black">
  <p:cSld name="9_White and Blac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4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4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6" name="Google Shape;10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ck and White">
  <p:cSld name="10_Black and Whi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8"/>
          <p:cNvSpPr/>
          <p:nvPr/>
        </p:nvSpPr>
        <p:spPr>
          <a:xfrm>
            <a:off x="712150" y="2566214"/>
            <a:ext cx="804300" cy="75600"/>
          </a:xfrm>
          <a:prstGeom prst="rect">
            <a:avLst/>
          </a:prstGeom>
          <a:solidFill>
            <a:srgbClr val="3F5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NG slide">
  <p:cSld name="RING slide">
    <p:bg>
      <p:bgPr>
        <a:blipFill>
          <a:blip r:embed="rId2">
            <a:alphaModFix amt="60000"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32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32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914400" cy="2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enko Slide">
  <p:cSld name="Zenko Slide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6" name="Google Shape;14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398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bullets">
  <p:cSld name="Black bulle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628650" y="1562100"/>
            <a:ext cx="78867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/>
          <p:nvPr/>
        </p:nvSpPr>
        <p:spPr>
          <a:xfrm>
            <a:off x="4173166" y="400541"/>
            <a:ext cx="797700" cy="9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6"/>
          <p:cNvSpPr/>
          <p:nvPr/>
        </p:nvSpPr>
        <p:spPr>
          <a:xfrm>
            <a:off x="5843824" y="1556884"/>
            <a:ext cx="2922900" cy="3688800"/>
          </a:xfrm>
          <a:prstGeom prst="roundRect">
            <a:avLst>
              <a:gd fmla="val 3236" name="adj"/>
            </a:avLst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6"/>
          <p:cNvSpPr/>
          <p:nvPr/>
        </p:nvSpPr>
        <p:spPr>
          <a:xfrm>
            <a:off x="384719" y="1556886"/>
            <a:ext cx="2278200" cy="669600"/>
          </a:xfrm>
          <a:prstGeom prst="roundRect">
            <a:avLst>
              <a:gd fmla="val 10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6"/>
          <p:cNvSpPr/>
          <p:nvPr/>
        </p:nvSpPr>
        <p:spPr>
          <a:xfrm>
            <a:off x="3106711" y="1556886"/>
            <a:ext cx="2278800" cy="669600"/>
          </a:xfrm>
          <a:prstGeom prst="roundRect">
            <a:avLst>
              <a:gd fmla="val 1046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6"/>
          <p:cNvSpPr/>
          <p:nvPr/>
        </p:nvSpPr>
        <p:spPr>
          <a:xfrm>
            <a:off x="5842502" y="1558246"/>
            <a:ext cx="2924400" cy="668400"/>
          </a:xfrm>
          <a:prstGeom prst="roundRect">
            <a:avLst>
              <a:gd fmla="val 856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6"/>
          <p:cNvSpPr/>
          <p:nvPr/>
        </p:nvSpPr>
        <p:spPr>
          <a:xfrm>
            <a:off x="386067" y="1556884"/>
            <a:ext cx="2280900" cy="3688800"/>
          </a:xfrm>
          <a:prstGeom prst="roundRect">
            <a:avLst>
              <a:gd fmla="val 3236" name="adj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6"/>
          <p:cNvSpPr/>
          <p:nvPr/>
        </p:nvSpPr>
        <p:spPr>
          <a:xfrm>
            <a:off x="390450" y="2094812"/>
            <a:ext cx="2280900" cy="163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6"/>
          <p:cNvSpPr/>
          <p:nvPr/>
        </p:nvSpPr>
        <p:spPr>
          <a:xfrm>
            <a:off x="3108389" y="1556884"/>
            <a:ext cx="2278800" cy="3688800"/>
          </a:xfrm>
          <a:prstGeom prst="roundRect">
            <a:avLst>
              <a:gd fmla="val 3236" name="adj"/>
            </a:avLst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6"/>
          <p:cNvSpPr/>
          <p:nvPr/>
        </p:nvSpPr>
        <p:spPr>
          <a:xfrm>
            <a:off x="3112772" y="2094812"/>
            <a:ext cx="2278800" cy="1635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6"/>
          <p:cNvSpPr txBox="1"/>
          <p:nvPr/>
        </p:nvSpPr>
        <p:spPr>
          <a:xfrm>
            <a:off x="2724354" y="1488822"/>
            <a:ext cx="3038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6"/>
          <p:cNvSpPr txBox="1"/>
          <p:nvPr/>
        </p:nvSpPr>
        <p:spPr>
          <a:xfrm>
            <a:off x="5708932" y="1488822"/>
            <a:ext cx="3058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ACHIEVEMENTS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6"/>
          <p:cNvSpPr/>
          <p:nvPr/>
        </p:nvSpPr>
        <p:spPr>
          <a:xfrm>
            <a:off x="2783740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6"/>
          <p:cNvSpPr/>
          <p:nvPr/>
        </p:nvSpPr>
        <p:spPr>
          <a:xfrm>
            <a:off x="2868604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6"/>
          <p:cNvSpPr/>
          <p:nvPr/>
        </p:nvSpPr>
        <p:spPr>
          <a:xfrm>
            <a:off x="5517864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6"/>
          <p:cNvSpPr/>
          <p:nvPr/>
        </p:nvSpPr>
        <p:spPr>
          <a:xfrm>
            <a:off x="5602728" y="3076616"/>
            <a:ext cx="82500" cy="431700"/>
          </a:xfrm>
          <a:prstGeom prst="chevron">
            <a:avLst>
              <a:gd fmla="val 50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6"/>
          <p:cNvSpPr txBox="1"/>
          <p:nvPr/>
        </p:nvSpPr>
        <p:spPr>
          <a:xfrm>
            <a:off x="11489" y="1488822"/>
            <a:ext cx="3038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3193253" y="2408949"/>
            <a:ext cx="221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SOFTWARE-DEFINED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480540" y="2463173"/>
            <a:ext cx="20970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TR"/>
              <a:buChar char="!"/>
              <a:defRPr b="0"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2" type="body"/>
          </p:nvPr>
        </p:nvSpPr>
        <p:spPr>
          <a:xfrm>
            <a:off x="3188870" y="2681953"/>
            <a:ext cx="2128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✓"/>
              <a:defRPr b="0"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3" type="body"/>
          </p:nvPr>
        </p:nvSpPr>
        <p:spPr>
          <a:xfrm>
            <a:off x="6578600" y="2437592"/>
            <a:ext cx="210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4" type="body"/>
          </p:nvPr>
        </p:nvSpPr>
        <p:spPr>
          <a:xfrm>
            <a:off x="6578600" y="2703260"/>
            <a:ext cx="21081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6" name="Google Shape;176;p36"/>
          <p:cNvCxnSpPr/>
          <p:nvPr/>
        </p:nvCxnSpPr>
        <p:spPr>
          <a:xfrm>
            <a:off x="6057900" y="2251710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7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91029" y="2863018"/>
            <a:ext cx="255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314988" y="4513033"/>
            <a:ext cx="242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rgbClr val="3F5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320982" y="3663329"/>
            <a:ext cx="2422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8"/>
          <p:cNvSpPr txBox="1"/>
          <p:nvPr>
            <p:ph idx="2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3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8"/>
          <p:cNvSpPr txBox="1"/>
          <p:nvPr>
            <p:ph idx="4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/>
          <p:nvPr/>
        </p:nvSpPr>
        <p:spPr>
          <a:xfrm>
            <a:off x="7581900" y="4914900"/>
            <a:ext cx="14478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9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945" y="5284552"/>
            <a:ext cx="889556" cy="24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imple">
  <p:cSld name="Title Slide Simp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type="ctrTitle"/>
          </p:nvPr>
        </p:nvSpPr>
        <p:spPr>
          <a:xfrm>
            <a:off x="1143000" y="935038"/>
            <a:ext cx="68580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0"/>
          <p:cNvSpPr txBox="1"/>
          <p:nvPr>
            <p:ph idx="1" type="subTitle"/>
          </p:nvPr>
        </p:nvSpPr>
        <p:spPr>
          <a:xfrm>
            <a:off x="1143000" y="3001963"/>
            <a:ext cx="68580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enko Slide">
  <p:cSld name="1_Zenko Slide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571927" y="2306216"/>
            <a:ext cx="41562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1"/>
          <p:cNvSpPr txBox="1"/>
          <p:nvPr>
            <p:ph idx="2" type="body"/>
          </p:nvPr>
        </p:nvSpPr>
        <p:spPr>
          <a:xfrm>
            <a:off x="573515" y="1055030"/>
            <a:ext cx="41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8" name="Google Shape;19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399" y="5270570"/>
            <a:ext cx="914399" cy="24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/>
          <p:nvPr>
            <p:ph idx="2" type="pic"/>
          </p:nvPr>
        </p:nvSpPr>
        <p:spPr>
          <a:xfrm>
            <a:off x="4572000" y="0"/>
            <a:ext cx="4572000" cy="57150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2"/>
          <p:cNvSpPr txBox="1"/>
          <p:nvPr>
            <p:ph type="title"/>
          </p:nvPr>
        </p:nvSpPr>
        <p:spPr>
          <a:xfrm>
            <a:off x="630238" y="381000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630238" y="1857380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ntirely)" showMasterSp="0">
  <p:cSld name="blank (entirely)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/>
          <p:nvPr/>
        </p:nvSpPr>
        <p:spPr>
          <a:xfrm>
            <a:off x="143261" y="2437354"/>
            <a:ext cx="2780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5"/>
          <p:cNvSpPr/>
          <p:nvPr/>
        </p:nvSpPr>
        <p:spPr>
          <a:xfrm>
            <a:off x="2923592" y="2520468"/>
            <a:ext cx="95100" cy="22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5"/>
          <p:cNvSpPr txBox="1"/>
          <p:nvPr/>
        </p:nvSpPr>
        <p:spPr>
          <a:xfrm>
            <a:off x="155756" y="3894000"/>
            <a:ext cx="2755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1" i="0" sz="3000" u="none" cap="none" strike="noStrike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45"/>
          <p:cNvSpPr txBox="1"/>
          <p:nvPr>
            <p:ph type="title"/>
          </p:nvPr>
        </p:nvSpPr>
        <p:spPr>
          <a:xfrm>
            <a:off x="561000" y="4419958"/>
            <a:ext cx="218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swald"/>
              <a:buNone/>
              <a:defRPr sz="18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7" name="Google Shape;217;p45"/>
          <p:cNvSpPr/>
          <p:nvPr/>
        </p:nvSpPr>
        <p:spPr>
          <a:xfrm>
            <a:off x="143269" y="3262000"/>
            <a:ext cx="2780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50" lIns="68725" spcFirstLastPara="1" rIns="68725" wrap="square" tIns="34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Oswald"/>
              <a:buNone/>
            </a:pPr>
            <a:r>
              <a:rPr b="1" i="0" lang="en-US" sz="3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TECHNICAL</a:t>
            </a:r>
            <a:endParaRPr b="0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5"/>
          <p:cNvSpPr txBox="1"/>
          <p:nvPr>
            <p:ph idx="1" type="subTitle"/>
          </p:nvPr>
        </p:nvSpPr>
        <p:spPr>
          <a:xfrm>
            <a:off x="3193463" y="3199667"/>
            <a:ext cx="5460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19" name="Google Shape;219;p45"/>
          <p:cNvSpPr txBox="1"/>
          <p:nvPr>
            <p:ph idx="2" type="subTitle"/>
          </p:nvPr>
        </p:nvSpPr>
        <p:spPr>
          <a:xfrm>
            <a:off x="3216300" y="3744708"/>
            <a:ext cx="5303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00" lIns="122200" spcFirstLastPara="1" rIns="122200" wrap="square" tIns="1222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White and Black">
  <p:cSld name="10_White and Black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6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46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46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6" name="Google Shape;22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/>
          <p:nvPr/>
        </p:nvSpPr>
        <p:spPr>
          <a:xfrm>
            <a:off x="0" y="0"/>
            <a:ext cx="1627200" cy="7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7"/>
          <p:cNvSpPr/>
          <p:nvPr/>
        </p:nvSpPr>
        <p:spPr>
          <a:xfrm>
            <a:off x="0" y="4894729"/>
            <a:ext cx="9144000" cy="82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>
            <p:ph type="title"/>
          </p:nvPr>
        </p:nvSpPr>
        <p:spPr>
          <a:xfrm>
            <a:off x="299194" y="2867229"/>
            <a:ext cx="8536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200" lIns="122200" spcFirstLastPara="1" rIns="122200" wrap="square" tIns="1222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234" name="Google Shape;234;p48"/>
          <p:cNvCxnSpPr/>
          <p:nvPr/>
        </p:nvCxnSpPr>
        <p:spPr>
          <a:xfrm>
            <a:off x="410606" y="2794000"/>
            <a:ext cx="982500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5" name="Google Shape;23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8"/>
          <p:cNvPicPr preferRelativeResize="0"/>
          <p:nvPr/>
        </p:nvPicPr>
        <p:blipFill rotWithShape="1">
          <a:blip r:embed="rId3">
            <a:alphaModFix/>
          </a:blip>
          <a:srcRect b="37213" l="0" r="0" t="0"/>
          <a:stretch/>
        </p:blipFill>
        <p:spPr>
          <a:xfrm>
            <a:off x="299194" y="3812479"/>
            <a:ext cx="1516427" cy="15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age">
  <p:cSld name="1_Cover Page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/>
          <p:nvPr/>
        </p:nvSpPr>
        <p:spPr>
          <a:xfrm>
            <a:off x="139337" y="2863018"/>
            <a:ext cx="27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SCALITY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9"/>
          <p:cNvSpPr/>
          <p:nvPr/>
        </p:nvSpPr>
        <p:spPr>
          <a:xfrm>
            <a:off x="139337" y="4513033"/>
            <a:ext cx="2706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2845749" y="2980945"/>
            <a:ext cx="92700" cy="198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040389" y="3507674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9"/>
          <p:cNvSpPr txBox="1"/>
          <p:nvPr>
            <p:ph idx="2" type="body"/>
          </p:nvPr>
        </p:nvSpPr>
        <p:spPr>
          <a:xfrm>
            <a:off x="3040387" y="3955686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49"/>
          <p:cNvSpPr txBox="1"/>
          <p:nvPr>
            <p:ph idx="3" type="body"/>
          </p:nvPr>
        </p:nvSpPr>
        <p:spPr>
          <a:xfrm>
            <a:off x="3040388" y="4555767"/>
            <a:ext cx="242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mpty">
  <p:cSld name="2_Empt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Headline Only">
  <p:cSld name="3_Headline 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2"/>
          <p:cNvSpPr txBox="1"/>
          <p:nvPr>
            <p:ph idx="1" type="body"/>
          </p:nvPr>
        </p:nvSpPr>
        <p:spPr>
          <a:xfrm>
            <a:off x="628650" y="1432112"/>
            <a:ext cx="7886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3"/>
          <p:cNvSpPr txBox="1"/>
          <p:nvPr>
            <p:ph idx="1" type="body"/>
          </p:nvPr>
        </p:nvSpPr>
        <p:spPr>
          <a:xfrm>
            <a:off x="628650" y="1559856"/>
            <a:ext cx="78867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53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eneral Slide">
  <p:cSld name="4_General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432112"/>
            <a:ext cx="7886700" cy="376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4"/>
          <p:cNvSpPr txBox="1"/>
          <p:nvPr>
            <p:ph type="ctrTitle"/>
          </p:nvPr>
        </p:nvSpPr>
        <p:spPr>
          <a:xfrm>
            <a:off x="480600" y="935037"/>
            <a:ext cx="81828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4"/>
          <p:cNvSpPr txBox="1"/>
          <p:nvPr>
            <p:ph idx="1" type="subTitle"/>
          </p:nvPr>
        </p:nvSpPr>
        <p:spPr>
          <a:xfrm>
            <a:off x="480600" y="3001963"/>
            <a:ext cx="818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i="0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type="title"/>
          </p:nvPr>
        </p:nvSpPr>
        <p:spPr>
          <a:xfrm>
            <a:off x="623888" y="142557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5"/>
          <p:cNvSpPr txBox="1"/>
          <p:nvPr>
            <p:ph idx="1" type="body"/>
          </p:nvPr>
        </p:nvSpPr>
        <p:spPr>
          <a:xfrm>
            <a:off x="623888" y="3824288"/>
            <a:ext cx="7886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ck and White">
  <p:cSld name="9_Black and White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/>
          <p:nvPr/>
        </p:nvSpPr>
        <p:spPr>
          <a:xfrm>
            <a:off x="4571999" y="0"/>
            <a:ext cx="4572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6"/>
          <p:cNvSpPr txBox="1"/>
          <p:nvPr>
            <p:ph type="title"/>
          </p:nvPr>
        </p:nvSpPr>
        <p:spPr>
          <a:xfrm>
            <a:off x="327112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6"/>
          <p:cNvSpPr txBox="1"/>
          <p:nvPr>
            <p:ph idx="1" type="body"/>
          </p:nvPr>
        </p:nvSpPr>
        <p:spPr>
          <a:xfrm>
            <a:off x="32711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4" name="Google Shape;264;p56"/>
          <p:cNvSpPr txBox="1"/>
          <p:nvPr>
            <p:ph idx="2" type="body"/>
          </p:nvPr>
        </p:nvSpPr>
        <p:spPr>
          <a:xfrm>
            <a:off x="5015652" y="1192295"/>
            <a:ext cx="38331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6"/>
          <p:cNvSpPr txBox="1"/>
          <p:nvPr>
            <p:ph idx="3" type="body"/>
          </p:nvPr>
        </p:nvSpPr>
        <p:spPr>
          <a:xfrm>
            <a:off x="5015651" y="311518"/>
            <a:ext cx="3833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6" name="Google Shape;26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8398" y="5270570"/>
            <a:ext cx="822959" cy="2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7"/>
          <p:cNvSpPr txBox="1"/>
          <p:nvPr>
            <p:ph type="title"/>
          </p:nvPr>
        </p:nvSpPr>
        <p:spPr>
          <a:xfrm>
            <a:off x="811212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7"/>
          <p:cNvSpPr txBox="1"/>
          <p:nvPr>
            <p:ph idx="1" type="body"/>
          </p:nvPr>
        </p:nvSpPr>
        <p:spPr>
          <a:xfrm>
            <a:off x="81121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1" name="Google Shape;271;p57"/>
          <p:cNvSpPr txBox="1"/>
          <p:nvPr>
            <p:ph idx="2" type="body"/>
          </p:nvPr>
        </p:nvSpPr>
        <p:spPr>
          <a:xfrm>
            <a:off x="5499752" y="1884274"/>
            <a:ext cx="29496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57"/>
          <p:cNvSpPr txBox="1"/>
          <p:nvPr>
            <p:ph idx="3" type="body"/>
          </p:nvPr>
        </p:nvSpPr>
        <p:spPr>
          <a:xfrm>
            <a:off x="5499751" y="385482"/>
            <a:ext cx="2949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00" lIns="91650" spcFirstLastPara="1" rIns="91650" wrap="square" tIns="45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General Slide (with subtitle)">
  <p:cSld name="5_General Slide (with subtitle)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28650" y="1559856"/>
            <a:ext cx="7886700" cy="363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28650" y="974536"/>
            <a:ext cx="7886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old Statement">
  <p:cSld name="6_Bold Statem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480527" y="935038"/>
            <a:ext cx="81828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480527" y="3001963"/>
            <a:ext cx="8182946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627094" cy="779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0" y="4894729"/>
            <a:ext cx="9144000" cy="820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1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596128"/>
            <a:ext cx="9144000" cy="11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" y="0"/>
            <a:ext cx="744278" cy="10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6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mc:AlternateContent>
    <mc:Choice Requires="p14">
      <p:transition p14:dur="1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0" y="56215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7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70570"/>
            <a:ext cx="902517" cy="2489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>
    <mc:Choice Requires="p14">
      <p:transition spd="slow" p14:dur="20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/>
          <p:nvPr/>
        </p:nvSpPr>
        <p:spPr>
          <a:xfrm>
            <a:off x="0" y="5596128"/>
            <a:ext cx="9144000" cy="11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3"/>
          <p:cNvSpPr txBox="1"/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628650" y="1520825"/>
            <a:ext cx="788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00" lIns="91650" spcFirstLastPara="1" rIns="91650" wrap="square" tIns="45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43"/>
          <p:cNvSpPr/>
          <p:nvPr/>
        </p:nvSpPr>
        <p:spPr>
          <a:xfrm>
            <a:off x="1" y="0"/>
            <a:ext cx="7443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800" lIns="91650" spcFirstLastPara="1" rIns="91650" wrap="square" tIns="45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4340" y="5263887"/>
            <a:ext cx="822960" cy="236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42.png"/><Relationship Id="rId6" Type="http://schemas.openxmlformats.org/officeDocument/2006/relationships/image" Target="../media/image25.png"/><Relationship Id="rId7" Type="http://schemas.openxmlformats.org/officeDocument/2006/relationships/image" Target="../media/image36.png"/><Relationship Id="rId8" Type="http://schemas.openxmlformats.org/officeDocument/2006/relationships/image" Target="../media/image5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umentation.scality.com" TargetMode="External"/><Relationship Id="rId4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umentation.scality.com" TargetMode="External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umentation.scality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umentation.scality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aws.amazon.com/IAM/latest/UserGuide/access_policies_manage-edit.html" TargetMode="External"/><Relationship Id="rId4" Type="http://schemas.openxmlformats.org/officeDocument/2006/relationships/hyperlink" Target="https://docs.aws.amazon.com/general/latest/gr/aws-arns-and-namespa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umentation.scality.com" TargetMode="External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scality.com/display/R6/RING+6+Documentation+and+Package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scality.com/display/R6/RING+6+Documentation+and+Packag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ocs.scality.com/display/R6/RING+6+Documentation+and+Package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umentation.scality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s3tools.org/s3cmd" TargetMode="External"/><Relationship Id="rId4" Type="http://schemas.openxmlformats.org/officeDocument/2006/relationships/hyperlink" Target="https://aws.amazon.com/cli/" TargetMode="External"/><Relationship Id="rId5" Type="http://schemas.openxmlformats.org/officeDocument/2006/relationships/hyperlink" Target="https://cyberduck.io/" TargetMode="External"/><Relationship Id="rId6" Type="http://schemas.openxmlformats.org/officeDocument/2006/relationships/image" Target="../media/image52.png"/><Relationship Id="rId7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ws.amazon.com/IAM/latest/UserGuide/id_root-user.html" TargetMode="External"/><Relationship Id="rId4" Type="http://schemas.openxmlformats.org/officeDocument/2006/relationships/hyperlink" Target="https://docs.aws.amazon.com/IAM/latest/UserGuide/id_users.html" TargetMode="External"/><Relationship Id="rId5" Type="http://schemas.openxmlformats.org/officeDocument/2006/relationships/hyperlink" Target="https://docs.aws.amazon.com/general/latest/gr/root-vs-iam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ocs.aws.amazon.com/cli/latest/userguide/install-cliv2.html" TargetMode="External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aws.amazon.com/IAM/latest/UserGuide/access_policies.html" TargetMode="External"/><Relationship Id="rId4" Type="http://schemas.openxmlformats.org/officeDocument/2006/relationships/hyperlink" Target="https://documentation.scality.com" TargetMode="External"/><Relationship Id="rId5" Type="http://schemas.openxmlformats.org/officeDocument/2006/relationships/hyperlink" Target="https://docs.aws.amazon.com/IAM/latest/UserGuide/id_groups.html" TargetMode="External"/><Relationship Id="rId6" Type="http://schemas.openxmlformats.org/officeDocument/2006/relationships/hyperlink" Target="https://docs.aws.amazon.com/IAM/latest/UserGuide/id_role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8"/>
          <p:cNvSpPr txBox="1"/>
          <p:nvPr>
            <p:ph idx="1" type="body"/>
          </p:nvPr>
        </p:nvSpPr>
        <p:spPr>
          <a:xfrm>
            <a:off x="122035" y="3985595"/>
            <a:ext cx="270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ADVANCED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OPERATIONS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278" name="Google Shape;278;p58"/>
          <p:cNvSpPr txBox="1"/>
          <p:nvPr>
            <p:ph idx="2" type="body"/>
          </p:nvPr>
        </p:nvSpPr>
        <p:spPr>
          <a:xfrm>
            <a:off x="3040408" y="3507675"/>
            <a:ext cx="4302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600"/>
              <a:t>3. Data Access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58"/>
          <p:cNvSpPr txBox="1"/>
          <p:nvPr>
            <p:ph idx="4" type="body"/>
          </p:nvPr>
        </p:nvSpPr>
        <p:spPr>
          <a:xfrm>
            <a:off x="3040404" y="4555775"/>
            <a:ext cx="323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/>
              <a:t>© Copyright Scality 2022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58"/>
          <p:cNvSpPr txBox="1"/>
          <p:nvPr/>
        </p:nvSpPr>
        <p:spPr>
          <a:xfrm>
            <a:off x="494025" y="5189375"/>
            <a:ext cx="196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RING 8.5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The S3C Console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0" name="Google Shape;35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412" y="1203626"/>
            <a:ext cx="3494668" cy="38595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51" name="Google Shape;35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575" y="1582149"/>
            <a:ext cx="692098" cy="80962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Right Pointing Backhand Index " id="352" name="Google Shape;352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8489" y="1638979"/>
            <a:ext cx="361021" cy="36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7583" y="2234804"/>
            <a:ext cx="3451015" cy="23583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54" name="Google Shape;354;p67"/>
          <p:cNvSpPr/>
          <p:nvPr/>
        </p:nvSpPr>
        <p:spPr>
          <a:xfrm>
            <a:off x="2100047" y="3940004"/>
            <a:ext cx="2390400" cy="602400"/>
          </a:xfrm>
          <a:prstGeom prst="wedgeRoundRectCallout">
            <a:avLst>
              <a:gd fmla="val 77003" name="adj1"/>
              <a:gd fmla="val -24712" name="adj2"/>
              <a:gd fmla="val 16667" name="adj3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Admin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credentials: same as Supervisor Web GUI.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5" name="Google Shape;355;p67"/>
          <p:cNvSpPr/>
          <p:nvPr/>
        </p:nvSpPr>
        <p:spPr>
          <a:xfrm rot="-5400000">
            <a:off x="4278869" y="2719211"/>
            <a:ext cx="317100" cy="54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Create an S3C IAM Account (Demo)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1" name="Google Shape;361;p68"/>
          <p:cNvSpPr txBox="1"/>
          <p:nvPr/>
        </p:nvSpPr>
        <p:spPr>
          <a:xfrm>
            <a:off x="611700" y="1234875"/>
            <a:ext cx="7903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Roboto Condensed"/>
              <a:buAutoNum type="arabicPeriod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 in the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Console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as the 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Admin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2" name="Google Shape;36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21" y="1690050"/>
            <a:ext cx="2678992" cy="88373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Right Pointing Backhand Index " id="363" name="Google Shape;36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072904" y="2134650"/>
            <a:ext cx="429218" cy="37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8"/>
          <p:cNvSpPr txBox="1"/>
          <p:nvPr/>
        </p:nvSpPr>
        <p:spPr>
          <a:xfrm>
            <a:off x="3464950" y="2147125"/>
            <a:ext cx="42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</a:t>
            </a:r>
            <a:endParaRPr b="0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5" name="Google Shape;365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7366" y="1885785"/>
            <a:ext cx="3728102" cy="2587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66" name="Google Shape;366;p68"/>
          <p:cNvSpPr txBox="1"/>
          <p:nvPr/>
        </p:nvSpPr>
        <p:spPr>
          <a:xfrm>
            <a:off x="4387148" y="2994738"/>
            <a:ext cx="42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</a:t>
            </a:r>
            <a:endParaRPr b="0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7" name="Google Shape;367;p68"/>
          <p:cNvSpPr txBox="1"/>
          <p:nvPr/>
        </p:nvSpPr>
        <p:spPr>
          <a:xfrm>
            <a:off x="1296341" y="3766362"/>
            <a:ext cx="19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Condensed"/>
              <a:buAutoNum type="arabicPeriod" startAt="4"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 out.</a:t>
            </a:r>
            <a:endParaRPr b="0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8" name="Google Shape;368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6341" y="4135694"/>
            <a:ext cx="1932805" cy="774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descr="Right Pointing Backhand Index " id="369" name="Google Shape;36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970763" y="4225813"/>
            <a:ext cx="429218" cy="379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ght Pointing Backhand Index " id="370" name="Google Shape;37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91345" y="4720813"/>
            <a:ext cx="342797" cy="37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8"/>
          <p:cNvSpPr/>
          <p:nvPr/>
        </p:nvSpPr>
        <p:spPr>
          <a:xfrm rot="-3694020">
            <a:off x="3972266" y="2304771"/>
            <a:ext cx="316930" cy="4816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8"/>
          <p:cNvSpPr/>
          <p:nvPr/>
        </p:nvSpPr>
        <p:spPr>
          <a:xfrm rot="4149890">
            <a:off x="3947179" y="3623576"/>
            <a:ext cx="317138" cy="48150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9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Create an S3C IAM User (Demo)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8" name="Google Shape;378;p69"/>
          <p:cNvSpPr txBox="1"/>
          <p:nvPr/>
        </p:nvSpPr>
        <p:spPr>
          <a:xfrm>
            <a:off x="611700" y="1234875"/>
            <a:ext cx="79035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 in the S3 Console using the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S3C Account credentials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previously created.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"/>
              <a:buAutoNum type="arabicPeriod" startAt="7"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Done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79" name="Google Shape;37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12" y="1915995"/>
            <a:ext cx="2182645" cy="88373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Right Pointing Backhand Index " id="380" name="Google Shape;38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2371912" y="2679916"/>
            <a:ext cx="406709" cy="37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9"/>
          <p:cNvSpPr txBox="1"/>
          <p:nvPr/>
        </p:nvSpPr>
        <p:spPr>
          <a:xfrm>
            <a:off x="353901" y="2203963"/>
            <a:ext cx="37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</a:t>
            </a:r>
            <a:endParaRPr b="0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2" name="Google Shape;382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3553" y="1585592"/>
            <a:ext cx="2665005" cy="154454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83" name="Google Shape;383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6056" y="2299240"/>
            <a:ext cx="1134525" cy="57444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84" name="Google Shape;384;p69"/>
          <p:cNvSpPr txBox="1"/>
          <p:nvPr/>
        </p:nvSpPr>
        <p:spPr>
          <a:xfrm>
            <a:off x="3357650" y="2203963"/>
            <a:ext cx="4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</a:t>
            </a:r>
            <a:endParaRPr b="0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69"/>
          <p:cNvSpPr txBox="1"/>
          <p:nvPr/>
        </p:nvSpPr>
        <p:spPr>
          <a:xfrm>
            <a:off x="6870150" y="2432563"/>
            <a:ext cx="4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</a:t>
            </a:r>
            <a:endParaRPr b="0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Right Pointing Backhand Index " id="386" name="Google Shape;38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7817395" y="2806091"/>
            <a:ext cx="406709" cy="37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0092" y="3842608"/>
            <a:ext cx="1450084" cy="787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88" name="Google Shape;388;p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316" y="3298690"/>
            <a:ext cx="4223481" cy="1875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ght Pointing Backhand Index " id="389" name="Google Shape;38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1774890" y="4511908"/>
            <a:ext cx="343512" cy="37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9"/>
          <p:cNvSpPr txBox="1"/>
          <p:nvPr/>
        </p:nvSpPr>
        <p:spPr>
          <a:xfrm>
            <a:off x="1020600" y="4082567"/>
            <a:ext cx="37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</a:t>
            </a:r>
            <a:endParaRPr b="0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1" name="Google Shape;391;p69"/>
          <p:cNvSpPr txBox="1"/>
          <p:nvPr/>
        </p:nvSpPr>
        <p:spPr>
          <a:xfrm>
            <a:off x="3123825" y="4082567"/>
            <a:ext cx="37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</a:t>
            </a:r>
            <a:endParaRPr b="0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2" name="Google Shape;392;p69"/>
          <p:cNvSpPr/>
          <p:nvPr/>
        </p:nvSpPr>
        <p:spPr>
          <a:xfrm>
            <a:off x="3452875" y="3699942"/>
            <a:ext cx="4329300" cy="683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9"/>
          <p:cNvSpPr/>
          <p:nvPr/>
        </p:nvSpPr>
        <p:spPr>
          <a:xfrm>
            <a:off x="3763550" y="2563850"/>
            <a:ext cx="2133600" cy="195900"/>
          </a:xfrm>
          <a:prstGeom prst="roundRect">
            <a:avLst>
              <a:gd fmla="val 14429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9"/>
          <p:cNvSpPr/>
          <p:nvPr/>
        </p:nvSpPr>
        <p:spPr>
          <a:xfrm>
            <a:off x="6230050" y="1564372"/>
            <a:ext cx="2744700" cy="639600"/>
          </a:xfrm>
          <a:prstGeom prst="wedgeRoundRectCallout">
            <a:avLst>
              <a:gd fmla="val -101155" name="adj1"/>
              <a:gd fmla="val 100333" name="adj2"/>
              <a:gd fmla="val 0" name="adj3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Two groups </a:t>
            </a:r>
            <a:r>
              <a:rPr b="1" i="1" lang="en-US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FullAccessGroup</a:t>
            </a:r>
            <a:r>
              <a:rPr b="0" i="0" lang="en-US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i="1" lang="en-US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ReadOnlyGroup</a:t>
            </a:r>
            <a:r>
              <a:rPr b="0" i="0" lang="en-US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have been pre-created and are available for quick use.</a:t>
            </a:r>
            <a:endParaRPr b="0" i="0" sz="13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Create an S3C IAM Policy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00" name="Google Shape;400;p70"/>
          <p:cNvSpPr txBox="1"/>
          <p:nvPr/>
        </p:nvSpPr>
        <p:spPr>
          <a:xfrm>
            <a:off x="611700" y="1234875"/>
            <a:ext cx="79035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Policies written in AWS IAM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allow fine permissions granularity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Sub-management policies permit an account to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 </a:t>
            </a:r>
            <a:b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users inside a group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assign specific policies.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create a policy: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Policies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open the Policies window.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the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policy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button to open the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</a:t>
            </a:r>
            <a:b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policy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 the name of the policy.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new statements by choosing the desired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permissions*.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lphaL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Submit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(*) For a complete list of supported actions, look up </a:t>
            </a:r>
            <a:r>
              <a:rPr b="0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</a:t>
            </a:r>
            <a:r>
              <a:rPr b="1" i="1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Actions </a:t>
            </a:r>
            <a:br>
              <a:rPr b="1" i="1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1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Supported in IAM Policies</a:t>
            </a:r>
            <a:r>
              <a:rPr b="0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the </a:t>
            </a:r>
            <a:r>
              <a:rPr b="1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S3 Connector Reference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guide found on </a:t>
            </a:r>
            <a:r>
              <a:rPr b="0" i="0" lang="en-US" sz="1400" u="none" cap="none" strike="noStrike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1" name="Google Shape;40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5524" y="1621526"/>
            <a:ext cx="3341100" cy="3241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402" name="Google Shape;402;p70"/>
          <p:cNvSpPr/>
          <p:nvPr/>
        </p:nvSpPr>
        <p:spPr>
          <a:xfrm>
            <a:off x="6018400" y="642200"/>
            <a:ext cx="3005700" cy="783000"/>
          </a:xfrm>
          <a:prstGeom prst="wedgeRoundRectCallout">
            <a:avLst>
              <a:gd fmla="val -62319" name="adj1"/>
              <a:gd fmla="val 36488" name="adj2"/>
              <a:gd fmla="val 0" name="adj3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Two policies </a:t>
            </a:r>
            <a:r>
              <a:rPr b="1" i="1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FullAccessPolicy</a:t>
            </a: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i="1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ReadOnlyPolicy</a:t>
            </a: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have been pre-created and are available for quick use.</a:t>
            </a:r>
            <a:endParaRPr b="0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3725" y="3135575"/>
            <a:ext cx="4712925" cy="19907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408" name="Google Shape;408;p71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Attach a Policy to an IAM User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09" name="Google Shape;409;p71"/>
          <p:cNvSpPr txBox="1"/>
          <p:nvPr/>
        </p:nvSpPr>
        <p:spPr>
          <a:xfrm>
            <a:off x="611700" y="1234875"/>
            <a:ext cx="79035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on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The list of IAM users appears.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the name of the user to be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modified.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the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 &lt;user&gt; policies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action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button.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the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Attach policy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1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button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policy to be attached.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Close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0" name="Google Shape;410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2787" y="1667425"/>
            <a:ext cx="5938427" cy="123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Create an S3C IAM Group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6" name="Google Shape;416;p72"/>
          <p:cNvSpPr txBox="1"/>
          <p:nvPr/>
        </p:nvSpPr>
        <p:spPr>
          <a:xfrm>
            <a:off x="611700" y="1234875"/>
            <a:ext cx="79035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the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Groups Management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page, 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new group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 a name in the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Group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name field.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0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Submit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The new group displays in the list.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Adding Users to Groups from the S3 Console</a:t>
            </a:r>
            <a:endParaRPr b="1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the group name to view group details and to add users to the group.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users to this group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to select one of the users or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Select all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select all users.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Proceed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add the user(s) to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group.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remove a user, select the user in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group details window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Remove selected</a:t>
            </a:r>
            <a:r>
              <a:rPr b="1" i="1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 i="1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450" y="2990850"/>
            <a:ext cx="4735175" cy="2124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418" name="Google Shape;418;p72"/>
          <p:cNvSpPr/>
          <p:nvPr/>
        </p:nvSpPr>
        <p:spPr>
          <a:xfrm>
            <a:off x="5863175" y="1234875"/>
            <a:ext cx="2921100" cy="783000"/>
          </a:xfrm>
          <a:prstGeom prst="wedgeRoundRectCallout">
            <a:avLst>
              <a:gd fmla="val -68116" name="adj1"/>
              <a:gd fmla="val -27160" name="adj2"/>
              <a:gd fmla="val 0" name="adj3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Two groups </a:t>
            </a:r>
            <a:r>
              <a:rPr b="1" i="1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FullAccessGroup</a:t>
            </a: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i="1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ReadOnlyGroup</a:t>
            </a: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have been pre-created and are available for quick use.</a:t>
            </a:r>
            <a:endParaRPr b="0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Attach a Policy to an IAM Group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4" name="Google Shape;424;p73"/>
          <p:cNvSpPr txBox="1"/>
          <p:nvPr/>
        </p:nvSpPr>
        <p:spPr>
          <a:xfrm>
            <a:off x="611700" y="1234875"/>
            <a:ext cx="79035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on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Groups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The list of IAM groups appears.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the name of the group to be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modified.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the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 group policies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button.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the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Attach policy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1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button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policy to be attached.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</a:t>
            </a:r>
            <a:r>
              <a:rPr b="1" i="1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Close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5" name="Google Shape;42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424" y="1667428"/>
            <a:ext cx="6625152" cy="11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426" name="Google Shape;42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725" y="3135575"/>
            <a:ext cx="4712924" cy="1979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Documentation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33" name="Google Shape;433;p74"/>
          <p:cNvSpPr txBox="1"/>
          <p:nvPr>
            <p:ph idx="1" type="body"/>
          </p:nvPr>
        </p:nvSpPr>
        <p:spPr>
          <a:xfrm>
            <a:off x="628650" y="1234875"/>
            <a:ext cx="7886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Look up 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</a:t>
            </a:r>
            <a:r>
              <a:rPr b="1" i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Authentication and Authorization with IAM Services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the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S3 Connector Operations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on </a:t>
            </a:r>
            <a:r>
              <a:rPr lang="en-US" sz="14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4" name="Google Shape;43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938" y="1814511"/>
            <a:ext cx="5170124" cy="353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250" y="2789000"/>
            <a:ext cx="235595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75"/>
          <p:cNvSpPr txBox="1"/>
          <p:nvPr/>
        </p:nvSpPr>
        <p:spPr>
          <a:xfrm>
            <a:off x="0" y="2190750"/>
            <a:ext cx="4564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S3C Access Management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Google Shape;441;p75"/>
          <p:cNvSpPr txBox="1"/>
          <p:nvPr/>
        </p:nvSpPr>
        <p:spPr>
          <a:xfrm>
            <a:off x="4564801" y="2190750"/>
            <a:ext cx="45792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From the CLI</a:t>
            </a:r>
            <a:endParaRPr b="1" i="0" sz="4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Create an S3C IAM Account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48" name="Google Shape;448;p76"/>
          <p:cNvSpPr txBox="1"/>
          <p:nvPr>
            <p:ph idx="1" type="body"/>
          </p:nvPr>
        </p:nvSpPr>
        <p:spPr>
          <a:xfrm>
            <a:off x="628650" y="1234875"/>
            <a:ext cx="7886700" cy="4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SSH to the Supervisor.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directory to Federation:</a:t>
            </a: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the Ansible Playbooks, </a:t>
            </a:r>
            <a:r>
              <a:rPr b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the IAM account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generate its keys*:</a:t>
            </a: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↪ Look for the following in the output: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more information, look up </a:t>
            </a:r>
            <a:r>
              <a:rPr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</a:t>
            </a:r>
            <a:r>
              <a:rPr b="1" i="1"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Creating an S3 Account from the Command Line</a:t>
            </a:r>
            <a:r>
              <a:rPr lang="en-US" sz="12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the </a:t>
            </a:r>
            <a:r>
              <a:rPr b="1"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S3 Connector Operation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on </a:t>
            </a:r>
            <a:r>
              <a:rPr lang="en-US" sz="12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2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9" name="Google Shape;449;p76"/>
          <p:cNvSpPr txBox="1"/>
          <p:nvPr/>
        </p:nvSpPr>
        <p:spPr>
          <a:xfrm>
            <a:off x="628650" y="2365137"/>
            <a:ext cx="7987800" cy="701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./ansible-playbook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-i env/</a:t>
            </a:r>
            <a:r>
              <a:rPr b="1" i="0" lang="en-US" sz="9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&lt;deployment_env&gt;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/inventory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tooling-playbooks/generate-account-access-key.yml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-e 'account_name=</a:t>
            </a:r>
            <a:r>
              <a:rPr b="1" i="0" lang="en-US" sz="9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&lt;account_name&gt;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account_email=</a:t>
            </a:r>
            <a:r>
              <a:rPr b="1" i="0" lang="en-US" sz="9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&lt;email_address&gt;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ui_username=</a:t>
            </a:r>
            <a:r>
              <a:rPr b="1" i="0" lang="en-US" sz="9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&lt;account_name&gt;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ui_password=</a:t>
            </a:r>
            <a:r>
              <a:rPr b="1" i="0" lang="en-US" sz="9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&lt;ui_account_password&gt;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container_name_suffix=""'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76"/>
          <p:cNvSpPr txBox="1"/>
          <p:nvPr/>
        </p:nvSpPr>
        <p:spPr>
          <a:xfrm>
            <a:off x="628650" y="3427825"/>
            <a:ext cx="7987800" cy="1312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TASK [/srv/scality/s3/s3-offline/federation/tooling-playbooks/roles/prov/create-account-access-key : AWS access credentials ] #### /!\ ################ IMPORTANT ################### /!\ ####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Here is your AWS credentials, please copy them somewhere secure,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as they will not be persisted to disk: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AWS_ACCESS_KEY_ID = 5W0919IPIT4SS8CVW17H</a:t>
            </a:r>
            <a:endParaRPr b="1" i="0" sz="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AWS_SECRET_ACCESS_KEY = vWdWHNJeaGSoqQ7nu3aCDRwuk2M16YcfF0JT4cxH</a:t>
            </a:r>
            <a:endParaRPr b="1" i="0" sz="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#### /!\ ################ IMPORTANT ################### /!\ ####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76"/>
          <p:cNvSpPr txBox="1"/>
          <p:nvPr/>
        </p:nvSpPr>
        <p:spPr>
          <a:xfrm>
            <a:off x="628650" y="1834817"/>
            <a:ext cx="7987800" cy="22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cd /srv/scality/s3/s3-offline/federation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9"/>
          <p:cNvSpPr txBox="1"/>
          <p:nvPr/>
        </p:nvSpPr>
        <p:spPr>
          <a:xfrm>
            <a:off x="-12" y="1367000"/>
            <a:ext cx="9040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 the end of this module, </a:t>
            </a:r>
            <a:r>
              <a:rPr b="1" i="0" lang="en-US" sz="3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will be able to</a:t>
            </a:r>
            <a:r>
              <a:rPr b="1" i="0" lang="en-US" sz="30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…</a:t>
            </a:r>
            <a:endParaRPr b="1" i="0" sz="30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7" name="Google Shape;287;p59"/>
          <p:cNvSpPr txBox="1"/>
          <p:nvPr/>
        </p:nvSpPr>
        <p:spPr>
          <a:xfrm>
            <a:off x="710050" y="2899475"/>
            <a:ext cx="8382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provide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 access to end users and applications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and also </a:t>
            </a:r>
            <a:r>
              <a:rPr b="1" i="0" lang="en-US" sz="28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the service</a:t>
            </a:r>
            <a:r>
              <a:rPr b="1" i="0" lang="en-US" sz="28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 i="0" sz="28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88" name="Google Shape;288;p59"/>
          <p:cNvCxnSpPr/>
          <p:nvPr/>
        </p:nvCxnSpPr>
        <p:spPr>
          <a:xfrm flipH="1" rot="-5400000">
            <a:off x="-553097" y="2685576"/>
            <a:ext cx="1925700" cy="624600"/>
          </a:xfrm>
          <a:prstGeom prst="bentConnector3">
            <a:avLst>
              <a:gd fmla="val 139" name="adj1"/>
            </a:avLst>
          </a:prstGeom>
          <a:noFill/>
          <a:ln cap="rnd" cmpd="sng" w="127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289" name="Google Shape;289;p59"/>
          <p:cNvSpPr txBox="1"/>
          <p:nvPr>
            <p:ph idx="4294967295"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Data Access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7"/>
          <p:cNvSpPr txBox="1"/>
          <p:nvPr>
            <p:ph type="title"/>
          </p:nvPr>
        </p:nvSpPr>
        <p:spPr>
          <a:xfrm>
            <a:off x="628650" y="129975"/>
            <a:ext cx="8155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accent3"/>
                </a:solidFill>
              </a:rPr>
              <a:t>TIP:</a:t>
            </a:r>
            <a:r>
              <a:rPr lang="en-US">
                <a:solidFill>
                  <a:srgbClr val="434343"/>
                </a:solidFill>
              </a:rPr>
              <a:t> Set up aliases for AWS CLI Commands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58" name="Google Shape;458;p77"/>
          <p:cNvSpPr txBox="1"/>
          <p:nvPr>
            <p:ph idx="1" type="body"/>
          </p:nvPr>
        </p:nvSpPr>
        <p:spPr>
          <a:xfrm>
            <a:off x="628650" y="1331825"/>
            <a:ext cx="78867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AutoNum type="arabicPeriod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SSH to the Supervisor.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AutoNum type="arabicPeriod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up your </a:t>
            </a:r>
            <a:r>
              <a:rPr b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endpoint FQDN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(without </a:t>
            </a:r>
            <a:r>
              <a:rPr i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“http://”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and the </a:t>
            </a:r>
            <a:r>
              <a:rPr b="1" i="1" lang="en-US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command path for an easier substitution:</a:t>
            </a: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the aliases to </a:t>
            </a:r>
            <a:r>
              <a:rPr b="1" i="1" lang="en-US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~/.bashrc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:</a:t>
            </a: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→ if SSL is enabled, replace the last alias with:</a:t>
            </a: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300"/>
              <a:buFont typeface="Roboto Condensed"/>
              <a:buAutoNum type="arabicPeriod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 using the aliases: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9" name="Google Shape;459;p77"/>
          <p:cNvSpPr txBox="1"/>
          <p:nvPr/>
        </p:nvSpPr>
        <p:spPr>
          <a:xfrm>
            <a:off x="628800" y="2728926"/>
            <a:ext cx="7943400" cy="117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cat &lt;&lt;EOF&gt;&gt; ~/.bashrc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AWS CLI aliases for convenience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alias aws=${AWS}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alias aws-iam='${AWS} --endpoint-url=http://${S3_ENDPOINT}:8600 iam'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alias aws-s3='${AWS} --endpoint-url=http://${S3_ENDPOINT} s3'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77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Required only once </a:t>
            </a:r>
            <a:endParaRPr/>
          </a:p>
        </p:txBody>
      </p:sp>
      <p:sp>
        <p:nvSpPr>
          <p:cNvPr id="461" name="Google Shape;461;p77"/>
          <p:cNvSpPr txBox="1"/>
          <p:nvPr/>
        </p:nvSpPr>
        <p:spPr>
          <a:xfrm>
            <a:off x="628800" y="2023171"/>
            <a:ext cx="7943400" cy="32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S3_ENDPOINT=</a:t>
            </a:r>
            <a:r>
              <a:rPr b="1" i="0" lang="en-US" sz="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&lt;s3_endpoint_fqdn&gt;</a:t>
            </a:r>
            <a:endParaRPr b="1" i="0" sz="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AWS=/srv/scality/s3/s3-offline/venv/bin/aws</a:t>
            </a:r>
            <a:endParaRPr b="1" i="0" sz="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77"/>
          <p:cNvSpPr txBox="1"/>
          <p:nvPr/>
        </p:nvSpPr>
        <p:spPr>
          <a:xfrm>
            <a:off x="1167300" y="4360325"/>
            <a:ext cx="74049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alias aws-s3='${AWS} --endpoint-url=https://${S3_ENDPOINT} --ca-bundle /etc/ssl/certs/</a:t>
            </a:r>
            <a:r>
              <a:rPr b="1" i="0" lang="en-US" sz="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&lt;my_ca_cert&gt;</a:t>
            </a: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.pem s3'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77"/>
          <p:cNvSpPr txBox="1"/>
          <p:nvPr/>
        </p:nvSpPr>
        <p:spPr>
          <a:xfrm>
            <a:off x="628800" y="5064475"/>
            <a:ext cx="6638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source ~/.bashrc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How to Set up an AWS IAM Profile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70" name="Google Shape;470;p78"/>
          <p:cNvSpPr txBox="1"/>
          <p:nvPr>
            <p:ph idx="1" type="body"/>
          </p:nvPr>
        </p:nvSpPr>
        <p:spPr>
          <a:xfrm>
            <a:off x="628650" y="1331825"/>
            <a:ext cx="79437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"/>
              <a:buAutoNum type="arabicPeriod"/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up a </a:t>
            </a:r>
            <a:r>
              <a:rPr b="1" lang="en-US" sz="1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profile name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an easier substitution:</a:t>
            </a: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1" lang="en-US" sz="1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Configure the AWS CLI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profile:</a:t>
            </a: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↪ This creates two files and their parent directory </a:t>
            </a:r>
            <a:r>
              <a:rPr b="1" i="1" lang="en-US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~/.aws/config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i="1" lang="en-US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~/.aws/credentials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"/>
              <a:buAutoNum type="arabicPeriod"/>
            </a:pPr>
            <a:r>
              <a:rPr b="1" lang="en-US" sz="1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credentials and configuration: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"/>
              <a:buChar char="•"/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an S3C IAM </a:t>
            </a:r>
            <a:r>
              <a:rPr b="1"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Account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profile (listing IAM users):</a:t>
            </a: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500"/>
              <a:buFont typeface="Roboto Condensed"/>
              <a:buChar char="•"/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an S3C IAM </a:t>
            </a:r>
            <a:r>
              <a:rPr b="1"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profile (listing the user’s buckets):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78"/>
          <p:cNvSpPr txBox="1"/>
          <p:nvPr/>
        </p:nvSpPr>
        <p:spPr>
          <a:xfrm>
            <a:off x="628500" y="2379125"/>
            <a:ext cx="7943700" cy="687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 configure set profile.${PROFILE_NAME}.aws_access_key_id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&lt;ACCOUNT_AWS_ACCESS_KEY_ID&gt;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 configure set profile.${PROFILE_NAME}.aws_secret_access_key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&lt;ACCOUNT_AWS_SECRET_ACCESS_KEY&gt;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 configure set profile.${PROFILE_NAME}.region us-east-1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8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To simplify the use of AWS CLI commands</a:t>
            </a:r>
            <a:endParaRPr/>
          </a:p>
        </p:txBody>
      </p:sp>
      <p:sp>
        <p:nvSpPr>
          <p:cNvPr id="473" name="Google Shape;473;p78"/>
          <p:cNvSpPr txBox="1"/>
          <p:nvPr/>
        </p:nvSpPr>
        <p:spPr>
          <a:xfrm>
            <a:off x="628650" y="1696150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PROFILE_NAME=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&lt;profile_name&gt;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78"/>
          <p:cNvSpPr txBox="1"/>
          <p:nvPr/>
        </p:nvSpPr>
        <p:spPr>
          <a:xfrm>
            <a:off x="1368775" y="4181100"/>
            <a:ext cx="72033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list-users</a:t>
            </a:r>
            <a:endParaRPr b="1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78"/>
          <p:cNvSpPr txBox="1"/>
          <p:nvPr/>
        </p:nvSpPr>
        <p:spPr>
          <a:xfrm>
            <a:off x="1368775" y="4790825"/>
            <a:ext cx="72033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aws-s3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b="1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9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Create an S3C IAM Policy (1)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82" name="Google Shape;482;p79"/>
          <p:cNvSpPr txBox="1"/>
          <p:nvPr>
            <p:ph idx="1" type="body"/>
          </p:nvPr>
        </p:nvSpPr>
        <p:spPr>
          <a:xfrm>
            <a:off x="628650" y="1331825"/>
            <a:ext cx="78867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a good practice,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directory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store the policy documents:</a:t>
            </a: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JSON document with the policy’s statements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a full-access policy:</a:t>
            </a: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a complete list of supported Actions, look up 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</a:t>
            </a:r>
            <a:r>
              <a:rPr b="1" i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Actions Supported in IAM Policies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the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S3 Connector Reference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on </a:t>
            </a:r>
            <a:r>
              <a:rPr lang="en-US" sz="14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3" name="Google Shape;483;p79"/>
          <p:cNvSpPr txBox="1"/>
          <p:nvPr/>
        </p:nvSpPr>
        <p:spPr>
          <a:xfrm>
            <a:off x="628475" y="2446876"/>
            <a:ext cx="7943700" cy="2055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cat &lt;&lt; EOF &gt; ~/s3c-policies/full-access-policy.json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"Version": "2012-10-17",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"Statement": [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"Sid": "AllowAll",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"Effect": "Allow",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"Action": "s3:*",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"Resource": "*"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79"/>
          <p:cNvSpPr txBox="1"/>
          <p:nvPr/>
        </p:nvSpPr>
        <p:spPr>
          <a:xfrm>
            <a:off x="628650" y="1734797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mkdir ~/s3c-policies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79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Creating a document with the policy statements</a:t>
            </a:r>
            <a:endParaRPr/>
          </a:p>
        </p:txBody>
      </p:sp>
      <p:sp>
        <p:nvSpPr>
          <p:cNvPr id="486" name="Google Shape;486;p79"/>
          <p:cNvSpPr/>
          <p:nvPr/>
        </p:nvSpPr>
        <p:spPr>
          <a:xfrm>
            <a:off x="6389725" y="898325"/>
            <a:ext cx="2543700" cy="86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NOTE:</a:t>
            </a:r>
            <a:r>
              <a:rPr b="0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Two policies </a:t>
            </a:r>
            <a:r>
              <a:rPr b="1" i="1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FullAccessPolicy</a:t>
            </a:r>
            <a:r>
              <a:rPr b="0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i="1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ReadOnlyPolicy</a:t>
            </a:r>
            <a:r>
              <a:rPr b="0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automatically created by the S3 Console when logging in the Web UI as the account.</a:t>
            </a:r>
            <a:endParaRPr b="0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Create an S3C IAM Policy (2)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93" name="Google Shape;493;p80"/>
          <p:cNvSpPr txBox="1"/>
          <p:nvPr>
            <p:ph idx="1" type="body"/>
          </p:nvPr>
        </p:nvSpPr>
        <p:spPr>
          <a:xfrm>
            <a:off x="628650" y="1331825"/>
            <a:ext cx="78867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 startAt="3"/>
            </a:pP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the IAM policy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from the document:</a:t>
            </a: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↪ Retrieve the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arn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from the output, it will be needed to attach the policy:</a:t>
            </a: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 startAt="4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the policies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their arn’s:</a:t>
            </a: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update an existing policy, see 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Editing IAM Policies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4" name="Google Shape;494;p80"/>
          <p:cNvSpPr txBox="1"/>
          <p:nvPr/>
        </p:nvSpPr>
        <p:spPr>
          <a:xfrm>
            <a:off x="628650" y="1664229"/>
            <a:ext cx="7943700" cy="380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${PROFILE_NAME}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create-policy --policy-name </a:t>
            </a:r>
            <a:r>
              <a:rPr b="1" i="0" lang="en-US" sz="9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FullAccessPolicy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--policy-document </a:t>
            </a:r>
            <a:r>
              <a:rPr b="1" i="0" lang="en-US" sz="9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file:///&lt;linux_user_home&gt;/s3c-policies/full-access-policy.json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80"/>
          <p:cNvSpPr txBox="1"/>
          <p:nvPr/>
        </p:nvSpPr>
        <p:spPr>
          <a:xfrm>
            <a:off x="1185325" y="2386203"/>
            <a:ext cx="7358400" cy="184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"Policy": {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"PolicyName": "all-access",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"CreateDate": "2020-07-02T18:05:42Z",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"AttachmentCount": 0,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"IsAttachable": true,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"PolicyId": "8R45V1OAJ5LGGVJ00VUFNVU387NEVXXF",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"DefaultVersionId": "v1",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"Path": "/",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"Arn": </a:t>
            </a:r>
            <a:r>
              <a:rPr b="1" i="0" lang="en-US" sz="9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"arn:aws:iam::628840374554:policy/FullAccessPolicy"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"UpdateDate": "2020-07-02T18:05:42Z"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80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Creating the IAM policy</a:t>
            </a:r>
            <a:endParaRPr/>
          </a:p>
        </p:txBody>
      </p:sp>
      <p:sp>
        <p:nvSpPr>
          <p:cNvPr id="497" name="Google Shape;497;p80"/>
          <p:cNvSpPr txBox="1"/>
          <p:nvPr/>
        </p:nvSpPr>
        <p:spPr>
          <a:xfrm>
            <a:off x="600150" y="4645910"/>
            <a:ext cx="7943700" cy="2505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${PROFILE_NAME}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list-policies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80"/>
          <p:cNvSpPr/>
          <p:nvPr/>
        </p:nvSpPr>
        <p:spPr>
          <a:xfrm>
            <a:off x="6029325" y="2779900"/>
            <a:ext cx="2695500" cy="431700"/>
          </a:xfrm>
          <a:prstGeom prst="wedgeRoundRectCallout">
            <a:avLst>
              <a:gd fmla="val -57907" name="adj1"/>
              <a:gd fmla="val 151627" name="adj2"/>
              <a:gd fmla="val 0" name="adj3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ARN = 🔗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Amazon Resource Name</a:t>
            </a:r>
            <a:endParaRPr b="0" i="0" sz="1400" u="none" cap="none" strike="noStrike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1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Create an S3C IAM Group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05" name="Google Shape;505;p81"/>
          <p:cNvSpPr txBox="1"/>
          <p:nvPr>
            <p:ph idx="1" type="body"/>
          </p:nvPr>
        </p:nvSpPr>
        <p:spPr>
          <a:xfrm>
            <a:off x="628650" y="1234875"/>
            <a:ext cx="78867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the Group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↪ Output:</a:t>
            </a: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Show group members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6" name="Google Shape;506;p81"/>
          <p:cNvSpPr txBox="1"/>
          <p:nvPr/>
        </p:nvSpPr>
        <p:spPr>
          <a:xfrm>
            <a:off x="628650" y="1610611"/>
            <a:ext cx="80214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create-group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--group-name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&lt;group_name&gt;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81"/>
          <p:cNvSpPr txBox="1"/>
          <p:nvPr/>
        </p:nvSpPr>
        <p:spPr>
          <a:xfrm>
            <a:off x="628650" y="4335475"/>
            <a:ext cx="80754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get-group --group-name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&lt;group_name&gt;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81"/>
          <p:cNvSpPr txBox="1"/>
          <p:nvPr/>
        </p:nvSpPr>
        <p:spPr>
          <a:xfrm>
            <a:off x="1185325" y="2262025"/>
            <a:ext cx="7518600" cy="133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"Group": {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"Path": "/",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"CreateDate": "2020-07-02T18:27:11Z",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"GroupId": "XOZKS77JRZ1LRX4IDPJ1DWQVXRSWYBMN",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"Arn": "arn:aws:iam::628840374554:group/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&lt;group_name&gt;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"GroupName": "</a:t>
            </a:r>
            <a:r>
              <a:rPr b="1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&lt;group_name&gt;</a:t>
            </a: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81"/>
          <p:cNvSpPr/>
          <p:nvPr/>
        </p:nvSpPr>
        <p:spPr>
          <a:xfrm>
            <a:off x="6389725" y="898325"/>
            <a:ext cx="2543700" cy="86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NOTE:</a:t>
            </a:r>
            <a:r>
              <a:rPr b="0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Two groups </a:t>
            </a:r>
            <a:r>
              <a:rPr b="1" i="1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FullAccessGroup</a:t>
            </a:r>
            <a:r>
              <a:rPr b="0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i="1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ReadOnlyGroup</a:t>
            </a:r>
            <a:r>
              <a:rPr b="0" i="0" lang="en-US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automatically created by the S3 Console when logging in the Web UI as the account.</a:t>
            </a:r>
            <a:endParaRPr b="0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Create an S3C IAM User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6" name="Google Shape;516;p82"/>
          <p:cNvSpPr txBox="1"/>
          <p:nvPr>
            <p:ph idx="1" type="body"/>
          </p:nvPr>
        </p:nvSpPr>
        <p:spPr>
          <a:xfrm>
            <a:off x="628650" y="1234875"/>
            <a:ext cx="78867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"/>
              <a:buAutoNum type="arabicPeriod"/>
            </a:pPr>
            <a:r>
              <a:rPr b="1" lang="en-US" sz="1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the User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"/>
              <a:buAutoNum type="arabicPeriod"/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Generate the </a:t>
            </a:r>
            <a:r>
              <a:rPr b="1" lang="en-US" sz="1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access and secret keys</a:t>
            </a: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↪ Retrieve the keys from the output and communicate them to the user. Eg: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7" name="Google Shape;517;p82"/>
          <p:cNvSpPr txBox="1"/>
          <p:nvPr/>
        </p:nvSpPr>
        <p:spPr>
          <a:xfrm>
            <a:off x="1194275" y="2988725"/>
            <a:ext cx="7377900" cy="1885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"AccessKey": {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"UserName": "christian", 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"Status": "Active", 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"SecretAccessKey": "AQH4vv9FFqbrK5OwnTd09di1OcMtuyxV4OMTufrN", 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"AccessKeyId": "Z0A92AVS2UPXZB3T9P3O"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82"/>
          <p:cNvSpPr txBox="1"/>
          <p:nvPr/>
        </p:nvSpPr>
        <p:spPr>
          <a:xfrm>
            <a:off x="628650" y="1617675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create-user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--user-name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&lt;user_name&gt;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82"/>
          <p:cNvSpPr txBox="1"/>
          <p:nvPr/>
        </p:nvSpPr>
        <p:spPr>
          <a:xfrm>
            <a:off x="628500" y="2304350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create-access-key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--user-name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&lt;user_name&gt;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Apply a Policy to a User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26" name="Google Shape;526;p83"/>
          <p:cNvSpPr txBox="1"/>
          <p:nvPr>
            <p:ph idx="1" type="body"/>
          </p:nvPr>
        </p:nvSpPr>
        <p:spPr>
          <a:xfrm>
            <a:off x="628650" y="1234875"/>
            <a:ext cx="78867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have the choice to either: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Attach an IAM policy directly to a User:</a:t>
            </a:r>
            <a:endParaRPr b="1" sz="150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Apply an IAM policy to a User as a member of a Group: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"/>
              <a:buChar char="•"/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the user to the group: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"/>
              <a:buChar char="•"/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Attach the IAM policy to the group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7" name="Google Shape;527;p83"/>
          <p:cNvSpPr txBox="1"/>
          <p:nvPr/>
        </p:nvSpPr>
        <p:spPr>
          <a:xfrm>
            <a:off x="628650" y="1940800"/>
            <a:ext cx="80214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attach-user-policy 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--user-name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&lt;user_name&gt;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--policy-arn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&lt;arn&gt;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83"/>
          <p:cNvSpPr txBox="1"/>
          <p:nvPr/>
        </p:nvSpPr>
        <p:spPr>
          <a:xfrm>
            <a:off x="628650" y="4305547"/>
            <a:ext cx="80214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attach-group-policy 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--group-name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&lt;group_name&gt;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--policy-arn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&lt;arn&gt;</a:t>
            </a:r>
            <a:endParaRPr b="1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83"/>
          <p:cNvSpPr txBox="1"/>
          <p:nvPr/>
        </p:nvSpPr>
        <p:spPr>
          <a:xfrm>
            <a:off x="628650" y="3640972"/>
            <a:ext cx="80754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aws-iam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add-user-to-group --group-name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&lt;group_name&gt;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--user-name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&lt;user_name&gt;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Documentation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36" name="Google Shape;536;p84"/>
          <p:cNvSpPr txBox="1"/>
          <p:nvPr>
            <p:ph idx="1" type="body"/>
          </p:nvPr>
        </p:nvSpPr>
        <p:spPr>
          <a:xfrm>
            <a:off x="628650" y="1234875"/>
            <a:ext cx="7886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Look up 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</a:t>
            </a:r>
            <a:r>
              <a:rPr b="1" i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Authentication and Authorization with IAM Services</a:t>
            </a:r>
            <a:r>
              <a:rPr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the </a:t>
            </a:r>
            <a:r>
              <a:rPr b="1"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S3 Connector Operations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on </a:t>
            </a:r>
            <a:r>
              <a:rPr lang="en-US" sz="14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7" name="Google Shape;537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938" y="1814511"/>
            <a:ext cx="5170124" cy="353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5"/>
          <p:cNvSpPr txBox="1"/>
          <p:nvPr>
            <p:ph idx="2" type="body"/>
          </p:nvPr>
        </p:nvSpPr>
        <p:spPr>
          <a:xfrm>
            <a:off x="573530" y="1055025"/>
            <a:ext cx="619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rgbClr val="434343"/>
                </a:solidFill>
              </a:rPr>
              <a:t>S3C Quotas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6"/>
          <p:cNvSpPr txBox="1"/>
          <p:nvPr>
            <p:ph idx="1" type="body"/>
          </p:nvPr>
        </p:nvSpPr>
        <p:spPr>
          <a:xfrm>
            <a:off x="628650" y="1331825"/>
            <a:ext cx="7886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Quotas are set at the account level: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0" name="Google Shape;550;p8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Quotas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1" name="Google Shape;551;p86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When handled via the S3 Console</a:t>
            </a:r>
            <a:endParaRPr/>
          </a:p>
        </p:txBody>
      </p:sp>
      <p:pic>
        <p:nvPicPr>
          <p:cNvPr id="552" name="Google Shape;55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25" y="1778977"/>
            <a:ext cx="7825749" cy="340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553" name="Google Shape;553;p86"/>
          <p:cNvSpPr/>
          <p:nvPr/>
        </p:nvSpPr>
        <p:spPr>
          <a:xfrm>
            <a:off x="2737550" y="3316100"/>
            <a:ext cx="1220700" cy="515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</a:pPr>
            <a:r>
              <a:rPr lang="en-US">
                <a:solidFill>
                  <a:srgbClr val="434343"/>
                </a:solidFill>
              </a:rPr>
              <a:t>Contents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60"/>
          <p:cNvSpPr txBox="1"/>
          <p:nvPr>
            <p:ph idx="1" type="body"/>
          </p:nvPr>
        </p:nvSpPr>
        <p:spPr>
          <a:xfrm>
            <a:off x="476250" y="1234875"/>
            <a:ext cx="4092900" cy="4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SOFS Volume Management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NFS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NFS Export Management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67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NFS Client Access Example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SMB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SMB Share Management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670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SMB Client Access Example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CDMI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CDMI Interface Management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CDMI Client Access Example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LocalFS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LocalFS Data Access Mgt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67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LocalFS Client Access Example</a:t>
            </a:r>
            <a:endParaRPr b="1" sz="13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6" name="Google Shape;296;p60"/>
          <p:cNvSpPr txBox="1"/>
          <p:nvPr>
            <p:ph idx="1" type="body"/>
          </p:nvPr>
        </p:nvSpPr>
        <p:spPr>
          <a:xfrm>
            <a:off x="4569100" y="1234800"/>
            <a:ext cx="4131000" cy="4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S3 Connector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S3C Data Access Management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670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S3C Client Access Example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XDM/Zenko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XDM Data Access Management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XDM Client Access Example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REST (sproxyd)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REST Data Access Management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REST Client Access Example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Oswald"/>
              <a:buChar char="•"/>
            </a:pPr>
            <a:r>
              <a:rPr b="1" lang="en-US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RS2 Light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RS2 Data Access Management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6700" lvl="1" marL="74295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9A3B"/>
              </a:buClr>
              <a:buSzPts val="1500"/>
              <a:buFont typeface="Roboto Condensed"/>
              <a:buChar char="•"/>
            </a:pPr>
            <a:r>
              <a:rPr b="1" lang="en-US" sz="1500">
                <a:solidFill>
                  <a:srgbClr val="FF9A3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RS2 Client Access Example</a:t>
            </a:r>
            <a:endParaRPr b="1" sz="1500">
              <a:solidFill>
                <a:srgbClr val="FF9A3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7"/>
          <p:cNvSpPr txBox="1"/>
          <p:nvPr>
            <p:ph idx="1" type="body"/>
          </p:nvPr>
        </p:nvSpPr>
        <p:spPr>
          <a:xfrm>
            <a:off x="628650" y="1331825"/>
            <a:ext cx="7886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Example: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Output: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0" name="Google Shape;560;p8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Quotas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1" name="Google Shape;561;p87"/>
          <p:cNvSpPr txBox="1"/>
          <p:nvPr>
            <p:ph idx="1" type="body"/>
          </p:nvPr>
        </p:nvSpPr>
        <p:spPr>
          <a:xfrm>
            <a:off x="628650" y="2225450"/>
            <a:ext cx="7886700" cy="28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vaultclient create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-US" sz="1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b="1"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com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--quota 1000000</a:t>
            </a:r>
            <a:endParaRPr b="1" sz="1900">
              <a:solidFill>
                <a:schemeClr val="accent5"/>
              </a:solidFill>
            </a:endParaRPr>
          </a:p>
        </p:txBody>
      </p:sp>
      <p:sp>
        <p:nvSpPr>
          <p:cNvPr id="562" name="Google Shape;562;p87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When handled via CLI (</a:t>
            </a:r>
            <a:r>
              <a:rPr i="1" lang="en-US"/>
              <a:t>VaultClient)</a:t>
            </a:r>
            <a:endParaRPr/>
          </a:p>
        </p:txBody>
      </p:sp>
      <p:sp>
        <p:nvSpPr>
          <p:cNvPr id="563" name="Google Shape;563;p87"/>
          <p:cNvSpPr txBox="1"/>
          <p:nvPr>
            <p:ph idx="1" type="body"/>
          </p:nvPr>
        </p:nvSpPr>
        <p:spPr>
          <a:xfrm>
            <a:off x="628650" y="1497145"/>
            <a:ext cx="7886700" cy="28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vaultclient create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account name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email address</a:t>
            </a:r>
            <a:r>
              <a:rPr lang="en-US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--quota &lt;*n* bytes&gt;</a:t>
            </a:r>
            <a:endParaRPr b="1" sz="1900">
              <a:solidFill>
                <a:schemeClr val="accent5"/>
              </a:solidFill>
            </a:endParaRPr>
          </a:p>
        </p:txBody>
      </p:sp>
      <p:sp>
        <p:nvSpPr>
          <p:cNvPr id="564" name="Google Shape;564;p87"/>
          <p:cNvSpPr txBox="1"/>
          <p:nvPr>
            <p:ph idx="1" type="body"/>
          </p:nvPr>
        </p:nvSpPr>
        <p:spPr>
          <a:xfrm>
            <a:off x="971625" y="2890650"/>
            <a:ext cx="7543800" cy="23445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"account"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"arn"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"arn:aws:iam::425387641315:/test/"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"canonicalId"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"3bde038ab73eb0e04a30ae7a6a5c9593314ada35e29f7b2f7761fdb9082d99e9"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"425387641315"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"emailAddress"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"test@test.com"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"createDate"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"2019-02-26T19:08:02Z"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"aliasList"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"oidcpList"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0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"quotaMax"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1000000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8"/>
          <p:cNvSpPr txBox="1"/>
          <p:nvPr>
            <p:ph idx="2" type="body"/>
          </p:nvPr>
        </p:nvSpPr>
        <p:spPr>
          <a:xfrm>
            <a:off x="573530" y="1055025"/>
            <a:ext cx="619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rgbClr val="434343"/>
                </a:solidFill>
              </a:rPr>
              <a:t>S3C Bucket Versioning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9"/>
          <p:cNvSpPr txBox="1"/>
          <p:nvPr/>
        </p:nvSpPr>
        <p:spPr>
          <a:xfrm>
            <a:off x="611700" y="1234875"/>
            <a:ext cx="80304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S3 Connector implements the Bucket Versioning API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PUT Bucket Versioning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creates a versioned Bucket.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enables the Bucket to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maintain object versions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an object with the same key is </a:t>
            </a:r>
            <a:r>
              <a:rPr b="1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PUT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it becomes </a:t>
            </a:r>
            <a:b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current version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an object with the same key is </a:t>
            </a:r>
            <a:r>
              <a:rPr b="1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DELETED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 </a:t>
            </a:r>
            <a:b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marker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used to indicate current version deleted.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Preserves object key for current version, but maintains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separate IDs for older versions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Condensed"/>
              <a:buChar char="●"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Enables Data Restoration</a:t>
            </a:r>
            <a:endParaRPr b="1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Access to previous states/versions of an object (GET object with specified version ID).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Basic WORM</a:t>
            </a:r>
            <a:endParaRPr b="1" i="0" sz="14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Immutable data – objects never overwritten with versioning.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IAM Policies to disable deletes of versioned objects.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Available through AWS CLI only.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89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Bucket Versioning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78" name="Google Shape;578;p89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descr="versioning_GET_Versioned3.png" id="579" name="Google Shape;57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073" y="1234886"/>
            <a:ext cx="2882100" cy="1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/>
          <p:nvPr>
            <p:ph idx="1" type="body"/>
          </p:nvPr>
        </p:nvSpPr>
        <p:spPr>
          <a:xfrm>
            <a:off x="388534" y="709489"/>
            <a:ext cx="86457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creating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bucket:</a:t>
            </a:r>
            <a:b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object “test” with data “test1” into bucket without versioning:</a:t>
            </a:r>
            <a:endParaRPr/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</a:rPr>
              <a:t>enable </a:t>
            </a:r>
            <a:r>
              <a:rPr lang="en-US" sz="1600">
                <a:solidFill>
                  <a:srgbClr val="595959"/>
                </a:solidFill>
              </a:rPr>
              <a:t>bucket versioning on the bucket:</a:t>
            </a:r>
            <a:endParaRPr/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</a:rPr>
              <a:t>verify </a:t>
            </a:r>
            <a:r>
              <a:rPr lang="en-US" sz="1600">
                <a:solidFill>
                  <a:srgbClr val="595959"/>
                </a:solidFill>
              </a:rPr>
              <a:t>that bucket versioning </a:t>
            </a:r>
            <a:r>
              <a:rPr b="1" lang="en-US" sz="1600">
                <a:solidFill>
                  <a:srgbClr val="595959"/>
                </a:solidFill>
              </a:rPr>
              <a:t>is enabled</a:t>
            </a:r>
            <a:r>
              <a:rPr lang="en-US" sz="1600">
                <a:solidFill>
                  <a:srgbClr val="595959"/>
                </a:solidFill>
              </a:rPr>
              <a:t> on the bucket:</a:t>
            </a:r>
            <a:endParaRPr/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</a:rPr>
              <a:t>the Output </a:t>
            </a:r>
            <a:r>
              <a:rPr lang="en-US" sz="1600">
                <a:solidFill>
                  <a:srgbClr val="595959"/>
                </a:solidFill>
              </a:rPr>
              <a:t>should show that bucket versioning </a:t>
            </a:r>
            <a:r>
              <a:rPr b="1" lang="en-US" sz="1600">
                <a:solidFill>
                  <a:srgbClr val="595959"/>
                </a:solidFill>
              </a:rPr>
              <a:t>is enabled</a:t>
            </a:r>
            <a:r>
              <a:rPr lang="en-US" sz="1600">
                <a:solidFill>
                  <a:srgbClr val="595959"/>
                </a:solidFill>
              </a:rPr>
              <a:t> on the bucket: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586" name="Google Shape;586;p90"/>
          <p:cNvSpPr txBox="1"/>
          <p:nvPr/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365750" wrap="square" tIns="228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B4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2B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versioned bucket</a:t>
            </a:r>
            <a:endParaRPr b="1" i="0" sz="2800" u="none" cap="none" strike="noStrike">
              <a:solidFill>
                <a:srgbClr val="002B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7" name="Google Shape;587;p90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900" u="none" cap="none" strike="noStrike">
              <a:solidFill>
                <a:srgbClr val="AFB0A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8" name="Google Shape;588;p90"/>
          <p:cNvSpPr/>
          <p:nvPr/>
        </p:nvSpPr>
        <p:spPr>
          <a:xfrm>
            <a:off x="326139" y="1044827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create-bucket --bucket verbucket http://localhost:8000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90"/>
          <p:cNvSpPr/>
          <p:nvPr/>
        </p:nvSpPr>
        <p:spPr>
          <a:xfrm>
            <a:off x="326138" y="1826729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put-object --bucket verbucket http://localhost:8000 --key test --body test1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90"/>
          <p:cNvSpPr/>
          <p:nvPr/>
        </p:nvSpPr>
        <p:spPr>
          <a:xfrm>
            <a:off x="326138" y="3638570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get-bucket-versioning --bucket verbucket http://localhost:8000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90"/>
          <p:cNvSpPr/>
          <p:nvPr/>
        </p:nvSpPr>
        <p:spPr>
          <a:xfrm>
            <a:off x="326138" y="2751596"/>
            <a:ext cx="8068200" cy="4788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put-bucket-versioning --bucket verbucket --versioning-configuration Status=Enabled http://localhost:8000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90"/>
          <p:cNvSpPr/>
          <p:nvPr/>
        </p:nvSpPr>
        <p:spPr>
          <a:xfrm>
            <a:off x="326138" y="4529011"/>
            <a:ext cx="8068200" cy="4788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‚output: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„Status“: „Enabled“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1"/>
          <p:cNvSpPr txBox="1"/>
          <p:nvPr>
            <p:ph idx="1" type="body"/>
          </p:nvPr>
        </p:nvSpPr>
        <p:spPr>
          <a:xfrm>
            <a:off x="388534" y="709489"/>
            <a:ext cx="8645700" cy="7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object “test” with data “test2” into (the now versioned) bucket: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Output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versionID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 the object: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list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versions of the object: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0"/>
              <a:buChar char="•"/>
            </a:pPr>
            <a:r>
              <a:rPr lang="en-US" sz="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initial “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” version of the object: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Logs are in </a:t>
            </a:r>
            <a:r>
              <a:rPr b="1" i="1" lang="en-US" sz="1600">
                <a:solidFill>
                  <a:srgbClr val="0F7B77"/>
                </a:solidFill>
                <a:latin typeface="Calibri"/>
                <a:ea typeface="Calibri"/>
                <a:cs typeface="Calibri"/>
                <a:sym typeface="Calibri"/>
              </a:rPr>
              <a:t>/var/log/scality-sfused.log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 more operations procedures and commands for </a:t>
            </a:r>
            <a:r>
              <a:rPr b="1" lang="en-US" sz="1600">
                <a:solidFill>
                  <a:srgbClr val="0F7B77"/>
                </a:solidFill>
                <a:latin typeface="Calibri"/>
                <a:ea typeface="Calibri"/>
                <a:cs typeface="Calibri"/>
                <a:sym typeface="Calibri"/>
              </a:rPr>
              <a:t>other OS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check out the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RING 6.4.3 Operations Guide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 Operations Procedures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downloadable here: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https://docs.scality.com/display/R6/RING+6+Documentation+and+Packages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91"/>
          <p:cNvSpPr txBox="1"/>
          <p:nvPr/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365750" wrap="square" tIns="228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B4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2B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versioned object copies</a:t>
            </a:r>
            <a:endParaRPr b="1" i="0" sz="2800" u="none" cap="none" strike="noStrike">
              <a:solidFill>
                <a:srgbClr val="002B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91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900" u="none" cap="none" strike="noStrike">
              <a:solidFill>
                <a:srgbClr val="AFB0A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91"/>
          <p:cNvSpPr/>
          <p:nvPr/>
        </p:nvSpPr>
        <p:spPr>
          <a:xfrm>
            <a:off x="326139" y="1044827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put-object --bucket verbucket http://localhost:8000 --key test --body test2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91"/>
          <p:cNvSpPr/>
          <p:nvPr/>
        </p:nvSpPr>
        <p:spPr>
          <a:xfrm>
            <a:off x="326138" y="1908722"/>
            <a:ext cx="8068200" cy="6669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„VersionId“: „98510238070775999999undef1028“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91"/>
          <p:cNvSpPr/>
          <p:nvPr/>
        </p:nvSpPr>
        <p:spPr>
          <a:xfrm>
            <a:off x="326138" y="3205622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list-object-versions --bucket verbucket http://localhost:8000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91"/>
          <p:cNvSpPr/>
          <p:nvPr/>
        </p:nvSpPr>
        <p:spPr>
          <a:xfrm>
            <a:off x="326138" y="4311242"/>
            <a:ext cx="8068200" cy="4788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get-object --bucket verbucket --key test --version-id 'null' test http://localhost:8000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2"/>
          <p:cNvSpPr txBox="1"/>
          <p:nvPr>
            <p:ph idx="1" type="body"/>
          </p:nvPr>
        </p:nvSpPr>
        <p:spPr>
          <a:xfrm>
            <a:off x="388534" y="709489"/>
            <a:ext cx="8645700" cy="7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specific version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of the object:</a:t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Output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versionID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 the object: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list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versions of the object: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0"/>
              <a:buChar char="•"/>
            </a:pPr>
            <a:r>
              <a:rPr lang="en-US" sz="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initial “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” version of the object: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Logs are in </a:t>
            </a:r>
            <a:r>
              <a:rPr b="1" i="1" lang="en-US" sz="1600">
                <a:solidFill>
                  <a:srgbClr val="0F7B77"/>
                </a:solidFill>
                <a:latin typeface="Calibri"/>
                <a:ea typeface="Calibri"/>
                <a:cs typeface="Calibri"/>
                <a:sym typeface="Calibri"/>
              </a:rPr>
              <a:t>/var/log/scality-sfused.log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 more operations procedures and commands for </a:t>
            </a:r>
            <a:r>
              <a:rPr b="1" lang="en-US" sz="1600">
                <a:solidFill>
                  <a:srgbClr val="0F7B77"/>
                </a:solidFill>
                <a:latin typeface="Calibri"/>
                <a:ea typeface="Calibri"/>
                <a:cs typeface="Calibri"/>
                <a:sym typeface="Calibri"/>
              </a:rPr>
              <a:t>other OS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check out the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RING 6.4.3 Operations Guide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 Operations Procedures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downloadable here: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https://docs.scality.com/display/R6/RING+6+Documentation+and+Packages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92"/>
          <p:cNvSpPr txBox="1"/>
          <p:nvPr/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365750" wrap="square" tIns="228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B4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2B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handle versioned objects</a:t>
            </a:r>
            <a:endParaRPr b="1" i="0" sz="2800" u="none" cap="none" strike="noStrike">
              <a:solidFill>
                <a:srgbClr val="002B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92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900" u="none" cap="none" strike="noStrike">
              <a:solidFill>
                <a:srgbClr val="AFB0A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" name="Google Shape;613;p92"/>
          <p:cNvSpPr/>
          <p:nvPr/>
        </p:nvSpPr>
        <p:spPr>
          <a:xfrm>
            <a:off x="326139" y="1044827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put-object --bucket verbucket http://localhost:8000 --key test --body test2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92"/>
          <p:cNvSpPr/>
          <p:nvPr/>
        </p:nvSpPr>
        <p:spPr>
          <a:xfrm>
            <a:off x="326138" y="1908722"/>
            <a:ext cx="8068200" cy="6669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„VersionId“: „98510238070775999999undef1028“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92"/>
          <p:cNvSpPr/>
          <p:nvPr/>
        </p:nvSpPr>
        <p:spPr>
          <a:xfrm>
            <a:off x="326138" y="3205622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list-object-versions --bucket verbucket http://localhost:8000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92"/>
          <p:cNvSpPr/>
          <p:nvPr/>
        </p:nvSpPr>
        <p:spPr>
          <a:xfrm>
            <a:off x="326138" y="4311242"/>
            <a:ext cx="8068200" cy="4788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s3api get-object --bucket verbucket --key test --version-id 'null' test http://localhost:8000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3"/>
          <p:cNvSpPr txBox="1"/>
          <p:nvPr>
            <p:ph idx="2" type="body"/>
          </p:nvPr>
        </p:nvSpPr>
        <p:spPr>
          <a:xfrm>
            <a:off x="573530" y="1055025"/>
            <a:ext cx="619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rgbClr val="434343"/>
                </a:solidFill>
              </a:rPr>
              <a:t>S3C Utilization API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3" name="Google Shape;623;p93"/>
          <p:cNvSpPr txBox="1"/>
          <p:nvPr/>
        </p:nvSpPr>
        <p:spPr>
          <a:xfrm>
            <a:off x="628650" y="5075800"/>
            <a:ext cx="1962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S3 7.10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4"/>
          <p:cNvSpPr txBox="1"/>
          <p:nvPr/>
        </p:nvSpPr>
        <p:spPr>
          <a:xfrm>
            <a:off x="611700" y="1234875"/>
            <a:ext cx="80304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&lt;Text&gt;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0" name="Google Shape;630;p9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Utilization API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31" name="Google Shape;631;p94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TAPI.png" id="637" name="Google Shape;63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794" y="92599"/>
            <a:ext cx="28146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9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Utilization API (UTAPI)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39" name="Google Shape;639;p95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40" name="Google Shape;640;p95"/>
          <p:cNvSpPr txBox="1"/>
          <p:nvPr>
            <p:ph idx="1" type="body"/>
          </p:nvPr>
        </p:nvSpPr>
        <p:spPr>
          <a:xfrm>
            <a:off x="628650" y="1559850"/>
            <a:ext cx="56901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Utilization REST API for the S3 Connector</a:t>
            </a:r>
            <a:endParaRPr b="1" sz="160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•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System-wide, Account &amp; User level metrics.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•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Bucket &amp; Service Level.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Detailed Utilization Metrics</a:t>
            </a:r>
            <a:endParaRPr b="1" sz="160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•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Storage capacity and number of objects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•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Input/output bandwidth (bytes transferred) per unit time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•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# of S3 operations (PUT, GET, DELETE, HEAD, MPU, ACLs) per unit time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 Condensed"/>
              <a:buChar char="•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Accessible via RESTful POST commands</a:t>
            </a:r>
            <a:endParaRPr b="1" sz="160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•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JSON input parameters &amp; responses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Font typeface="Roboto Condensed"/>
              <a:buChar char="•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Integrated with its own IAM Policies for access control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UTAPI Error Codes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47" name="Google Shape;64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315" y="1156261"/>
            <a:ext cx="6163370" cy="407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"/>
          <p:cNvSpPr txBox="1"/>
          <p:nvPr>
            <p:ph type="title"/>
          </p:nvPr>
        </p:nvSpPr>
        <p:spPr>
          <a:xfrm>
            <a:off x="628638" y="2247925"/>
            <a:ext cx="7886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n-US"/>
              <a:t>S3C Data Access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n-US"/>
              <a:t>Management</a:t>
            </a:r>
            <a:endParaRPr/>
          </a:p>
        </p:txBody>
      </p:sp>
      <p:sp>
        <p:nvSpPr>
          <p:cNvPr id="303" name="Google Shape;303;p61"/>
          <p:cNvSpPr txBox="1"/>
          <p:nvPr/>
        </p:nvSpPr>
        <p:spPr>
          <a:xfrm>
            <a:off x="628650" y="5075800"/>
            <a:ext cx="1962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5851"/>
                </a:solidFill>
                <a:latin typeface="Oswald"/>
                <a:ea typeface="Oswald"/>
                <a:cs typeface="Oswald"/>
                <a:sym typeface="Oswald"/>
              </a:rPr>
              <a:t>S3 7.10</a:t>
            </a:r>
            <a:endParaRPr b="1" i="0" sz="2400" u="none" cap="none" strike="noStrike">
              <a:solidFill>
                <a:srgbClr val="3F58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TAPI.png" id="653" name="Google Shape;65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5599" y="0"/>
            <a:ext cx="28146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97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fld id="{00000000-1234-1234-1234-123412341234}" type="slidenum">
              <a:rPr lang="en-US" sz="11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‹#›</a:t>
            </a:fld>
            <a:endParaRPr sz="11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655" name="Google Shape;655;p97"/>
          <p:cNvSpPr txBox="1"/>
          <p:nvPr>
            <p:ph type="title"/>
          </p:nvPr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365750" wrap="square" tIns="2286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1B61"/>
              </a:buClr>
              <a:buSzPts val="600"/>
              <a:buFont typeface="Arial"/>
              <a:buNone/>
            </a:pPr>
            <a:r>
              <a:rPr lang="en-US"/>
              <a:t>S3 Utilization API (UTAPI)</a:t>
            </a:r>
            <a:endParaRPr b="0" i="0" sz="24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6" name="Google Shape;656;p97"/>
          <p:cNvSpPr txBox="1"/>
          <p:nvPr>
            <p:ph idx="4294967295" type="body"/>
          </p:nvPr>
        </p:nvSpPr>
        <p:spPr>
          <a:xfrm>
            <a:off x="0" y="896056"/>
            <a:ext cx="91440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5750" spcFirstLastPara="1" rIns="731500" wrap="square" tIns="45700">
            <a:noAutofit/>
          </a:bodyPr>
          <a:lstStyle/>
          <a:p>
            <a:pPr indent="-2286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AA9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2880" lvl="0" marL="18288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AAA94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S3 Connector Utilization REST API for the S3 Connector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70E76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Bucket and Account level metrics in R6.4.0 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70E76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&amp; Service Level metrics in 7.0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AAA9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2880" lvl="0" marL="18288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AAA94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Utilization Metrics 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70E76"/>
              </a:buClr>
              <a:buSzPts val="1400"/>
              <a:buFont typeface="Helvetica Neue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capacity and number of objects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70E76"/>
              </a:buClr>
              <a:buSzPts val="1400"/>
              <a:buFont typeface="Helvetica Neue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Input/output bandwidth (bytes transferred) per unit time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70E76"/>
              </a:buClr>
              <a:buSzPts val="1400"/>
              <a:buFont typeface="Helvetica Neue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of S3 operations (PUT, GET, DELETE, HEAD, MPU, ACLs) – per unit time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AAA9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2880" lvl="0" marL="18288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AAA94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Accessible via RESTful POST commands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70E76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 input parameters &amp; responses</a:t>
            </a:r>
            <a:endParaRPr/>
          </a:p>
          <a:p>
            <a:pPr indent="-2286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70E76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 with its own IAM Policies for access control </a:t>
            </a:r>
            <a:endParaRPr/>
          </a:p>
        </p:txBody>
      </p:sp>
      <p:pic>
        <p:nvPicPr>
          <p:cNvPr descr="Screen Shot 2016-09-26 at 1.22.45 PM.png" id="657" name="Google Shape;657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690" y="3883630"/>
            <a:ext cx="1475401" cy="8694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8"/>
          <p:cNvSpPr txBox="1"/>
          <p:nvPr>
            <p:ph idx="1" type="body"/>
          </p:nvPr>
        </p:nvSpPr>
        <p:spPr>
          <a:xfrm>
            <a:off x="388534" y="709489"/>
            <a:ext cx="8645700" cy="25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 IAM user:</a:t>
            </a:r>
            <a:b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access and secret keys for the user: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</a:rPr>
              <a:t>create </a:t>
            </a:r>
            <a:r>
              <a:rPr lang="en-US" sz="1600">
                <a:solidFill>
                  <a:srgbClr val="595959"/>
                </a:solidFill>
              </a:rPr>
              <a:t>an IAM policy for the user to use UTAPI:</a:t>
            </a:r>
            <a:endParaRPr/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664" name="Google Shape;664;p98"/>
          <p:cNvSpPr txBox="1"/>
          <p:nvPr/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365750" wrap="square" tIns="228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B4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2B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an IAM user for UTAPI</a:t>
            </a:r>
            <a:endParaRPr b="1" i="0" sz="2800" u="none" cap="none" strike="noStrike">
              <a:solidFill>
                <a:srgbClr val="002B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5" name="Google Shape;665;p98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en-US" sz="900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900">
              <a:solidFill>
                <a:srgbClr val="AFB0A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6" name="Google Shape;666;p98"/>
          <p:cNvSpPr/>
          <p:nvPr/>
        </p:nvSpPr>
        <p:spPr>
          <a:xfrm>
            <a:off x="326139" y="1044827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iam create-user –user-name utapiuser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98"/>
          <p:cNvSpPr/>
          <p:nvPr/>
        </p:nvSpPr>
        <p:spPr>
          <a:xfrm>
            <a:off x="326138" y="1826729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iam create-access-key –user-name utapiuser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98"/>
          <p:cNvSpPr/>
          <p:nvPr/>
        </p:nvSpPr>
        <p:spPr>
          <a:xfrm>
            <a:off x="326138" y="2751596"/>
            <a:ext cx="8068200" cy="17952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 - &gt; utapipolicy.json &lt;&lt;;EOF 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"Version": "2012-10-17", "Statement": [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"Sid": "utapiMetrics",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"Action": [ "utapi:ListMetrics" ], "Effect": "Allow",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"Resource": "arn:scality:utapi:::buckets/*" 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9"/>
          <p:cNvSpPr txBox="1"/>
          <p:nvPr>
            <p:ph idx="1" type="body"/>
          </p:nvPr>
        </p:nvSpPr>
        <p:spPr>
          <a:xfrm>
            <a:off x="388534" y="709489"/>
            <a:ext cx="8645700" cy="6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UTAPI policy: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attach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UTAPI policy to the utapiuser: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bash withing the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S3 container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test UTAPI:</a:t>
            </a:r>
            <a:b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0"/>
              <a:buChar char="•"/>
            </a:pPr>
            <a:r>
              <a:rPr lang="en-US" sz="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UTAPI functionality with nodejs, a typical call would look like this: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000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Logs are in </a:t>
            </a:r>
            <a:r>
              <a:rPr b="1" i="1" lang="en-US" sz="1600">
                <a:solidFill>
                  <a:srgbClr val="0F7B77"/>
                </a:solidFill>
                <a:latin typeface="Calibri"/>
                <a:ea typeface="Calibri"/>
                <a:cs typeface="Calibri"/>
                <a:sym typeface="Calibri"/>
              </a:rPr>
              <a:t>/var/log/scality-sfused.log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 more operations procedures and commands for </a:t>
            </a:r>
            <a:r>
              <a:rPr b="1" lang="en-US" sz="1600">
                <a:solidFill>
                  <a:srgbClr val="0F7B77"/>
                </a:solidFill>
                <a:latin typeface="Calibri"/>
                <a:ea typeface="Calibri"/>
                <a:cs typeface="Calibri"/>
                <a:sym typeface="Calibri"/>
              </a:rPr>
              <a:t>other OS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check out the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RING 6.4.3 Operations Guide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 Operations Procedures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downloadable here: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https://docs.scality.com/display/R6/RING+6+Documentation+and+Packages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99"/>
          <p:cNvSpPr txBox="1"/>
          <p:nvPr/>
        </p:nvSpPr>
        <p:spPr>
          <a:xfrm>
            <a:off x="1" y="2947"/>
            <a:ext cx="9144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365750" wrap="square" tIns="228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B4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2B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the UTAPI policy and test </a:t>
            </a:r>
            <a:endParaRPr b="1" i="0" sz="2800" u="none" cap="none" strike="noStrike">
              <a:solidFill>
                <a:srgbClr val="002B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6" name="Google Shape;676;p99"/>
          <p:cNvSpPr txBox="1"/>
          <p:nvPr>
            <p:ph idx="12" type="sldNum"/>
          </p:nvPr>
        </p:nvSpPr>
        <p:spPr>
          <a:xfrm>
            <a:off x="4206875" y="5419453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en-US" sz="900">
                <a:solidFill>
                  <a:srgbClr val="AFB0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900">
              <a:solidFill>
                <a:srgbClr val="AFB0A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7" name="Google Shape;677;p99"/>
          <p:cNvSpPr/>
          <p:nvPr/>
        </p:nvSpPr>
        <p:spPr>
          <a:xfrm>
            <a:off x="326139" y="1044827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iam create-policy --policy-name utapipolicy --policy-document file://utapipolicy.json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99"/>
          <p:cNvSpPr/>
          <p:nvPr/>
        </p:nvSpPr>
        <p:spPr>
          <a:xfrm>
            <a:off x="326138" y="1908722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aws iam attach-user-policy --user-name utapiuser --policy-arn &lt;policy arn&gt;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99"/>
          <p:cNvSpPr/>
          <p:nvPr/>
        </p:nvSpPr>
        <p:spPr>
          <a:xfrm>
            <a:off x="326138" y="2798984"/>
            <a:ext cx="8068200" cy="2907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exec –ti scality-s3 /bin/bash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99"/>
          <p:cNvSpPr/>
          <p:nvPr/>
        </p:nvSpPr>
        <p:spPr>
          <a:xfrm>
            <a:off x="326138" y="3775793"/>
            <a:ext cx="8068200" cy="478800"/>
          </a:xfrm>
          <a:prstGeom prst="rect">
            <a:avLst/>
          </a:prstGeom>
          <a:solidFill>
            <a:srgbClr val="BFDDD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 bin/list_ metrics - - metric buckets - - buckets testbucket- - start 1476231300000 --end 1476233099999 -a myAccessKey -k mySecretKey -h 127.0.0.1 -p 8100 --ssl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00"/>
          <p:cNvSpPr txBox="1"/>
          <p:nvPr>
            <p:ph idx="2" type="body"/>
          </p:nvPr>
        </p:nvSpPr>
        <p:spPr>
          <a:xfrm>
            <a:off x="573530" y="1055025"/>
            <a:ext cx="619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rgbClr val="434343"/>
                </a:solidFill>
              </a:rPr>
              <a:t>S3C Data Access Exercise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1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Exercise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2" name="Google Shape;692;p101"/>
          <p:cNvSpPr txBox="1"/>
          <p:nvPr>
            <p:ph idx="1" type="body"/>
          </p:nvPr>
        </p:nvSpPr>
        <p:spPr>
          <a:xfrm>
            <a:off x="628650" y="1234875"/>
            <a:ext cx="78867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the S3 Console: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rabi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new Account.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rabi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new User from that Account with full rights.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rabi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the service: 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lphaL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the Scality S3 Browser to access the User data.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lphaL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buckets and upload files.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2"/>
          <p:cNvSpPr txBox="1"/>
          <p:nvPr>
            <p:ph idx="2" type="body"/>
          </p:nvPr>
        </p:nvSpPr>
        <p:spPr>
          <a:xfrm>
            <a:off x="573524" y="1055025"/>
            <a:ext cx="759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rgbClr val="434343"/>
                </a:solidFill>
              </a:rPr>
              <a:t>S3C Data Access Exercise from CLI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Exercise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4" name="Google Shape;704;p103"/>
          <p:cNvSpPr txBox="1"/>
          <p:nvPr>
            <p:ph idx="1" type="body"/>
          </p:nvPr>
        </p:nvSpPr>
        <p:spPr>
          <a:xfrm>
            <a:off x="628650" y="1234875"/>
            <a:ext cx="78867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AWS CLI: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rabi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new Account.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rabi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new User from that Account with full rights.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rabi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the service: 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lphaL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the Scality S3 Browser to access the User data.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Condensed"/>
              <a:buAutoNum type="alphaLcPeriod"/>
            </a:pPr>
            <a:r>
              <a:rPr lang="en-US" sz="17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buckets and upload files.</a:t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4"/>
          <p:cNvSpPr txBox="1"/>
          <p:nvPr>
            <p:ph idx="2" type="body"/>
          </p:nvPr>
        </p:nvSpPr>
        <p:spPr>
          <a:xfrm>
            <a:off x="573530" y="1055025"/>
            <a:ext cx="619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rgbClr val="434343"/>
                </a:solidFill>
              </a:rPr>
              <a:t>S3C Client Access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5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Scality S3C API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Google Shape;716;p105"/>
          <p:cNvSpPr txBox="1"/>
          <p:nvPr>
            <p:ph idx="1" type="body"/>
          </p:nvPr>
        </p:nvSpPr>
        <p:spPr>
          <a:xfrm>
            <a:off x="628650" y="1400100"/>
            <a:ext cx="78867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Rich compatibility with S3 API for most use-cases.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Cross-Region Replication (CRR).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Byte Range.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 Policy.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 Part Upload (MPU).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Condensed"/>
              <a:buChar char="•"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Meta Data (x-amz-meta) header.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more information about the compatibility, check out “</a:t>
            </a:r>
            <a:r>
              <a:rPr b="1" i="1"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Supported APIs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 in the </a:t>
            </a:r>
            <a:r>
              <a:rPr b="1"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Connector Reference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at </a:t>
            </a:r>
            <a:r>
              <a:rPr lang="en-US" sz="18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8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https://documentation.scality.com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7" name="Google Shape;717;p105"/>
          <p:cNvSpPr txBox="1"/>
          <p:nvPr>
            <p:ph idx="2" type="body"/>
          </p:nvPr>
        </p:nvSpPr>
        <p:spPr>
          <a:xfrm>
            <a:off x="628650" y="87758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Compatibility with AWS S3 API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S3C Client Example (Demo)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3" name="Google Shape;723;p106"/>
          <p:cNvSpPr txBox="1"/>
          <p:nvPr>
            <p:ph idx="1" type="body"/>
          </p:nvPr>
        </p:nvSpPr>
        <p:spPr>
          <a:xfrm>
            <a:off x="628650" y="1234875"/>
            <a:ext cx="78867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S3C Browser: </a:t>
            </a:r>
            <a:r>
              <a:rPr i="1" lang="en-US" sz="1800" u="sng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http://&lt;S3_endpoint&gt;/_/s3browser/</a:t>
            </a:r>
            <a:endParaRPr i="1" sz="1800" u="sng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Some other popular S3 clients</a:t>
            </a:r>
            <a:endParaRPr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05952"/>
              </a:buClr>
              <a:buSzPts val="1800"/>
              <a:buFont typeface="Roboto Condensed"/>
              <a:buChar char="•"/>
            </a:pPr>
            <a:r>
              <a:rPr lang="en-US" sz="1800"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8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s3cmd</a:t>
            </a:r>
            <a:r>
              <a:rPr lang="en-US" sz="1800">
                <a:solidFill>
                  <a:srgbClr val="40595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0595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5952"/>
              </a:buClr>
              <a:buSzPts val="1800"/>
              <a:buFont typeface="Roboto Condensed"/>
              <a:buChar char="•"/>
            </a:pPr>
            <a:r>
              <a:rPr lang="en-US" sz="1800"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8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aws cli</a:t>
            </a:r>
            <a:r>
              <a:rPr lang="en-US" sz="1800">
                <a:solidFill>
                  <a:srgbClr val="40595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solidFill>
                <a:srgbClr val="40595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5952"/>
              </a:buClr>
              <a:buSzPts val="1800"/>
              <a:buFont typeface="Roboto Condensed"/>
              <a:buChar char="•"/>
            </a:pPr>
            <a:r>
              <a:rPr lang="en-US" sz="1800"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lang="en-US" sz="18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Cyberduck</a:t>
            </a:r>
            <a:r>
              <a:rPr lang="en-US" sz="1800">
                <a:solidFill>
                  <a:srgbClr val="40595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i="1" sz="1800" u="sng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4" name="Google Shape;724;p106"/>
          <p:cNvSpPr txBox="1"/>
          <p:nvPr>
            <p:ph idx="2" type="body"/>
          </p:nvPr>
        </p:nvSpPr>
        <p:spPr>
          <a:xfrm>
            <a:off x="628650" y="87758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Tools of the Trade</a:t>
            </a:r>
            <a:endParaRPr/>
          </a:p>
        </p:txBody>
      </p:sp>
      <p:pic>
        <p:nvPicPr>
          <p:cNvPr id="725" name="Google Shape;725;p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2595" y="1890182"/>
            <a:ext cx="4047966" cy="24857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726" name="Google Shape;726;p106"/>
          <p:cNvSpPr/>
          <p:nvPr/>
        </p:nvSpPr>
        <p:spPr>
          <a:xfrm>
            <a:off x="3088650" y="4726325"/>
            <a:ext cx="2390400" cy="357300"/>
          </a:xfrm>
          <a:prstGeom prst="wedgeRoundRectCallout">
            <a:avLst>
              <a:gd fmla="val 51120" name="adj1"/>
              <a:gd fmla="val -358704" name="adj2"/>
              <a:gd fmla="val 16667" name="adj3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 and Secret Keys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7" name="Google Shape;727;p1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661" y="3951484"/>
            <a:ext cx="2111955" cy="126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2"/>
          <p:cNvSpPr txBox="1"/>
          <p:nvPr/>
        </p:nvSpPr>
        <p:spPr>
          <a:xfrm>
            <a:off x="611700" y="1234875"/>
            <a:ext cx="8235900" cy="4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</a:t>
            </a:r>
            <a:endParaRPr b="1" i="0" sz="1400" u="sng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 AWS,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Identity and Access Management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a Web Service that enables access management of services and resources securely. IAM allows an admin to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and manage IAM identities (users, groups and roles)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use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 policies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permissions to 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allow and deny access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S3 resources.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Hierarchy of S3C actors</a:t>
            </a:r>
            <a:endParaRPr b="1" i="0" sz="1400" u="sng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●"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Admin</a:t>
            </a:r>
            <a:r>
              <a:rPr b="1" i="0" lang="en-US" sz="14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Equivalent to AWS itself; can create, manage and delete S3C Accounts and their access keys. It can not access S3 data nor manage IAM users.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●"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S3C Account: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IAM Identity, equivalent to 🔗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AWS Account Root User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can create, manage and delete users and user access keys. Fitting for a tenant, a department, etc.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●"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 User: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IAM Identity, equivalent to 🔗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AWS IAM User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has access to S3 storage as determined by its permissions. Fitting for an end user or an application.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more information see </a:t>
            </a:r>
            <a:r>
              <a:rPr b="0" i="0" lang="en-US" sz="1400" u="none" cap="none" strike="noStrike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🔗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AWS account root user credentials and IAM user credentials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62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Access Management Basics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62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7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Accessing S3: Example with AWS CLI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3" name="Google Shape;733;p107"/>
          <p:cNvSpPr txBox="1"/>
          <p:nvPr>
            <p:ph idx="1" type="body"/>
          </p:nvPr>
        </p:nvSpPr>
        <p:spPr>
          <a:xfrm>
            <a:off x="628650" y="1234875"/>
            <a:ext cx="78867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 u="sng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Requirements:</a:t>
            </a:r>
            <a:endParaRPr b="1" sz="1400" u="sng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S3C endpoint FQDN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Your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Access and Secret Keys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(generated by the Account admin).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b="1" lang="en-US" sz="14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client machine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e.g: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here, a VM running CentOS 7.8,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Char char="•"/>
            </a:pP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 AWS CLI: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More on 🔗</a:t>
            </a:r>
            <a:r>
              <a:rPr lang="en-US" sz="14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Installing, updating, and uninstalling the AWS CLI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34" name="Google Shape;734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3386" y="1151096"/>
            <a:ext cx="2111955" cy="1267173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107"/>
          <p:cNvSpPr txBox="1"/>
          <p:nvPr/>
        </p:nvSpPr>
        <p:spPr>
          <a:xfrm>
            <a:off x="628800" y="3289323"/>
            <a:ext cx="7943400" cy="806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curl "https://awscli.amazonaws.com/awscli-exe-linux-x86_64.zip" -o "awscliv2.zip"</a:t>
            </a:r>
            <a:endParaRPr b="0" i="0" sz="11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unzip awscliv2.zip</a:t>
            </a:r>
            <a:endParaRPr b="0" i="0" sz="11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sudo ./aws/install</a:t>
            </a:r>
            <a:endParaRPr b="0" i="0" sz="11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08"/>
          <p:cNvSpPr txBox="1"/>
          <p:nvPr>
            <p:ph type="title"/>
          </p:nvPr>
        </p:nvSpPr>
        <p:spPr>
          <a:xfrm>
            <a:off x="628650" y="129975"/>
            <a:ext cx="8155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accent3"/>
                </a:solidFill>
              </a:rPr>
              <a:t>TIP:</a:t>
            </a:r>
            <a:r>
              <a:rPr lang="en-US">
                <a:solidFill>
                  <a:srgbClr val="434343"/>
                </a:solidFill>
              </a:rPr>
              <a:t> Set up aliases for AWS CLI Commands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42" name="Google Shape;742;p108"/>
          <p:cNvSpPr txBox="1"/>
          <p:nvPr>
            <p:ph idx="1" type="body"/>
          </p:nvPr>
        </p:nvSpPr>
        <p:spPr>
          <a:xfrm>
            <a:off x="628650" y="1331825"/>
            <a:ext cx="78867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AutoNum type="arabicPeriod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SSH to the client machine.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 Condensed"/>
              <a:buAutoNum type="arabicPeriod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up your </a:t>
            </a:r>
            <a:r>
              <a:rPr b="1" lang="en-US" sz="13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endpoint FQDN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(without </a:t>
            </a:r>
            <a:r>
              <a:rPr i="1"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“http://”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and the </a:t>
            </a:r>
            <a:r>
              <a:rPr b="1" i="1" lang="en-US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command path for an easier substitution:</a:t>
            </a: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the aliases to </a:t>
            </a:r>
            <a:r>
              <a:rPr b="1" i="1" lang="en-US" sz="11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~/.bashrc</a:t>
            </a: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:</a:t>
            </a: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→ if SSL is enabled, replace the last alias with:</a:t>
            </a: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300"/>
              <a:buFont typeface="Roboto Condensed"/>
              <a:buAutoNum type="arabicPeriod"/>
            </a:pPr>
            <a:r>
              <a:rPr lang="en-US" sz="1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 using the aliases:</a:t>
            </a:r>
            <a:endParaRPr sz="13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3" name="Google Shape;743;p108"/>
          <p:cNvSpPr txBox="1"/>
          <p:nvPr/>
        </p:nvSpPr>
        <p:spPr>
          <a:xfrm>
            <a:off x="628800" y="2755914"/>
            <a:ext cx="7943400" cy="1056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cat &lt;&lt;EOF&gt;&gt; ~/.bashrc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AWS CLI aliases for convenience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alias aws=${AWS}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alias aws-s3='${AWS} --endpoint-url=http://${S3_ENDPOINT} s3'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endParaRPr b="0" i="0" sz="9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108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Required only once </a:t>
            </a:r>
            <a:endParaRPr/>
          </a:p>
        </p:txBody>
      </p:sp>
      <p:sp>
        <p:nvSpPr>
          <p:cNvPr id="745" name="Google Shape;745;p108"/>
          <p:cNvSpPr txBox="1"/>
          <p:nvPr/>
        </p:nvSpPr>
        <p:spPr>
          <a:xfrm>
            <a:off x="628800" y="2023171"/>
            <a:ext cx="7943400" cy="32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S3_ENDPOINT=</a:t>
            </a:r>
            <a:r>
              <a:rPr b="1" i="0" lang="en-US" sz="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&lt;s3_endpoint_fqdn&gt;</a:t>
            </a:r>
            <a:endParaRPr b="1" i="0" sz="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AWS=</a:t>
            </a:r>
            <a:r>
              <a:rPr b="1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/usr/local/bin/aws</a:t>
            </a:r>
            <a:endParaRPr b="1" i="0" sz="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108"/>
          <p:cNvSpPr txBox="1"/>
          <p:nvPr/>
        </p:nvSpPr>
        <p:spPr>
          <a:xfrm>
            <a:off x="1167300" y="4360325"/>
            <a:ext cx="74049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alias aws-s3='${AWS} --endpoint-url=https://${S3_ENDPOINT} --ca-bundle /etc/ssl/certs/</a:t>
            </a:r>
            <a:r>
              <a:rPr b="1" i="0" lang="en-US" sz="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&lt;my_ca_cert&gt;</a:t>
            </a: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.pem s3'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p108"/>
          <p:cNvSpPr txBox="1"/>
          <p:nvPr/>
        </p:nvSpPr>
        <p:spPr>
          <a:xfrm>
            <a:off x="628800" y="5064475"/>
            <a:ext cx="6638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source ~/.bashrc</a:t>
            </a:r>
            <a:endParaRPr b="0" i="0" sz="8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9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How to Set up an AWS IAM Profile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54" name="Google Shape;754;p109"/>
          <p:cNvSpPr txBox="1"/>
          <p:nvPr>
            <p:ph idx="1" type="body"/>
          </p:nvPr>
        </p:nvSpPr>
        <p:spPr>
          <a:xfrm>
            <a:off x="628650" y="1331825"/>
            <a:ext cx="79437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AutoNum type="arabicPeriod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up a </a:t>
            </a: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profile name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an easier substitution: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AutoNum type="arabicPeriod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Configure the AWS CLI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profile: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creates two files and their parent directory </a:t>
            </a:r>
            <a:r>
              <a:rPr b="1" i="1" lang="en-US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~/.aws/config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i="1" lang="en-US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~/.aws/credentials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Font typeface="Roboto Condensed"/>
              <a:buAutoNum type="arabicPeriod"/>
            </a:pPr>
            <a:r>
              <a:rPr b="1" lang="en-US" sz="16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</a:t>
            </a: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credentials and configuration: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Displays the help pages for </a:t>
            </a:r>
            <a:r>
              <a:rPr b="1" i="1" lang="en-US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 s3</a:t>
            </a:r>
            <a:r>
              <a:rPr lang="en-US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5" name="Google Shape;755;p109"/>
          <p:cNvSpPr txBox="1"/>
          <p:nvPr/>
        </p:nvSpPr>
        <p:spPr>
          <a:xfrm>
            <a:off x="628500" y="2634714"/>
            <a:ext cx="7943700" cy="687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 configure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set profile.${PROFILE_NAME}.aws_access_key_id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&lt;ACCOUNT_AWS_ACCESS_KEY_ID&gt;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 configure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set profile.${PROFILE_NAME}.aws_secret_access_key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&lt;ACCOUNT_AWS_SECRET_ACCESS_KEY&gt;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 configure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set profile.${PROFILE_NAME}.region us-east-1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109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To simplify the use of AWS CLI commands</a:t>
            </a:r>
            <a:endParaRPr/>
          </a:p>
        </p:txBody>
      </p:sp>
      <p:sp>
        <p:nvSpPr>
          <p:cNvPr id="757" name="Google Shape;757;p109"/>
          <p:cNvSpPr txBox="1"/>
          <p:nvPr/>
        </p:nvSpPr>
        <p:spPr>
          <a:xfrm>
            <a:off x="628650" y="1723139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PROFILE_NAME=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&lt;profile_name&gt;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Google Shape;758;p109"/>
          <p:cNvSpPr txBox="1"/>
          <p:nvPr/>
        </p:nvSpPr>
        <p:spPr>
          <a:xfrm>
            <a:off x="628650" y="4328400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aws-s3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endParaRPr b="1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0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Some AWS S3 commands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65" name="Google Shape;765;p110"/>
          <p:cNvSpPr txBox="1"/>
          <p:nvPr>
            <p:ph idx="1" type="body"/>
          </p:nvPr>
        </p:nvSpPr>
        <p:spPr>
          <a:xfrm>
            <a:off x="628650" y="1234875"/>
            <a:ext cx="79437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bucket: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Output: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Upload a file: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Output: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Font typeface="Roboto Condensed"/>
              <a:buChar char="•"/>
            </a:pP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Download an object:</a:t>
            </a: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6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➥ Output:</a:t>
            </a:r>
            <a:endParaRPr sz="16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6" name="Google Shape;766;p110"/>
          <p:cNvSpPr txBox="1"/>
          <p:nvPr/>
        </p:nvSpPr>
        <p:spPr>
          <a:xfrm>
            <a:off x="628500" y="2719645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aws-s3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&lt;file_name&gt;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s3://&lt;bucket_name&gt;/&lt;file_name&gt;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110"/>
          <p:cNvSpPr txBox="1"/>
          <p:nvPr/>
        </p:nvSpPr>
        <p:spPr>
          <a:xfrm>
            <a:off x="628650" y="1586213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aws-s3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mb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s3://&lt;bucket_name&gt;</a:t>
            </a:r>
            <a:endParaRPr b="1" i="0" sz="10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110"/>
          <p:cNvSpPr txBox="1"/>
          <p:nvPr/>
        </p:nvSpPr>
        <p:spPr>
          <a:xfrm>
            <a:off x="2105153" y="2015028"/>
            <a:ext cx="64602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make_bucket: &lt;bucket_name&gt;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110"/>
          <p:cNvSpPr txBox="1"/>
          <p:nvPr/>
        </p:nvSpPr>
        <p:spPr>
          <a:xfrm>
            <a:off x="2105153" y="3220008"/>
            <a:ext cx="64602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upload: ..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&lt;file_name&gt;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s3://&lt;bucket_name&gt;/&lt;file_name&gt;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110"/>
          <p:cNvSpPr txBox="1"/>
          <p:nvPr/>
        </p:nvSpPr>
        <p:spPr>
          <a:xfrm>
            <a:off x="600150" y="3985228"/>
            <a:ext cx="79437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aws-s3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--profile ${PROFILE_NAME} </a:t>
            </a: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s3://&lt;bucket_name&gt;/&lt;file_name&gt; .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110"/>
          <p:cNvSpPr txBox="1"/>
          <p:nvPr/>
        </p:nvSpPr>
        <p:spPr>
          <a:xfrm>
            <a:off x="2076803" y="4451854"/>
            <a:ext cx="6460200" cy="249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download: 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s3://&lt;bucket_name&gt;/&lt;file_name&gt;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to ./</a:t>
            </a:r>
            <a:r>
              <a:rPr b="1" i="0" lang="en-US" sz="1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&lt;file_name&gt;</a:t>
            </a:r>
            <a:r>
              <a:rPr b="0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endParaRPr b="0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212" y="1062694"/>
            <a:ext cx="2333576" cy="25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111"/>
          <p:cNvSpPr txBox="1"/>
          <p:nvPr/>
        </p:nvSpPr>
        <p:spPr>
          <a:xfrm>
            <a:off x="3343200" y="4293725"/>
            <a:ext cx="2457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725" lIns="68725" spcFirstLastPara="1" rIns="68725" wrap="square" tIns="6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QUESTIONS ?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/>
        </p:nvSpPr>
        <p:spPr>
          <a:xfrm>
            <a:off x="611700" y="1234875"/>
            <a:ext cx="80304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sng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 Policies</a:t>
            </a:r>
            <a:endParaRPr b="1" i="0" sz="1200" u="sng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Defines permissions of an identity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(users, groups, or roles) </a:t>
            </a:r>
            <a:r>
              <a:rPr b="1" i="0" lang="en-US" sz="12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 resource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(e.g a bucket) when attached to it. Equivalent of </a:t>
            </a:r>
            <a:r>
              <a:rPr b="0" i="1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AWS Customer Managed Policies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For more information, see 🔗</a:t>
            </a:r>
            <a:r>
              <a:rPr b="0" i="0" lang="en-US" sz="12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AWS IAM Policies and Permissions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user guide and also, look up </a:t>
            </a:r>
            <a:r>
              <a:rPr b="1" i="1" lang="en-US" sz="12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“Actions Supported in IAM Policies”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the </a:t>
            </a:r>
            <a:r>
              <a:rPr b="1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Scality S3 Connector Reference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guide found at 🔗</a:t>
            </a:r>
            <a:r>
              <a:rPr b="0" i="0" lang="en-US" sz="12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https://documentation.scality.com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2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Managed by an S3C Account.</a:t>
            </a:r>
            <a:endParaRPr b="0" i="0" sz="12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 Groups</a:t>
            </a:r>
            <a:endParaRPr b="1" i="0" sz="1200" u="sng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 Identity, </a:t>
            </a:r>
            <a:r>
              <a:rPr b="1" i="0" lang="en-US" sz="12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collection of IAM users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Groups let an IAM account specify permissions for multiple users, making it easier to manage the permissions for those users. For more information, see 🔗</a:t>
            </a:r>
            <a:r>
              <a:rPr b="0" i="0" lang="en-US" sz="12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AWS IAM Groups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user guide.</a:t>
            </a:r>
            <a:endParaRPr b="0" i="0" sz="12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Managed by an S3C Account.</a:t>
            </a:r>
            <a:endParaRPr b="0" i="0" sz="12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 Roles</a:t>
            </a:r>
            <a:endParaRPr b="1" i="0" sz="1200" u="sng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IAM identity </a:t>
            </a:r>
            <a:r>
              <a:rPr b="1" i="0" lang="en-US" sz="12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temporary security credentials and permission policies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can determine what any IAM user assuming that role can and cannot do. For more information, see 🔗</a:t>
            </a:r>
            <a:r>
              <a:rPr b="0" i="0" lang="en-US" sz="12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6"/>
              </a:rPr>
              <a:t>AWS IAM Roles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user guide.</a:t>
            </a:r>
            <a:endParaRPr b="0" i="0" sz="12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Managed by an S3C Account, and currently</a:t>
            </a:r>
            <a:r>
              <a:rPr b="1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via AWS CLI only</a:t>
            </a:r>
            <a:r>
              <a:rPr b="0" i="0" lang="en-US" sz="12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2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8" name="Google Shape;318;p63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Access Management Basics (2)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9" name="Google Shape;319;p63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"/>
          <p:cNvSpPr txBox="1"/>
          <p:nvPr/>
        </p:nvSpPr>
        <p:spPr>
          <a:xfrm>
            <a:off x="611700" y="1234875"/>
            <a:ext cx="82359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sng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Endpoint</a:t>
            </a:r>
            <a:endParaRPr b="1" i="0" sz="1300" u="sng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S3 Endpoint allows applications to </a:t>
            </a:r>
            <a:r>
              <a:rPr b="1" i="0" lang="en-US" sz="13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 programmatically to the S3 interface</a:t>
            </a: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it is the URL of the entry point for the S3C web service. </a:t>
            </a:r>
            <a:r>
              <a:rPr b="1" i="0" lang="en-US" sz="13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host part of that URL is an FQDN</a:t>
            </a: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resolving into the IP address of the service entry point of the S3 interface (a load-balancer in most cases). </a:t>
            </a:r>
            <a:endParaRPr b="0" i="0" sz="13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Indeed, for an S3C deployment, it is required to have the following entries in your </a:t>
            </a:r>
            <a:r>
              <a:rPr b="1" i="1" lang="en-US" sz="13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DNS configuration:</a:t>
            </a:r>
            <a:endParaRPr b="0" i="0" sz="13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➥ The wildcard is required to support S3 clients using the endpoint host format </a:t>
            </a:r>
            <a:r>
              <a:rPr b="1" i="1" lang="en-US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&lt;bucket_name&gt;.&lt;s3_endpoint_host&gt;</a:t>
            </a: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3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sng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Bucket</a:t>
            </a:r>
            <a:endParaRPr b="1" i="0" sz="1300" u="sng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bucket is a </a:t>
            </a:r>
            <a:r>
              <a:rPr b="1" i="0" lang="en-US" sz="13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storage resource available in AWS S3</a:t>
            </a: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compatible storage services. S3 buckets, which are </a:t>
            </a:r>
            <a:r>
              <a:rPr b="1" i="0" lang="en-US" sz="13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similar to file folders</a:t>
            </a: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store objects, which consist of data and its descriptive metadata.</a:t>
            </a:r>
            <a:endParaRPr b="0" i="0" sz="13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</a:t>
            </a:r>
            <a:r>
              <a:rPr b="1" i="0" lang="en-US" sz="13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user needs to first create a bucket</a:t>
            </a:r>
            <a:r>
              <a:rPr b="0" i="0" lang="en-US" sz="1300" u="none" cap="none" strike="noStrik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order to be able to upload objects.</a:t>
            </a:r>
            <a:endParaRPr b="0" i="0" sz="1300" u="none" cap="none" strike="noStrik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434343"/>
                </a:solidFill>
              </a:rPr>
              <a:t>S3C Data Access Basics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7" name="Google Shape;327;p64"/>
          <p:cNvSpPr txBox="1"/>
          <p:nvPr>
            <p:ph idx="2" type="body"/>
          </p:nvPr>
        </p:nvSpPr>
        <p:spPr>
          <a:xfrm>
            <a:off x="628650" y="974536"/>
            <a:ext cx="788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611700" y="2585042"/>
            <a:ext cx="8235900" cy="468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&lt;s3_endpoint_subdomain&gt;		IN	A		&lt;IP_addr_of_S3_entry_point&gt;</a:t>
            </a:r>
            <a:endParaRPr b="1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*.&lt;s3_endpoint_subdomain&gt;	IN	CNAME		&lt;s3_endpoint_subdomain&gt;</a:t>
            </a:r>
            <a:endParaRPr b="1" i="0" sz="10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/>
        </p:nvSpPr>
        <p:spPr>
          <a:xfrm>
            <a:off x="0" y="2190750"/>
            <a:ext cx="4564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S3C Access Management</a:t>
            </a:r>
            <a:endParaRPr b="1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65"/>
          <p:cNvSpPr txBox="1"/>
          <p:nvPr/>
        </p:nvSpPr>
        <p:spPr>
          <a:xfrm>
            <a:off x="4564801" y="2190750"/>
            <a:ext cx="45792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From the Web GUI</a:t>
            </a:r>
            <a:endParaRPr b="1" i="0" sz="4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The S3 Console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6"/>
          <p:cNvSpPr txBox="1"/>
          <p:nvPr>
            <p:ph type="title"/>
          </p:nvPr>
        </p:nvSpPr>
        <p:spPr>
          <a:xfrm>
            <a:off x="628650" y="129986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S3C Service Configuration</a:t>
            </a:r>
            <a:endParaRPr b="1" i="0" sz="3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0" name="Google Shape;34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62" y="1390840"/>
            <a:ext cx="3434125" cy="38462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41" name="Google Shape;34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385" y="1775462"/>
            <a:ext cx="598105" cy="228971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Right Pointing Backhand Index " id="342" name="Google Shape;342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664" y="1817141"/>
            <a:ext cx="361021" cy="36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6529" y="1946665"/>
            <a:ext cx="3408450" cy="31866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44" name="Google Shape;344;p66"/>
          <p:cNvSpPr/>
          <p:nvPr/>
        </p:nvSpPr>
        <p:spPr>
          <a:xfrm>
            <a:off x="5879950" y="1234875"/>
            <a:ext cx="2581200" cy="829800"/>
          </a:xfrm>
          <a:prstGeom prst="wedgeRoundRectCallout">
            <a:avLst>
              <a:gd fmla="val -75905" name="adj1"/>
              <a:gd fmla="val 190802" name="adj2"/>
              <a:gd fmla="val 16667" name="adj3"/>
            </a:avLst>
          </a:prstGeom>
          <a:gradFill>
            <a:gsLst>
              <a:gs pos="0">
                <a:srgbClr val="FEA270"/>
              </a:gs>
              <a:gs pos="100000">
                <a:srgbClr val="E2550A"/>
              </a:gs>
            </a:gsLst>
            <a:lin ang="540001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 sure that 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hostname used is the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S3 Endpoint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is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DNS-resolvable.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ck Theme">
  <a:themeElements>
    <a:clrScheme name="Core Pitch Bla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FEFFFE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F5851"/>
      </a:accent1>
      <a:accent2>
        <a:srgbClr val="7A7957"/>
      </a:accent2>
      <a:accent3>
        <a:srgbClr val="FE9A3A"/>
      </a:accent3>
      <a:accent4>
        <a:srgbClr val="FE772E"/>
      </a:accent4>
      <a:accent5>
        <a:srgbClr val="F54F28"/>
      </a:accent5>
      <a:accent6>
        <a:srgbClr val="000000"/>
      </a:accent6>
      <a:hlink>
        <a:srgbClr val="465368"/>
      </a:hlink>
      <a:folHlink>
        <a:srgbClr val="FE9A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