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  <p:sldMasterId id="2147483713" r:id="rId6"/>
    <p:sldMasterId id="2147483714" r:id="rId7"/>
    <p:sldMasterId id="214748371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y="5715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Roboto Condensed Light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4F9150-E34B-45C1-A1AD-1FF7F9262A33}">
  <a:tblStyle styleId="{D84F9150-E34B-45C1-A1AD-1FF7F9262A3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Italic.fntdata"/><Relationship Id="rId20" Type="http://schemas.openxmlformats.org/officeDocument/2006/relationships/slide" Target="slides/slide11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2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1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4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3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6.xml"/><Relationship Id="rId37" Type="http://schemas.openxmlformats.org/officeDocument/2006/relationships/font" Target="fonts/RobotoCondensedLight-regular.fntdata"/><Relationship Id="rId14" Type="http://schemas.openxmlformats.org/officeDocument/2006/relationships/slide" Target="slides/slide5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8.xml"/><Relationship Id="rId39" Type="http://schemas.openxmlformats.org/officeDocument/2006/relationships/font" Target="fonts/RobotoCondensedLight-italic.fntdata"/><Relationship Id="rId16" Type="http://schemas.openxmlformats.org/officeDocument/2006/relationships/slide" Target="slides/slide7.xml"/><Relationship Id="rId38" Type="http://schemas.openxmlformats.org/officeDocument/2006/relationships/font" Target="fonts/RobotoCondensedLight-bold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Checks details: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HTTP9000: checks if the Metadata bucketd daemon has leader information for all map and RAFT sessions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HTTP8500/HTTP8600: checks if leader info exists for the vaultdb Vault daemon: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Probes to port 8500 are for setup, when only internal communication routes are available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Probes to port 8600 are for IAM administration once IAM and vaultclient are up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HTTP8900: checks if Backbeat’s use of Kafka and its topics is healthy: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HTTP8100: checks if the Service Utilization API (UTAPI) is connected to the Redis Sentinel leader: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1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1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9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19:notes"/>
          <p:cNvSpPr/>
          <p:nvPr>
            <p:ph idx="2" type="sldImg"/>
          </p:nvPr>
        </p:nvSpPr>
        <p:spPr>
          <a:xfrm>
            <a:off x="1020768" y="1171575"/>
            <a:ext cx="5061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Condensed"/>
              <a:buNone/>
            </a:pPr>
            <a:r>
              <a:rPr b="0" lang="en-US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update: 20180410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(*) Additional Warm Stand-by stateful are common especially in stretched architectures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(**) N = number of DATA storage servers. More on some architectures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(***) There are 4x sproxyds per S3 connector, for load-balancing</a:t>
            </a:r>
            <a:endParaRPr/>
          </a:p>
        </p:txBody>
      </p:sp>
      <p:sp>
        <p:nvSpPr>
          <p:cNvPr id="352" name="Google Shape;35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8:notes"/>
          <p:cNvSpPr/>
          <p:nvPr>
            <p:ph idx="2" type="sldImg"/>
          </p:nvPr>
        </p:nvSpPr>
        <p:spPr>
          <a:xfrm>
            <a:off x="2040255" y="1143000"/>
            <a:ext cx="2777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8:notes"/>
          <p:cNvSpPr txBox="1"/>
          <p:nvPr>
            <p:ph idx="1" type="body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/>
          </a:p>
        </p:txBody>
      </p:sp>
      <p:sp>
        <p:nvSpPr>
          <p:cNvPr id="433" name="Google Shape;433;p8:notes"/>
          <p:cNvSpPr txBox="1"/>
          <p:nvPr>
            <p:ph idx="12" type="sldNum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Relationship Id="rId3" Type="http://schemas.openxmlformats.org/officeDocument/2006/relationships/image" Target="../media/image1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2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845749" y="2980945"/>
            <a:ext cx="92749" cy="19823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39335" y="3658270"/>
            <a:ext cx="270641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040389" y="3507674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3040387" y="3955686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3040388" y="4555767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139337" y="2863018"/>
            <a:ext cx="2706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327112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2711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501565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5015651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400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HEADER and One Column">
  <p:cSld name="2_HEADER and One Colum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49250" y="1202972"/>
            <a:ext cx="85581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ctrTitle"/>
          </p:nvPr>
        </p:nvSpPr>
        <p:spPr>
          <a:xfrm>
            <a:off x="480527" y="935038"/>
            <a:ext cx="8182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480527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4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4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6" name="Google Shape;10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712150" y="2566214"/>
            <a:ext cx="804300" cy="75600"/>
          </a:xfrm>
          <a:prstGeom prst="rect">
            <a:avLst/>
          </a:prstGeom>
          <a:solidFill>
            <a:srgbClr val="3F5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NG slide">
  <p:cSld name="RING slide">
    <p:bg>
      <p:bgPr>
        <a:blipFill>
          <a:blip r:embed="rId2">
            <a:alphaModFix amt="60000"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1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enko Slide">
  <p:cSld name="Zenko Slide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bullets">
  <p:cSld name="Black bulle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628650" y="1562100"/>
            <a:ext cx="78867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34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/>
          <p:nvPr/>
        </p:nvSpPr>
        <p:spPr>
          <a:xfrm>
            <a:off x="4173166" y="400541"/>
            <a:ext cx="797700" cy="9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5"/>
          <p:cNvSpPr/>
          <p:nvPr/>
        </p:nvSpPr>
        <p:spPr>
          <a:xfrm>
            <a:off x="5843824" y="1556884"/>
            <a:ext cx="2922900" cy="3688800"/>
          </a:xfrm>
          <a:prstGeom prst="roundRect">
            <a:avLst>
              <a:gd fmla="val 3236" name="adj"/>
            </a:avLst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5"/>
          <p:cNvSpPr/>
          <p:nvPr/>
        </p:nvSpPr>
        <p:spPr>
          <a:xfrm>
            <a:off x="384719" y="1556886"/>
            <a:ext cx="2278200" cy="669600"/>
          </a:xfrm>
          <a:prstGeom prst="roundRect">
            <a:avLst>
              <a:gd fmla="val 10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3106711" y="1556886"/>
            <a:ext cx="2278800" cy="669600"/>
          </a:xfrm>
          <a:prstGeom prst="roundRect">
            <a:avLst>
              <a:gd fmla="val 1046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5"/>
          <p:cNvSpPr/>
          <p:nvPr/>
        </p:nvSpPr>
        <p:spPr>
          <a:xfrm>
            <a:off x="5842502" y="1558246"/>
            <a:ext cx="2924400" cy="668400"/>
          </a:xfrm>
          <a:prstGeom prst="roundRect">
            <a:avLst>
              <a:gd fmla="val 856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386067" y="1556884"/>
            <a:ext cx="2280900" cy="3688800"/>
          </a:xfrm>
          <a:prstGeom prst="roundRect">
            <a:avLst>
              <a:gd fmla="val 3236" name="adj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5"/>
          <p:cNvSpPr/>
          <p:nvPr/>
        </p:nvSpPr>
        <p:spPr>
          <a:xfrm>
            <a:off x="390450" y="2094812"/>
            <a:ext cx="2280900" cy="163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5"/>
          <p:cNvSpPr/>
          <p:nvPr/>
        </p:nvSpPr>
        <p:spPr>
          <a:xfrm>
            <a:off x="3108389" y="1556884"/>
            <a:ext cx="2278800" cy="3688800"/>
          </a:xfrm>
          <a:prstGeom prst="roundRect">
            <a:avLst>
              <a:gd fmla="val 3236" name="adj"/>
            </a:avLst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5"/>
          <p:cNvSpPr/>
          <p:nvPr/>
        </p:nvSpPr>
        <p:spPr>
          <a:xfrm>
            <a:off x="3112772" y="2094812"/>
            <a:ext cx="2278800" cy="1635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5"/>
          <p:cNvSpPr txBox="1"/>
          <p:nvPr/>
        </p:nvSpPr>
        <p:spPr>
          <a:xfrm>
            <a:off x="2724354" y="1488822"/>
            <a:ext cx="3038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5"/>
          <p:cNvSpPr txBox="1"/>
          <p:nvPr/>
        </p:nvSpPr>
        <p:spPr>
          <a:xfrm>
            <a:off x="5708932" y="1488822"/>
            <a:ext cx="3058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ACHIEVEMENTS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5"/>
          <p:cNvSpPr/>
          <p:nvPr/>
        </p:nvSpPr>
        <p:spPr>
          <a:xfrm>
            <a:off x="2783740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5"/>
          <p:cNvSpPr/>
          <p:nvPr/>
        </p:nvSpPr>
        <p:spPr>
          <a:xfrm>
            <a:off x="2868604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5"/>
          <p:cNvSpPr/>
          <p:nvPr/>
        </p:nvSpPr>
        <p:spPr>
          <a:xfrm>
            <a:off x="5517864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5"/>
          <p:cNvSpPr/>
          <p:nvPr/>
        </p:nvSpPr>
        <p:spPr>
          <a:xfrm>
            <a:off x="5602728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5"/>
          <p:cNvSpPr txBox="1"/>
          <p:nvPr/>
        </p:nvSpPr>
        <p:spPr>
          <a:xfrm>
            <a:off x="11489" y="1488822"/>
            <a:ext cx="3038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3193253" y="2408949"/>
            <a:ext cx="221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SOFTWARE-DEFINED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480540" y="2463173"/>
            <a:ext cx="20970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TR"/>
              <a:buChar char="!"/>
              <a:defRPr b="0"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2" type="body"/>
          </p:nvPr>
        </p:nvSpPr>
        <p:spPr>
          <a:xfrm>
            <a:off x="3188870" y="2681953"/>
            <a:ext cx="2128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✓"/>
              <a:defRPr b="0"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3" type="body"/>
          </p:nvPr>
        </p:nvSpPr>
        <p:spPr>
          <a:xfrm>
            <a:off x="6578600" y="2437592"/>
            <a:ext cx="210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4" type="body"/>
          </p:nvPr>
        </p:nvSpPr>
        <p:spPr>
          <a:xfrm>
            <a:off x="6578600" y="2703260"/>
            <a:ext cx="210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2" name="Google Shape;172;p35"/>
          <p:cNvCxnSpPr/>
          <p:nvPr/>
        </p:nvCxnSpPr>
        <p:spPr>
          <a:xfrm>
            <a:off x="6057900" y="2251710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/>
          <p:nvPr/>
        </p:nvSpPr>
        <p:spPr>
          <a:xfrm>
            <a:off x="291029" y="2863018"/>
            <a:ext cx="255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7"/>
          <p:cNvSpPr/>
          <p:nvPr/>
        </p:nvSpPr>
        <p:spPr>
          <a:xfrm>
            <a:off x="314988" y="4513033"/>
            <a:ext cx="242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7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rgbClr val="3F5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20982" y="3663329"/>
            <a:ext cx="2422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/>
          <p:nvPr/>
        </p:nvSpPr>
        <p:spPr>
          <a:xfrm>
            <a:off x="7581900" y="4914900"/>
            <a:ext cx="14478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8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7" name="Google Shape;18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945" y="5284552"/>
            <a:ext cx="889556" cy="24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imple">
  <p:cSld name="Title Slide Simp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ctrTitle"/>
          </p:nvPr>
        </p:nvSpPr>
        <p:spPr>
          <a:xfrm>
            <a:off x="1143000" y="935038"/>
            <a:ext cx="68580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" type="subTitle"/>
          </p:nvPr>
        </p:nvSpPr>
        <p:spPr>
          <a:xfrm>
            <a:off x="1143000" y="3001963"/>
            <a:ext cx="68580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enko Slide">
  <p:cSld name="1_Zenko Slide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4" name="Google Shape;19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399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/>
          <p:nvPr>
            <p:ph idx="2" type="pic"/>
          </p:nvPr>
        </p:nvSpPr>
        <p:spPr>
          <a:xfrm>
            <a:off x="4572000" y="0"/>
            <a:ext cx="4572000" cy="57150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41"/>
          <p:cNvSpPr txBox="1"/>
          <p:nvPr>
            <p:ph type="title"/>
          </p:nvPr>
        </p:nvSpPr>
        <p:spPr>
          <a:xfrm>
            <a:off x="630238" y="381000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630238" y="1857380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43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43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432112"/>
            <a:ext cx="7886700" cy="376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4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44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44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44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44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4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47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ctrTitle"/>
          </p:nvPr>
        </p:nvSpPr>
        <p:spPr>
          <a:xfrm>
            <a:off x="480527" y="935038"/>
            <a:ext cx="8182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48"/>
          <p:cNvSpPr txBox="1"/>
          <p:nvPr>
            <p:ph idx="1" type="subTitle"/>
          </p:nvPr>
        </p:nvSpPr>
        <p:spPr>
          <a:xfrm>
            <a:off x="480527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9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9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50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1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51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51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0" name="Google Shape;24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2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2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2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52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52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52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8" name="Google Shape;24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559856"/>
            <a:ext cx="7886700" cy="363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8650" y="974536"/>
            <a:ext cx="7886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ntirely)" showMasterSp="0">
  <p:cSld name="blank (entirely)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6"/>
          <p:cNvSpPr/>
          <p:nvPr/>
        </p:nvSpPr>
        <p:spPr>
          <a:xfrm>
            <a:off x="143261" y="2437354"/>
            <a:ext cx="2780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56"/>
          <p:cNvSpPr/>
          <p:nvPr/>
        </p:nvSpPr>
        <p:spPr>
          <a:xfrm>
            <a:off x="2923592" y="2520468"/>
            <a:ext cx="95100" cy="22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56"/>
          <p:cNvSpPr txBox="1"/>
          <p:nvPr/>
        </p:nvSpPr>
        <p:spPr>
          <a:xfrm>
            <a:off x="155756" y="3894000"/>
            <a:ext cx="2755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1" i="0" sz="3000" u="none" cap="none" strike="noStrike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56"/>
          <p:cNvSpPr txBox="1"/>
          <p:nvPr>
            <p:ph type="title"/>
          </p:nvPr>
        </p:nvSpPr>
        <p:spPr>
          <a:xfrm>
            <a:off x="561000" y="4419958"/>
            <a:ext cx="218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swald"/>
              <a:buNone/>
              <a:defRPr sz="18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3" name="Google Shape;263;p56"/>
          <p:cNvSpPr/>
          <p:nvPr/>
        </p:nvSpPr>
        <p:spPr>
          <a:xfrm>
            <a:off x="143269" y="3262000"/>
            <a:ext cx="2780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Oswald"/>
              <a:buNone/>
            </a:pPr>
            <a:r>
              <a:rPr b="1" i="0" lang="en-US" sz="3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TECHNICAL</a:t>
            </a:r>
            <a:endParaRPr b="0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6"/>
          <p:cNvSpPr txBox="1"/>
          <p:nvPr>
            <p:ph idx="1" type="subTitle"/>
          </p:nvPr>
        </p:nvSpPr>
        <p:spPr>
          <a:xfrm>
            <a:off x="3193463" y="3199667"/>
            <a:ext cx="5460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65" name="Google Shape;265;p56"/>
          <p:cNvSpPr txBox="1"/>
          <p:nvPr>
            <p:ph idx="2" type="subTitle"/>
          </p:nvPr>
        </p:nvSpPr>
        <p:spPr>
          <a:xfrm>
            <a:off x="3216300" y="3744708"/>
            <a:ext cx="5303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White and Black">
  <p:cSld name="10_White and Black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7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7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7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57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1" name="Google Shape;271;p57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2" name="Google Shape;27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8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8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>
            <p:ph type="title"/>
          </p:nvPr>
        </p:nvSpPr>
        <p:spPr>
          <a:xfrm>
            <a:off x="299194" y="2867229"/>
            <a:ext cx="8536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200" lIns="122200" spcFirstLastPara="1" rIns="122200" wrap="square" tIns="1222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280" name="Google Shape;280;p59"/>
          <p:cNvCxnSpPr/>
          <p:nvPr/>
        </p:nvCxnSpPr>
        <p:spPr>
          <a:xfrm>
            <a:off x="410606" y="2794000"/>
            <a:ext cx="982500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1" name="Google Shape;281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9"/>
          <p:cNvPicPr preferRelativeResize="0"/>
          <p:nvPr/>
        </p:nvPicPr>
        <p:blipFill rotWithShape="1">
          <a:blip r:embed="rId3">
            <a:alphaModFix/>
          </a:blip>
          <a:srcRect b="37213" l="0" r="0" t="0"/>
          <a:stretch/>
        </p:blipFill>
        <p:spPr>
          <a:xfrm>
            <a:off x="299194" y="3812479"/>
            <a:ext cx="1516427" cy="15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0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0"/>
          <p:cNvSpPr/>
          <p:nvPr/>
        </p:nvSpPr>
        <p:spPr>
          <a:xfrm>
            <a:off x="139337" y="4513033"/>
            <a:ext cx="2706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0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0"/>
          <p:cNvSpPr txBox="1"/>
          <p:nvPr>
            <p:ph idx="1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0"/>
          <p:cNvSpPr txBox="1"/>
          <p:nvPr>
            <p:ph idx="2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0"/>
          <p:cNvSpPr txBox="1"/>
          <p:nvPr>
            <p:ph idx="3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63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4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64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ctrTitle"/>
          </p:nvPr>
        </p:nvSpPr>
        <p:spPr>
          <a:xfrm>
            <a:off x="480527" y="935038"/>
            <a:ext cx="81828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480527" y="3001963"/>
            <a:ext cx="8182946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5"/>
          <p:cNvSpPr txBox="1"/>
          <p:nvPr>
            <p:ph type="ctrTitle"/>
          </p:nvPr>
        </p:nvSpPr>
        <p:spPr>
          <a:xfrm>
            <a:off x="480600" y="935037"/>
            <a:ext cx="81828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5"/>
          <p:cNvSpPr txBox="1"/>
          <p:nvPr>
            <p:ph idx="1" type="subTitle"/>
          </p:nvPr>
        </p:nvSpPr>
        <p:spPr>
          <a:xfrm>
            <a:off x="480600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i="0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6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6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ck and White">
  <p:cSld name="9_Black and Whit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7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67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67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0" name="Google Shape;310;p67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1" name="Google Shape;311;p67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2" name="Google Shape;312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8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68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68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7" name="Google Shape;317;p68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8" name="Google Shape;318;p68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1627094" cy="779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0" y="4894729"/>
            <a:ext cx="9144000" cy="820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27112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2711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01565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5015651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596128"/>
            <a:ext cx="9144000" cy="11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" y="0"/>
            <a:ext cx="744278" cy="10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6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mc:AlternateContent>
    <mc:Choice Requires="p14">
      <p:transition p14:dur="1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56215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6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2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2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4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54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54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umentation.scality.com" TargetMode="External"/><Relationship Id="rId4" Type="http://schemas.openxmlformats.org/officeDocument/2006/relationships/image" Target="../media/image36.png"/><Relationship Id="rId5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umentation.scality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4.jpg"/><Relationship Id="rId7" Type="http://schemas.openxmlformats.org/officeDocument/2006/relationships/image" Target="../media/image43.png"/><Relationship Id="rId8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ocker.com/resources/what-container" TargetMode="Externa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/>
          <p:nvPr>
            <p:ph idx="1" type="body"/>
          </p:nvPr>
        </p:nvSpPr>
        <p:spPr>
          <a:xfrm>
            <a:off x="122035" y="3985595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ADVANCED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OPERATIONS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324" name="Google Shape;324;p69"/>
          <p:cNvSpPr txBox="1"/>
          <p:nvPr>
            <p:ph idx="2" type="body"/>
          </p:nvPr>
        </p:nvSpPr>
        <p:spPr>
          <a:xfrm>
            <a:off x="3040397" y="3507675"/>
            <a:ext cx="5630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600"/>
              <a:t>4. Connector Operations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69"/>
          <p:cNvSpPr txBox="1"/>
          <p:nvPr>
            <p:ph idx="4" type="body"/>
          </p:nvPr>
        </p:nvSpPr>
        <p:spPr>
          <a:xfrm>
            <a:off x="3040404" y="4555775"/>
            <a:ext cx="32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/>
              <a:t>© Copyright Scality 2022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69"/>
          <p:cNvSpPr txBox="1"/>
          <p:nvPr/>
        </p:nvSpPr>
        <p:spPr>
          <a:xfrm>
            <a:off x="494025" y="5189375"/>
            <a:ext cx="196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RING 8.5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8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Containers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88" name="Google Shape;488;p78"/>
          <p:cNvSpPr txBox="1"/>
          <p:nvPr>
            <p:ph idx="1" type="body"/>
          </p:nvPr>
        </p:nvSpPr>
        <p:spPr>
          <a:xfrm>
            <a:off x="628650" y="1234875"/>
            <a:ext cx="82509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S3 Connector stack uses, modules run in an abstraction called a </a:t>
            </a: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 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service is healthy STATUS uptimes are all the same.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more about the Scality Docker images, check out “</a:t>
            </a:r>
            <a:r>
              <a:rPr b="1" i="1"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Docker Images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 in the </a:t>
            </a:r>
            <a:r>
              <a:rPr b="1"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S3 Connector Operation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on </a:t>
            </a:r>
            <a:r>
              <a:rPr lang="en-US" sz="16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6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9" name="Google Shape;489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7216" y="148052"/>
            <a:ext cx="1272324" cy="106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039993"/>
            <a:ext cx="9143999" cy="23749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/>
          <p:nvPr/>
        </p:nvSpPr>
        <p:spPr>
          <a:xfrm>
            <a:off x="7772950" y="5134725"/>
            <a:ext cx="1160400" cy="40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9"/>
          <p:cNvSpPr txBox="1"/>
          <p:nvPr>
            <p:ph idx="1" type="body"/>
          </p:nvPr>
        </p:nvSpPr>
        <p:spPr>
          <a:xfrm>
            <a:off x="628650" y="1234875"/>
            <a:ext cx="82035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S3C is deployed as a cluster, it is more convenient to </a:t>
            </a: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operations from the Supervisor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Char char="●"/>
            </a:pP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Stopping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all containers on a </a:t>
            </a: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specific S3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Connector (</a:t>
            </a:r>
            <a:r>
              <a:rPr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Char char="●"/>
            </a:pP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Starting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all containers on a </a:t>
            </a: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specific S3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Connector (</a:t>
            </a:r>
            <a:r>
              <a:rPr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Char char="●"/>
            </a:pP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Stopping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all containers on </a:t>
            </a: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S3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Connectors (</a:t>
            </a:r>
            <a:r>
              <a:rPr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Char char="●"/>
            </a:pP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Starting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all containers on </a:t>
            </a: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S3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Connectors (</a:t>
            </a:r>
            <a:r>
              <a:rPr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S3C also comes with </a:t>
            </a:r>
            <a:r>
              <a:rPr b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which can be used alternatively. Eg: checking all container statuses on all S3 Connectors (this is one single line):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7" name="Google Shape;497;p79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S3 Connector </a:t>
            </a:r>
            <a:r>
              <a:rPr lang="en-US">
                <a:solidFill>
                  <a:srgbClr val="434343"/>
                </a:solidFill>
              </a:rPr>
              <a:t>Operations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8" name="Google Shape;498;p79"/>
          <p:cNvSpPr txBox="1"/>
          <p:nvPr/>
        </p:nvSpPr>
        <p:spPr>
          <a:xfrm>
            <a:off x="628650" y="1955522"/>
            <a:ext cx="8203500" cy="26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salt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&lt;machine_minion_name&gt;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cmd.shell 'docker ps -q -a | xargs -r docker stop'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79"/>
          <p:cNvSpPr txBox="1"/>
          <p:nvPr/>
        </p:nvSpPr>
        <p:spPr>
          <a:xfrm>
            <a:off x="628650" y="2646475"/>
            <a:ext cx="8203500" cy="26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salt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&lt;machine_minion_name&gt;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cmd.shell 'docker ps -q -a | xargs -r docker start'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79"/>
          <p:cNvSpPr txBox="1"/>
          <p:nvPr/>
        </p:nvSpPr>
        <p:spPr>
          <a:xfrm>
            <a:off x="628650" y="3375128"/>
            <a:ext cx="8203500" cy="26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salt -G 'roles:ROLE_S3' cmd.shell 'docker ps -q -a | xargs -r docker stop'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79"/>
          <p:cNvSpPr txBox="1"/>
          <p:nvPr/>
        </p:nvSpPr>
        <p:spPr>
          <a:xfrm>
            <a:off x="628650" y="4073300"/>
            <a:ext cx="8203500" cy="26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salt -G 'roles:ROLE_S3' cmd.shell 'docker ps -q -a | xargs -r docker start'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79"/>
          <p:cNvSpPr txBox="1"/>
          <p:nvPr/>
        </p:nvSpPr>
        <p:spPr>
          <a:xfrm>
            <a:off x="628650" y="4969350"/>
            <a:ext cx="8203500" cy="480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/srv/scality/s3/s3-offline/repo/venv/bin/ansible -i \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/srv/scality/s3/s3-offline/federation/env/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&lt;my_env&gt;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/inventory all -m command -a 'docker ps'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0"/>
          <p:cNvSpPr txBox="1"/>
          <p:nvPr>
            <p:ph idx="1" type="body"/>
          </p:nvPr>
        </p:nvSpPr>
        <p:spPr>
          <a:xfrm>
            <a:off x="628650" y="1331825"/>
            <a:ext cx="82035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Checking all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 statuses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a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specific S3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Connector (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Checking all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 statuses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S3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Connectors (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Checking the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Server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specific S3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Connectors (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Example of a typical output: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8" name="Google Shape;508;p80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S3 Connector </a:t>
            </a:r>
            <a:r>
              <a:rPr lang="en-US">
                <a:solidFill>
                  <a:srgbClr val="434343"/>
                </a:solidFill>
              </a:rPr>
              <a:t>Operations (2)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Google Shape;509;p80"/>
          <p:cNvSpPr txBox="1"/>
          <p:nvPr/>
        </p:nvSpPr>
        <p:spPr>
          <a:xfrm>
            <a:off x="628650" y="1722075"/>
            <a:ext cx="8203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salt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&lt;machine_minion_name&gt;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cmd.shell 'docker ps'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80"/>
          <p:cNvSpPr txBox="1"/>
          <p:nvPr/>
        </p:nvSpPr>
        <p:spPr>
          <a:xfrm>
            <a:off x="628650" y="2398000"/>
            <a:ext cx="8203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salt -G 'roles:ROLE_S3' cmd.shell 'docker ps'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80"/>
          <p:cNvSpPr txBox="1"/>
          <p:nvPr/>
        </p:nvSpPr>
        <p:spPr>
          <a:xfrm>
            <a:off x="628650" y="3022711"/>
            <a:ext cx="8203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salt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&lt;machine_minion_name&gt;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http.query status=True http://127.0.0.1:8000/_/healthcheck/deep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80"/>
          <p:cNvSpPr txBox="1"/>
          <p:nvPr/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772E"/>
                </a:solidFill>
                <a:latin typeface="Roboto"/>
                <a:ea typeface="Roboto"/>
                <a:cs typeface="Roboto"/>
                <a:sym typeface="Roboto"/>
              </a:rPr>
              <a:t>Running checks</a:t>
            </a:r>
            <a:endParaRPr b="0" i="0" sz="2000" u="none" cap="none" strike="noStrike">
              <a:solidFill>
                <a:srgbClr val="FE77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80"/>
          <p:cNvSpPr txBox="1"/>
          <p:nvPr/>
        </p:nvSpPr>
        <p:spPr>
          <a:xfrm>
            <a:off x="1158900" y="3579950"/>
            <a:ext cx="6701700" cy="1824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store-0: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----------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body: {"us-west-1":{"code":200,"message":"OK"},"eu-central-1":{"code":200,"message":"OK"},"ap-northeast-1":{"code":200,"message":"OK"},"sa-east-1":{"code":200,"message":"OK"},"ap-northeast-2":{"code":200,"message":"OK"},"ap-southeast-1":{"code":200,"message":"OK"},"us-east-1":{"code":200,"message":"OK"},"ap-south-1":{"code":200,"message":"OK"},"eu-west-2":{"code":200,"message":"OK"},"dc1":{"code":200,"message":"OK"},"us-west-2":{"code":200,"message":"OK"},"us-east-2":{"code":200,"message":"OK"},"ap-southeast-2":{"code":200,"message":"OK"},"EU":{"code":200,"message":"OK"},"dc1-rr":{"code":200,"message":"OK"},"cn-north-1":{"code":200,"message":"OK"},"eu-west-1":{"code":200,"message":"OK"},"sproxyd":{"code":200,"message":"OK"},"ca-central-1":{"code":200,"message":"OK"},"bucketclient":{"code":200,"message":"OK","body":{}},"vault":{"code":200,"message":"OK","body":{}}}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status: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200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1"/>
          <p:cNvSpPr txBox="1"/>
          <p:nvPr>
            <p:ph idx="1" type="body"/>
          </p:nvPr>
        </p:nvSpPr>
        <p:spPr>
          <a:xfrm>
            <a:off x="628650" y="1331825"/>
            <a:ext cx="8203500" cy="4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Similar to the last command on the </a:t>
            </a:r>
            <a:r>
              <a:rPr lang="en-US" sz="1200" u="sng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previous slide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HTTP checks can use the following URLS to: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the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Metadata bucketd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daemon status: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</a:t>
            </a:r>
            <a:r>
              <a:rPr b="1" i="1" lang="en-US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vaultdb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Vault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daemon status: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Probes to port 8500 are for setup, when only internal communication routes are available:</a:t>
            </a: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Probes to port 8600 are for IAM administration once IAM and vaultclient are up:</a:t>
            </a: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Backbeat’s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status:</a:t>
            </a: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Checks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Utilization API (UTAPI)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status: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more on S3C probes, look up “</a:t>
            </a:r>
            <a:r>
              <a:rPr b="1" i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Connector Component Probes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 in the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Connector Operation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on </a:t>
            </a:r>
            <a:r>
              <a:rPr lang="en-US" sz="12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2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9" name="Google Shape;519;p81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S3 Connector </a:t>
            </a:r>
            <a:r>
              <a:rPr lang="en-US">
                <a:solidFill>
                  <a:srgbClr val="434343"/>
                </a:solidFill>
              </a:rPr>
              <a:t>Operations (3)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0" name="Google Shape;520;p81"/>
          <p:cNvSpPr txBox="1"/>
          <p:nvPr/>
        </p:nvSpPr>
        <p:spPr>
          <a:xfrm>
            <a:off x="628650" y="2021699"/>
            <a:ext cx="8203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http://127.0.0.1:9000/_/healthcheck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81"/>
          <p:cNvSpPr txBox="1"/>
          <p:nvPr/>
        </p:nvSpPr>
        <p:spPr>
          <a:xfrm>
            <a:off x="628650" y="3364583"/>
            <a:ext cx="8203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http://127.0.0.1:8600/_/healthcheck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81"/>
          <p:cNvSpPr txBox="1"/>
          <p:nvPr/>
        </p:nvSpPr>
        <p:spPr>
          <a:xfrm>
            <a:off x="628650" y="2836040"/>
            <a:ext cx="8203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http://127.0.0.1:8500/_/healthcheck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81"/>
          <p:cNvSpPr txBox="1"/>
          <p:nvPr/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772E"/>
                </a:solidFill>
                <a:latin typeface="Roboto"/>
                <a:ea typeface="Roboto"/>
                <a:cs typeface="Roboto"/>
                <a:sym typeface="Roboto"/>
              </a:rPr>
              <a:t>S3C Probe URLS</a:t>
            </a:r>
            <a:endParaRPr b="0" i="0" sz="2000" u="none" cap="none" strike="noStrike">
              <a:solidFill>
                <a:srgbClr val="FE77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81"/>
          <p:cNvSpPr txBox="1"/>
          <p:nvPr/>
        </p:nvSpPr>
        <p:spPr>
          <a:xfrm>
            <a:off x="628650" y="3921355"/>
            <a:ext cx="8203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http://127.0.0.1:8900/_/healthcheck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81"/>
          <p:cNvSpPr txBox="1"/>
          <p:nvPr/>
        </p:nvSpPr>
        <p:spPr>
          <a:xfrm>
            <a:off x="628650" y="4490033"/>
            <a:ext cx="8203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http://127.0.0.1:8100/_/healthcheck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S3 Connector </a:t>
            </a:r>
            <a:r>
              <a:rPr lang="en-US">
                <a:solidFill>
                  <a:srgbClr val="434343"/>
                </a:solidFill>
              </a:rPr>
              <a:t>Logs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Google Shape;531;p82"/>
          <p:cNvSpPr txBox="1"/>
          <p:nvPr/>
        </p:nvSpPr>
        <p:spPr>
          <a:xfrm>
            <a:off x="628650" y="1403450"/>
            <a:ext cx="7886700" cy="3800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[root@store-0 ~]# cd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/var/log/s3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[root@store-0 s3]# ls -l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total 0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07:48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scality-bucketd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07:42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scality-elk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07:51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07:50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scality-identisee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07:53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scality-kudzu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07:43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scality-metadata-bucket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07:44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scality-metadata-vault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07:50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scality-s3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07:43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scality-sproxyd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3 scality scality 18 Jul 23 07:48 </a:t>
            </a:r>
            <a:r>
              <a:rPr b="1" i="0" lang="en-US" sz="9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scality-vault</a:t>
            </a:r>
            <a:endParaRPr b="1" i="0" sz="9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[root@store-0 s3]#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ls -l scality-frontend-s3/logs/*.log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scality scality       0 Jul 28 00:05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scality-frontend-s3/logs/backbeat-frontend-http.err.log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scality scality       0 Jul 28 00:05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scality-frontend-s3/logs/backbeat-frontend-http.log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scality scality       0 Jul 28 00:05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scality-frontend-s3/logs/s3-browser.err.log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scality scality       0 Jul 28 00:05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scality-frontend-s3/logs/s3-browser.log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scality scality 3110016 Jul 28 02:03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scality-frontend-s3/logs/s3-frontend-check.log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scality scality       0 Jul 28 00:05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scality-frontend-s3/logs/s3-frontend-http.err.log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scality scality  341857 Jul 28 02:03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scality-frontend-s3/logs/s3-frontend-http.log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scality scality       0 Jul 28 00:05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scality-frontend-s3/logs/s3-frontend-logrotate.log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[root@store-0 s3]#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82"/>
          <p:cNvSpPr txBox="1"/>
          <p:nvPr/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772E"/>
                </a:solidFill>
                <a:latin typeface="Roboto"/>
                <a:ea typeface="Roboto"/>
                <a:cs typeface="Roboto"/>
                <a:sym typeface="Roboto"/>
              </a:rPr>
              <a:t>On the S3C Machines </a:t>
            </a:r>
            <a:endParaRPr b="0" i="0" sz="2000" u="none" cap="none" strike="noStrike">
              <a:solidFill>
                <a:srgbClr val="FE77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Monitoring S3C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39" name="Google Shape;539;p83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US">
                <a:solidFill>
                  <a:srgbClr val="434343"/>
                </a:solidFill>
              </a:rPr>
              <a:t>S3 Healthcheck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>
                <a:solidFill>
                  <a:srgbClr val="434343"/>
                </a:solidFill>
              </a:rPr>
              <a:t>The S3 stack is comprised of several microservices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>
                <a:solidFill>
                  <a:srgbClr val="434343"/>
                </a:solidFill>
              </a:rPr>
              <a:t>The healthcheck URL monitors the entire S3 stack</a:t>
            </a:r>
            <a:endParaRPr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US">
                <a:solidFill>
                  <a:srgbClr val="434343"/>
                </a:solidFill>
              </a:rPr>
              <a:t>S3 Request Latencies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4"/>
          <p:cNvSpPr txBox="1"/>
          <p:nvPr>
            <p:ph idx="2" type="body"/>
          </p:nvPr>
        </p:nvSpPr>
        <p:spPr>
          <a:xfrm>
            <a:off x="573524" y="1055025"/>
            <a:ext cx="759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rgbClr val="434343"/>
                </a:solidFill>
              </a:rPr>
              <a:t>S3C Connector Operations Exercise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Exercise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1" name="Google Shape;551;p85"/>
          <p:cNvSpPr txBox="1"/>
          <p:nvPr>
            <p:ph idx="1" type="body"/>
          </p:nvPr>
        </p:nvSpPr>
        <p:spPr>
          <a:xfrm>
            <a:off x="4171800" y="602425"/>
            <a:ext cx="49722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</a:t>
            </a:r>
            <a:r>
              <a:rPr b="1" i="1" lang="en-US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s3cmd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upload a file with a size between 180KB and 6MB.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AutoNum type="arabicPeriod"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</a:t>
            </a:r>
            <a:r>
              <a:rPr b="1"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server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has been used for this operation?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AutoNum type="arabicPeriod"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much </a:t>
            </a:r>
            <a:r>
              <a:rPr b="1"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did the operation take from the S3 POV? What is the S3 </a:t>
            </a:r>
            <a:r>
              <a:rPr b="1" lang="en-US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req_id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 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AutoNum type="arabicPeriod"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the </a:t>
            </a:r>
            <a:r>
              <a:rPr b="1"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 key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the object?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AutoNum type="arabicPeriod"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</a:t>
            </a:r>
            <a:r>
              <a:rPr b="1" i="1" lang="en-US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sproxyd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process on the server processed the data of the operation?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AutoNum type="arabicPeriod"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are the keys of the </a:t>
            </a:r>
            <a:r>
              <a:rPr b="1"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 chunks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this object?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AutoNum type="arabicPeriod"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are the </a:t>
            </a:r>
            <a:r>
              <a:rPr b="1"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node processes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responsible of the ARC chunks of this object?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AutoNum type="arabicPeriod"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are the </a:t>
            </a:r>
            <a:r>
              <a:rPr b="1"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disks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storing the ARC chunks  of this object?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AutoNum type="arabicPeriod"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much </a:t>
            </a:r>
            <a:r>
              <a:rPr b="1"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</a:t>
            </a: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did it take for each node to send the ARC chunks to the disks?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help, see Hints in the next slide.</a:t>
            </a:r>
            <a:endParaRPr sz="1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2" name="Google Shape;552;p85"/>
          <p:cNvSpPr/>
          <p:nvPr/>
        </p:nvSpPr>
        <p:spPr>
          <a:xfrm>
            <a:off x="2132309" y="2729022"/>
            <a:ext cx="783600" cy="36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5954"/>
              </a:gs>
              <a:gs pos="100000">
                <a:srgbClr val="00B2A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S3C #6</a:t>
            </a:r>
            <a:endParaRPr b="1" i="1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85"/>
          <p:cNvSpPr/>
          <p:nvPr/>
        </p:nvSpPr>
        <p:spPr>
          <a:xfrm>
            <a:off x="1732739" y="2652822"/>
            <a:ext cx="783600" cy="36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5954"/>
              </a:gs>
              <a:gs pos="100000">
                <a:srgbClr val="00B2A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S3C #5</a:t>
            </a:r>
            <a:endParaRPr b="1" i="1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85"/>
          <p:cNvSpPr/>
          <p:nvPr/>
        </p:nvSpPr>
        <p:spPr>
          <a:xfrm>
            <a:off x="1338509" y="2576622"/>
            <a:ext cx="783600" cy="36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5954"/>
              </a:gs>
              <a:gs pos="100000">
                <a:srgbClr val="00B2A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S3C #4</a:t>
            </a:r>
            <a:endParaRPr b="1" i="1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85"/>
          <p:cNvSpPr/>
          <p:nvPr/>
        </p:nvSpPr>
        <p:spPr>
          <a:xfrm>
            <a:off x="946688" y="2500422"/>
            <a:ext cx="783600" cy="36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5954"/>
              </a:gs>
              <a:gs pos="100000">
                <a:srgbClr val="00B2A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S3C #3</a:t>
            </a:r>
            <a:endParaRPr b="1" i="1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85"/>
          <p:cNvSpPr/>
          <p:nvPr/>
        </p:nvSpPr>
        <p:spPr>
          <a:xfrm>
            <a:off x="554867" y="2409389"/>
            <a:ext cx="783600" cy="36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5954"/>
              </a:gs>
              <a:gs pos="100000">
                <a:srgbClr val="00B2A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S3C #2</a:t>
            </a:r>
            <a:endParaRPr b="1" i="1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85"/>
          <p:cNvSpPr/>
          <p:nvPr/>
        </p:nvSpPr>
        <p:spPr>
          <a:xfrm>
            <a:off x="886301" y="1700341"/>
            <a:ext cx="1331100" cy="36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E3852"/>
              </a:gs>
              <a:gs pos="100000">
                <a:srgbClr val="34A3E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LB (haproxy)</a:t>
            </a:r>
            <a:endParaRPr b="1" i="1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85"/>
          <p:cNvSpPr/>
          <p:nvPr/>
        </p:nvSpPr>
        <p:spPr>
          <a:xfrm>
            <a:off x="886301" y="1025025"/>
            <a:ext cx="1331100" cy="36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E3852"/>
              </a:gs>
              <a:gs pos="100000">
                <a:srgbClr val="34A3E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 Client/App</a:t>
            </a:r>
            <a:endParaRPr b="1" i="1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85"/>
          <p:cNvSpPr/>
          <p:nvPr/>
        </p:nvSpPr>
        <p:spPr>
          <a:xfrm>
            <a:off x="163046" y="2333189"/>
            <a:ext cx="783600" cy="36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5954"/>
              </a:gs>
              <a:gs pos="100000">
                <a:srgbClr val="00B2A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S3C #1</a:t>
            </a:r>
            <a:endParaRPr b="1" i="1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85"/>
          <p:cNvSpPr/>
          <p:nvPr/>
        </p:nvSpPr>
        <p:spPr>
          <a:xfrm>
            <a:off x="213650" y="3573354"/>
            <a:ext cx="2676600" cy="1490100"/>
          </a:xfrm>
          <a:prstGeom prst="ellipse">
            <a:avLst/>
          </a:prstGeom>
          <a:gradFill>
            <a:gsLst>
              <a:gs pos="0">
                <a:srgbClr val="005954"/>
              </a:gs>
              <a:gs pos="100000">
                <a:srgbClr val="00B2A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5"/>
          <p:cNvSpPr/>
          <p:nvPr/>
        </p:nvSpPr>
        <p:spPr>
          <a:xfrm>
            <a:off x="3720885" y="4146619"/>
            <a:ext cx="4091700" cy="104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7F6E"/>
              </a:gs>
              <a:gs pos="100000">
                <a:srgbClr val="A9D7CC"/>
              </a:gs>
            </a:gsLst>
            <a:lin ang="16200038" scaled="0"/>
          </a:gradFill>
          <a:ln cap="flat" cmpd="sng" w="9525">
            <a:solidFill>
              <a:srgbClr val="006E6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85"/>
          <p:cNvSpPr/>
          <p:nvPr/>
        </p:nvSpPr>
        <p:spPr>
          <a:xfrm>
            <a:off x="3849262" y="4304186"/>
            <a:ext cx="593700" cy="274800"/>
          </a:xfrm>
          <a:prstGeom prst="roundRect">
            <a:avLst>
              <a:gd fmla="val 16667" name="adj"/>
            </a:avLst>
          </a:prstGeom>
          <a:solidFill>
            <a:srgbClr val="00867F"/>
          </a:solidFill>
          <a:ln cap="flat" cmpd="sng" w="9525">
            <a:solidFill>
              <a:srgbClr val="0517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5"/>
          <p:cNvSpPr/>
          <p:nvPr/>
        </p:nvSpPr>
        <p:spPr>
          <a:xfrm>
            <a:off x="4899863" y="4793151"/>
            <a:ext cx="271200" cy="2748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3730"/>
              </a:gs>
              <a:gs pos="100000">
                <a:srgbClr val="00857E"/>
              </a:gs>
            </a:gsLst>
            <a:lin ang="16200038" scaled="0"/>
          </a:gradFill>
          <a:ln cap="flat" cmpd="sng" w="9525">
            <a:solidFill>
              <a:srgbClr val="00373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85"/>
          <p:cNvSpPr/>
          <p:nvPr/>
        </p:nvSpPr>
        <p:spPr>
          <a:xfrm>
            <a:off x="5370248" y="4793151"/>
            <a:ext cx="271200" cy="2748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3730"/>
              </a:gs>
              <a:gs pos="100000">
                <a:srgbClr val="00857E"/>
              </a:gs>
            </a:gsLst>
            <a:lin ang="16200038" scaled="0"/>
          </a:gradFill>
          <a:ln cap="flat" cmpd="sng" w="9525">
            <a:solidFill>
              <a:srgbClr val="00373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85"/>
          <p:cNvSpPr/>
          <p:nvPr/>
        </p:nvSpPr>
        <p:spPr>
          <a:xfrm>
            <a:off x="5819491" y="4793151"/>
            <a:ext cx="271200" cy="2748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3730"/>
              </a:gs>
              <a:gs pos="100000">
                <a:srgbClr val="00857E"/>
              </a:gs>
            </a:gsLst>
            <a:lin ang="16200038" scaled="0"/>
          </a:gradFill>
          <a:ln cap="flat" cmpd="sng" w="9525">
            <a:solidFill>
              <a:srgbClr val="00373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85"/>
          <p:cNvSpPr/>
          <p:nvPr/>
        </p:nvSpPr>
        <p:spPr>
          <a:xfrm>
            <a:off x="6268555" y="4793151"/>
            <a:ext cx="271200" cy="2748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3730"/>
              </a:gs>
              <a:gs pos="100000">
                <a:srgbClr val="00857E"/>
              </a:gs>
            </a:gsLst>
            <a:lin ang="16200038" scaled="0"/>
          </a:gradFill>
          <a:ln cap="flat" cmpd="sng" w="9525">
            <a:solidFill>
              <a:srgbClr val="00373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85"/>
          <p:cNvSpPr/>
          <p:nvPr/>
        </p:nvSpPr>
        <p:spPr>
          <a:xfrm>
            <a:off x="4505040" y="4304184"/>
            <a:ext cx="593700" cy="274800"/>
          </a:xfrm>
          <a:prstGeom prst="roundRect">
            <a:avLst>
              <a:gd fmla="val 16667" name="adj"/>
            </a:avLst>
          </a:prstGeom>
          <a:solidFill>
            <a:srgbClr val="00867F"/>
          </a:solidFill>
          <a:ln cap="flat" cmpd="sng" w="9525">
            <a:solidFill>
              <a:srgbClr val="0517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5"/>
          <p:cNvSpPr/>
          <p:nvPr/>
        </p:nvSpPr>
        <p:spPr>
          <a:xfrm>
            <a:off x="5160818" y="4305559"/>
            <a:ext cx="590700" cy="274800"/>
          </a:xfrm>
          <a:prstGeom prst="roundRect">
            <a:avLst>
              <a:gd fmla="val 16667" name="adj"/>
            </a:avLst>
          </a:prstGeom>
          <a:solidFill>
            <a:srgbClr val="00867F"/>
          </a:solidFill>
          <a:ln cap="flat" cmpd="sng" w="9525">
            <a:solidFill>
              <a:srgbClr val="0517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5"/>
          <p:cNvSpPr/>
          <p:nvPr/>
        </p:nvSpPr>
        <p:spPr>
          <a:xfrm>
            <a:off x="5813604" y="4304184"/>
            <a:ext cx="590700" cy="274800"/>
          </a:xfrm>
          <a:prstGeom prst="roundRect">
            <a:avLst>
              <a:gd fmla="val 16667" name="adj"/>
            </a:avLst>
          </a:prstGeom>
          <a:solidFill>
            <a:srgbClr val="00867F"/>
          </a:solidFill>
          <a:ln cap="flat" cmpd="sng" w="9525">
            <a:solidFill>
              <a:srgbClr val="0517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5"/>
          <p:cNvSpPr/>
          <p:nvPr/>
        </p:nvSpPr>
        <p:spPr>
          <a:xfrm>
            <a:off x="6463398" y="4304184"/>
            <a:ext cx="590700" cy="274800"/>
          </a:xfrm>
          <a:prstGeom prst="roundRect">
            <a:avLst>
              <a:gd fmla="val 16667" name="adj"/>
            </a:avLst>
          </a:prstGeom>
          <a:solidFill>
            <a:srgbClr val="00867F"/>
          </a:solidFill>
          <a:ln cap="flat" cmpd="sng" w="9525">
            <a:solidFill>
              <a:srgbClr val="0517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5"/>
          <p:cNvSpPr/>
          <p:nvPr/>
        </p:nvSpPr>
        <p:spPr>
          <a:xfrm>
            <a:off x="7113192" y="4304184"/>
            <a:ext cx="590700" cy="274800"/>
          </a:xfrm>
          <a:prstGeom prst="roundRect">
            <a:avLst>
              <a:gd fmla="val 16667" name="adj"/>
            </a:avLst>
          </a:prstGeom>
          <a:solidFill>
            <a:srgbClr val="00867F"/>
          </a:solidFill>
          <a:ln cap="flat" cmpd="sng" w="9525">
            <a:solidFill>
              <a:srgbClr val="0517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node-6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85"/>
          <p:cNvSpPr/>
          <p:nvPr/>
        </p:nvSpPr>
        <p:spPr>
          <a:xfrm>
            <a:off x="1399308" y="1449473"/>
            <a:ext cx="305100" cy="2178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E3852"/>
              </a:gs>
              <a:gs pos="100000">
                <a:srgbClr val="34A3E3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85"/>
          <p:cNvSpPr/>
          <p:nvPr/>
        </p:nvSpPr>
        <p:spPr>
          <a:xfrm>
            <a:off x="1399308" y="2132215"/>
            <a:ext cx="305100" cy="2178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E3852"/>
              </a:gs>
              <a:gs pos="100000">
                <a:srgbClr val="00857E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4" name="Google Shape;574;p85"/>
          <p:cNvGrpSpPr/>
          <p:nvPr/>
        </p:nvGrpSpPr>
        <p:grpSpPr>
          <a:xfrm>
            <a:off x="1402652" y="3172788"/>
            <a:ext cx="1326198" cy="307800"/>
            <a:chOff x="1478852" y="2867988"/>
            <a:chExt cx="1326198" cy="307800"/>
          </a:xfrm>
        </p:grpSpPr>
        <p:sp>
          <p:nvSpPr>
            <p:cNvPr id="575" name="Google Shape;575;p85"/>
            <p:cNvSpPr/>
            <p:nvPr/>
          </p:nvSpPr>
          <p:spPr>
            <a:xfrm>
              <a:off x="1478852" y="2913000"/>
              <a:ext cx="305100" cy="2178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005954"/>
                </a:gs>
                <a:gs pos="100000">
                  <a:srgbClr val="00857E"/>
                </a:gs>
              </a:gsLst>
              <a:lin ang="5400012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85"/>
            <p:cNvSpPr txBox="1"/>
            <p:nvPr/>
          </p:nvSpPr>
          <p:spPr>
            <a:xfrm>
              <a:off x="1718750" y="2867988"/>
              <a:ext cx="108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5954"/>
                  </a:solidFill>
                  <a:latin typeface="Calibri"/>
                  <a:ea typeface="Calibri"/>
                  <a:cs typeface="Calibri"/>
                  <a:sym typeface="Calibri"/>
                </a:rPr>
                <a:t>x6 keys: 5.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85"/>
          <p:cNvSpPr txBox="1"/>
          <p:nvPr/>
        </p:nvSpPr>
        <p:spPr>
          <a:xfrm>
            <a:off x="2185771" y="2389296"/>
            <a:ext cx="11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5954"/>
                </a:solidFill>
                <a:latin typeface="Calibri"/>
                <a:ea typeface="Calibri"/>
                <a:cs typeface="Calibri"/>
                <a:sym typeface="Calibri"/>
              </a:rPr>
              <a:t>S3C ?: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85"/>
          <p:cNvSpPr/>
          <p:nvPr/>
        </p:nvSpPr>
        <p:spPr>
          <a:xfrm>
            <a:off x="4621695" y="3850084"/>
            <a:ext cx="305100" cy="461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5954"/>
              </a:gs>
              <a:gs pos="100000">
                <a:srgbClr val="00857E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9" name="Google Shape;579;p85"/>
          <p:cNvCxnSpPr>
            <a:stCxn id="573" idx="2"/>
          </p:cNvCxnSpPr>
          <p:nvPr/>
        </p:nvCxnSpPr>
        <p:spPr>
          <a:xfrm flipH="1" rot="10800000">
            <a:off x="1551858" y="2342215"/>
            <a:ext cx="1890000" cy="7800"/>
          </a:xfrm>
          <a:prstGeom prst="straightConnector1">
            <a:avLst/>
          </a:prstGeom>
          <a:noFill/>
          <a:ln cap="flat" cmpd="sng" w="15875">
            <a:solidFill>
              <a:srgbClr val="00857E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580" name="Google Shape;580;p85"/>
          <p:cNvCxnSpPr>
            <a:endCxn id="563" idx="2"/>
          </p:cNvCxnSpPr>
          <p:nvPr/>
        </p:nvCxnSpPr>
        <p:spPr>
          <a:xfrm flipH="1" rot="10800000">
            <a:off x="3103763" y="4930551"/>
            <a:ext cx="1796100" cy="8400"/>
          </a:xfrm>
          <a:prstGeom prst="straightConnector1">
            <a:avLst/>
          </a:prstGeom>
          <a:noFill/>
          <a:ln cap="flat" cmpd="sng" w="15875">
            <a:solidFill>
              <a:srgbClr val="00857E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581" name="Google Shape;581;p85"/>
          <p:cNvCxnSpPr/>
          <p:nvPr/>
        </p:nvCxnSpPr>
        <p:spPr>
          <a:xfrm>
            <a:off x="3302434" y="2333189"/>
            <a:ext cx="0" cy="2601600"/>
          </a:xfrm>
          <a:prstGeom prst="straightConnector1">
            <a:avLst/>
          </a:prstGeom>
          <a:noFill/>
          <a:ln cap="flat" cmpd="sng" w="25400">
            <a:solidFill>
              <a:srgbClr val="00857E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582" name="Google Shape;582;p85"/>
          <p:cNvSpPr txBox="1"/>
          <p:nvPr/>
        </p:nvSpPr>
        <p:spPr>
          <a:xfrm>
            <a:off x="3286979" y="3658710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5954"/>
                </a:solidFill>
                <a:latin typeface="Calibri"/>
                <a:ea typeface="Calibri"/>
                <a:cs typeface="Calibri"/>
                <a:sym typeface="Calibri"/>
              </a:rPr>
              <a:t>t=?: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85"/>
          <p:cNvSpPr/>
          <p:nvPr/>
        </p:nvSpPr>
        <p:spPr>
          <a:xfrm>
            <a:off x="6251597" y="4626845"/>
            <a:ext cx="305100" cy="135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5954"/>
              </a:gs>
              <a:gs pos="100000">
                <a:srgbClr val="00857E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85"/>
          <p:cNvSpPr txBox="1"/>
          <p:nvPr/>
        </p:nvSpPr>
        <p:spPr>
          <a:xfrm>
            <a:off x="6488031" y="4562945"/>
            <a:ext cx="108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disks ?: 7.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5"/>
          <p:cNvSpPr txBox="1"/>
          <p:nvPr/>
        </p:nvSpPr>
        <p:spPr>
          <a:xfrm>
            <a:off x="4872167" y="3791056"/>
            <a:ext cx="108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5954"/>
                </a:solidFill>
                <a:latin typeface="Calibri"/>
                <a:ea typeface="Calibri"/>
                <a:cs typeface="Calibri"/>
                <a:sym typeface="Calibri"/>
              </a:rPr>
              <a:t>nodes ?: 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p85"/>
          <p:cNvCxnSpPr>
            <a:stCxn id="566" idx="4"/>
          </p:cNvCxnSpPr>
          <p:nvPr/>
        </p:nvCxnSpPr>
        <p:spPr>
          <a:xfrm flipH="1" rot="10800000">
            <a:off x="6539755" y="4926351"/>
            <a:ext cx="1823100" cy="4200"/>
          </a:xfrm>
          <a:prstGeom prst="straightConnector1">
            <a:avLst/>
          </a:prstGeom>
          <a:noFill/>
          <a:ln cap="flat" cmpd="sng" w="15875">
            <a:solidFill>
              <a:srgbClr val="00857E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587" name="Google Shape;587;p85"/>
          <p:cNvCxnSpPr>
            <a:stCxn id="571" idx="0"/>
          </p:cNvCxnSpPr>
          <p:nvPr/>
        </p:nvCxnSpPr>
        <p:spPr>
          <a:xfrm>
            <a:off x="7408542" y="4304184"/>
            <a:ext cx="954600" cy="1500"/>
          </a:xfrm>
          <a:prstGeom prst="straightConnector1">
            <a:avLst/>
          </a:prstGeom>
          <a:noFill/>
          <a:ln cap="flat" cmpd="sng" w="15875">
            <a:solidFill>
              <a:srgbClr val="00857E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588" name="Google Shape;588;p85"/>
          <p:cNvCxnSpPr/>
          <p:nvPr/>
        </p:nvCxnSpPr>
        <p:spPr>
          <a:xfrm>
            <a:off x="8088830" y="4311549"/>
            <a:ext cx="0" cy="623100"/>
          </a:xfrm>
          <a:prstGeom prst="straightConnector1">
            <a:avLst/>
          </a:prstGeom>
          <a:noFill/>
          <a:ln cap="flat" cmpd="sng" w="25400">
            <a:solidFill>
              <a:srgbClr val="00857E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589" name="Google Shape;589;p85"/>
          <p:cNvSpPr txBox="1"/>
          <p:nvPr/>
        </p:nvSpPr>
        <p:spPr>
          <a:xfrm>
            <a:off x="8048876" y="4485451"/>
            <a:ext cx="6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5954"/>
                </a:solidFill>
                <a:latin typeface="Calibri"/>
                <a:ea typeface="Calibri"/>
                <a:cs typeface="Calibri"/>
                <a:sym typeface="Calibri"/>
              </a:rPr>
              <a:t>t=?: 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Exercise Hints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95" name="Google Shape;595;p86"/>
          <p:cNvSpPr txBox="1"/>
          <p:nvPr>
            <p:ph idx="1" type="body"/>
          </p:nvPr>
        </p:nvSpPr>
        <p:spPr>
          <a:xfrm>
            <a:off x="628650" y="1234875"/>
            <a:ext cx="81498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the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S3C server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S3 requests received on the frontend are logged in: </a:t>
            </a:r>
            <a:r>
              <a:rPr b="1" i="1" lang="en-US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/var/log/s3/scality-s3/logs/s3-0.log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as 1.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b="1" i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nginx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the local load-balancer for the four local </a:t>
            </a:r>
            <a:r>
              <a:rPr i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sproxyds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logs in </a:t>
            </a:r>
            <a:r>
              <a:rPr b="1" i="1" lang="en-US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/var/log/s3/scality-sproxyd/logs/nginx-0.log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the input key appears in some some sort of path.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b="1" i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sproxyd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logs: </a:t>
            </a:r>
            <a:r>
              <a:rPr b="1" i="1" lang="en-US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/var/log/s3/scality-sproxyd/logs/sproxyd-*.log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Combination of: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Finding the RING data key of the object, which matches the first ARC part (from the server from 1.):</a:t>
            </a: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Computing the keys of the other parts:</a:t>
            </a: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                                                                           (how to use it ?).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Node processes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log data operations to the disks in: </a:t>
            </a:r>
            <a:r>
              <a:rPr b="1" i="1" lang="en-US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/var/log/scality/node/chunkapi-node-*.log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as 7.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6" name="Google Shape;596;p86"/>
          <p:cNvSpPr/>
          <p:nvPr/>
        </p:nvSpPr>
        <p:spPr>
          <a:xfrm>
            <a:off x="7162950" y="213813"/>
            <a:ext cx="1394496" cy="937224"/>
          </a:xfrm>
          <a:prstGeom prst="cloud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salt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your friend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7" name="Google Shape;597;p86"/>
          <p:cNvSpPr txBox="1"/>
          <p:nvPr/>
        </p:nvSpPr>
        <p:spPr>
          <a:xfrm>
            <a:off x="1628750" y="3111190"/>
            <a:ext cx="71496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curl -s '0:8181/dc1/.diagnose?key=&lt;INPUT_KEY_FROM_3.&gt;&amp;verbose=1' | jq -r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86"/>
          <p:cNvSpPr txBox="1"/>
          <p:nvPr/>
        </p:nvSpPr>
        <p:spPr>
          <a:xfrm>
            <a:off x="1153475" y="3929020"/>
            <a:ext cx="32892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ringsh supervisor findAllReplicas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86"/>
          <p:cNvSpPr txBox="1"/>
          <p:nvPr/>
        </p:nvSpPr>
        <p:spPr>
          <a:xfrm>
            <a:off x="1628750" y="3599850"/>
            <a:ext cx="3715500" cy="22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ringsh key replicas &lt;selected data key&gt;</a:t>
            </a:r>
            <a:endParaRPr b="1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212" y="1062694"/>
            <a:ext cx="2333576" cy="25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87"/>
          <p:cNvSpPr txBox="1"/>
          <p:nvPr/>
        </p:nvSpPr>
        <p:spPr>
          <a:xfrm>
            <a:off x="3343200" y="4293725"/>
            <a:ext cx="245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 ?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0"/>
          <p:cNvSpPr txBox="1"/>
          <p:nvPr/>
        </p:nvSpPr>
        <p:spPr>
          <a:xfrm>
            <a:off x="-12" y="1367000"/>
            <a:ext cx="9040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 the end of this module, </a:t>
            </a:r>
            <a:r>
              <a:rPr b="1" i="0" lang="en-US" sz="3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will be able to</a:t>
            </a: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…</a:t>
            </a:r>
            <a:endParaRPr b="1" i="0" sz="30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3" name="Google Shape;333;p70"/>
          <p:cNvSpPr txBox="1"/>
          <p:nvPr/>
        </p:nvSpPr>
        <p:spPr>
          <a:xfrm>
            <a:off x="710050" y="2899475"/>
            <a:ext cx="8382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understand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your connectors architecture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and also 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operate and check the connector services</a:t>
            </a: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34" name="Google Shape;334;p70"/>
          <p:cNvCxnSpPr/>
          <p:nvPr/>
        </p:nvCxnSpPr>
        <p:spPr>
          <a:xfrm flipH="1" rot="-5400000">
            <a:off x="-553097" y="2685576"/>
            <a:ext cx="1925700" cy="624600"/>
          </a:xfrm>
          <a:prstGeom prst="bentConnector3">
            <a:avLst>
              <a:gd fmla="val 139" name="adj1"/>
            </a:avLst>
          </a:prstGeom>
          <a:noFill/>
          <a:ln cap="rnd" cmpd="sng" w="127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335" name="Google Shape;335;p70"/>
          <p:cNvSpPr txBox="1"/>
          <p:nvPr>
            <p:ph idx="4294967295"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Connector Operations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1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Contents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71"/>
          <p:cNvSpPr txBox="1"/>
          <p:nvPr>
            <p:ph idx="1" type="body"/>
          </p:nvPr>
        </p:nvSpPr>
        <p:spPr>
          <a:xfrm>
            <a:off x="628650" y="1292700"/>
            <a:ext cx="7670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The first thing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also this</a:t>
            </a:r>
            <a:endParaRPr b="1" sz="26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this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That other thing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this</a:t>
            </a:r>
            <a:endParaRPr b="1" sz="26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2600"/>
              <a:buFont typeface="Roboto Condensed"/>
              <a:buChar char="•"/>
            </a:pPr>
            <a:r>
              <a:rPr b="1" lang="en-US" sz="26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this</a:t>
            </a:r>
            <a:endParaRPr b="1" sz="26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2"/>
          <p:cNvSpPr txBox="1"/>
          <p:nvPr>
            <p:ph type="title"/>
          </p:nvPr>
        </p:nvSpPr>
        <p:spPr>
          <a:xfrm>
            <a:off x="628651" y="2247925"/>
            <a:ext cx="85152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n-US"/>
              <a:t>S3 Connector Operations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t/>
            </a:r>
            <a:endParaRPr/>
          </a:p>
        </p:txBody>
      </p:sp>
      <p:sp>
        <p:nvSpPr>
          <p:cNvPr id="348" name="Google Shape;348;p72"/>
          <p:cNvSpPr txBox="1"/>
          <p:nvPr/>
        </p:nvSpPr>
        <p:spPr>
          <a:xfrm>
            <a:off x="628650" y="5075800"/>
            <a:ext cx="1962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S3 7.10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Architecture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355" name="Google Shape;355;p73"/>
          <p:cNvGraphicFramePr/>
          <p:nvPr/>
        </p:nvGraphicFramePr>
        <p:xfrm>
          <a:off x="3054137" y="1223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{D84F9150-E34B-45C1-A1AD-1FF7F9262A33}</a:tableStyleId>
              </a:tblPr>
              <a:tblGrid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</a:tblGrid>
              <a:tr h="31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73"/>
          <p:cNvSpPr/>
          <p:nvPr/>
        </p:nvSpPr>
        <p:spPr>
          <a:xfrm>
            <a:off x="2450757" y="1687755"/>
            <a:ext cx="2647200" cy="3561900"/>
          </a:xfrm>
          <a:prstGeom prst="roundRect">
            <a:avLst>
              <a:gd fmla="val 12882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3"/>
          <p:cNvSpPr/>
          <p:nvPr/>
        </p:nvSpPr>
        <p:spPr>
          <a:xfrm>
            <a:off x="2485700" y="1666706"/>
            <a:ext cx="2647200" cy="3561900"/>
          </a:xfrm>
          <a:prstGeom prst="roundRect">
            <a:avLst>
              <a:gd fmla="val 12882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3"/>
          <p:cNvSpPr/>
          <p:nvPr/>
        </p:nvSpPr>
        <p:spPr>
          <a:xfrm>
            <a:off x="2512222" y="1641025"/>
            <a:ext cx="2647200" cy="3561900"/>
          </a:xfrm>
          <a:prstGeom prst="roundRect">
            <a:avLst>
              <a:gd fmla="val 12882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3"/>
          <p:cNvSpPr/>
          <p:nvPr/>
        </p:nvSpPr>
        <p:spPr>
          <a:xfrm>
            <a:off x="2542534" y="1620817"/>
            <a:ext cx="2647200" cy="3561900"/>
          </a:xfrm>
          <a:prstGeom prst="roundRect">
            <a:avLst>
              <a:gd fmla="val 12882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3"/>
          <p:cNvSpPr/>
          <p:nvPr/>
        </p:nvSpPr>
        <p:spPr>
          <a:xfrm>
            <a:off x="2578319" y="1600610"/>
            <a:ext cx="2647200" cy="3561900"/>
          </a:xfrm>
          <a:prstGeom prst="roundRect">
            <a:avLst>
              <a:gd fmla="val 12882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3"/>
          <p:cNvSpPr/>
          <p:nvPr/>
        </p:nvSpPr>
        <p:spPr>
          <a:xfrm>
            <a:off x="2613261" y="1574929"/>
            <a:ext cx="2647200" cy="3561900"/>
          </a:xfrm>
          <a:prstGeom prst="roundRect">
            <a:avLst>
              <a:gd fmla="val 12882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3"/>
          <p:cNvSpPr/>
          <p:nvPr/>
        </p:nvSpPr>
        <p:spPr>
          <a:xfrm>
            <a:off x="2638942" y="1554721"/>
            <a:ext cx="2647200" cy="3561900"/>
          </a:xfrm>
          <a:prstGeom prst="roundRect">
            <a:avLst>
              <a:gd fmla="val 12882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3"/>
          <p:cNvSpPr/>
          <p:nvPr/>
        </p:nvSpPr>
        <p:spPr>
          <a:xfrm>
            <a:off x="2679358" y="1533942"/>
            <a:ext cx="5264100" cy="3561900"/>
          </a:xfrm>
          <a:prstGeom prst="roundRect">
            <a:avLst>
              <a:gd fmla="val 907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3"/>
          <p:cNvSpPr/>
          <p:nvPr/>
        </p:nvSpPr>
        <p:spPr>
          <a:xfrm>
            <a:off x="2715142" y="1508262"/>
            <a:ext cx="5264100" cy="3561900"/>
          </a:xfrm>
          <a:prstGeom prst="roundRect">
            <a:avLst>
              <a:gd fmla="val 907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3"/>
          <p:cNvSpPr/>
          <p:nvPr/>
        </p:nvSpPr>
        <p:spPr>
          <a:xfrm>
            <a:off x="2745454" y="1484265"/>
            <a:ext cx="5264100" cy="3561900"/>
          </a:xfrm>
          <a:prstGeom prst="roundRect">
            <a:avLst>
              <a:gd fmla="val 907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3"/>
          <p:cNvSpPr/>
          <p:nvPr/>
        </p:nvSpPr>
        <p:spPr>
          <a:xfrm>
            <a:off x="2781238" y="1453111"/>
            <a:ext cx="5264100" cy="3561900"/>
          </a:xfrm>
          <a:prstGeom prst="roundRect">
            <a:avLst>
              <a:gd fmla="val 907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3"/>
          <p:cNvSpPr/>
          <p:nvPr/>
        </p:nvSpPr>
        <p:spPr>
          <a:xfrm>
            <a:off x="2811550" y="1421958"/>
            <a:ext cx="5264100" cy="3561900"/>
          </a:xfrm>
          <a:prstGeom prst="roundRect">
            <a:avLst>
              <a:gd fmla="val 907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3"/>
          <p:cNvSpPr/>
          <p:nvPr/>
        </p:nvSpPr>
        <p:spPr>
          <a:xfrm rot="-5400000">
            <a:off x="5089200" y="1996583"/>
            <a:ext cx="3381300" cy="2399700"/>
          </a:xfrm>
          <a:prstGeom prst="roundRect">
            <a:avLst>
              <a:gd fmla="val 10571" name="adj"/>
            </a:avLst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83F0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73"/>
          <p:cNvSpPr/>
          <p:nvPr/>
        </p:nvSpPr>
        <p:spPr>
          <a:xfrm>
            <a:off x="5625900" y="3452333"/>
            <a:ext cx="2307600" cy="670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(bucket metadata cluster)</a:t>
            </a:r>
            <a:endParaRPr b="0" i="0" sz="10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3"/>
          <p:cNvSpPr/>
          <p:nvPr/>
        </p:nvSpPr>
        <p:spPr>
          <a:xfrm>
            <a:off x="5797734" y="2713658"/>
            <a:ext cx="1943700" cy="58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(vault metadata cluster)</a:t>
            </a:r>
            <a:endParaRPr b="0" i="0" sz="10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3"/>
          <p:cNvSpPr/>
          <p:nvPr/>
        </p:nvSpPr>
        <p:spPr>
          <a:xfrm>
            <a:off x="6373492" y="4201555"/>
            <a:ext cx="812700" cy="5877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BackBeat</a:t>
            </a:r>
            <a:b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queue (Kafka)</a:t>
            </a:r>
            <a:b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quorum</a:t>
            </a:r>
            <a:endParaRPr b="1" i="0" sz="9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2" name="Google Shape;372;p73"/>
          <p:cNvSpPr/>
          <p:nvPr/>
        </p:nvSpPr>
        <p:spPr>
          <a:xfrm>
            <a:off x="284619" y="2596866"/>
            <a:ext cx="1956900" cy="1609800"/>
          </a:xfrm>
          <a:prstGeom prst="donut">
            <a:avLst>
              <a:gd fmla="val 7471" name="adj"/>
            </a:avLst>
          </a:prstGeom>
          <a:solidFill>
            <a:srgbClr val="3F585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RING</a:t>
            </a:r>
            <a:endParaRPr b="1" i="0" sz="27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73"/>
          <p:cNvGrpSpPr/>
          <p:nvPr/>
        </p:nvGrpSpPr>
        <p:grpSpPr>
          <a:xfrm>
            <a:off x="688048" y="4409512"/>
            <a:ext cx="1280660" cy="303618"/>
            <a:chOff x="5159350" y="4673900"/>
            <a:chExt cx="2342100" cy="465600"/>
          </a:xfrm>
        </p:grpSpPr>
        <p:sp>
          <p:nvSpPr>
            <p:cNvPr id="374" name="Google Shape;374;p73"/>
            <p:cNvSpPr/>
            <p:nvPr/>
          </p:nvSpPr>
          <p:spPr>
            <a:xfrm>
              <a:off x="5159350" y="4673900"/>
              <a:ext cx="2342100" cy="465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" name="Google Shape;375;p73"/>
            <p:cNvPicPr preferRelativeResize="0"/>
            <p:nvPr/>
          </p:nvPicPr>
          <p:blipFill rotWithShape="1">
            <a:blip r:embed="rId3">
              <a:alphaModFix/>
            </a:blip>
            <a:srcRect b="10" l="-4533" r="-4435" t="0"/>
            <a:stretch/>
          </p:blipFill>
          <p:spPr>
            <a:xfrm>
              <a:off x="5159354" y="4673921"/>
              <a:ext cx="2342080" cy="4655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Google Shape;376;p73"/>
          <p:cNvSpPr/>
          <p:nvPr/>
        </p:nvSpPr>
        <p:spPr>
          <a:xfrm rot="-5400000">
            <a:off x="2444025" y="1959783"/>
            <a:ext cx="3393300" cy="2467200"/>
          </a:xfrm>
          <a:prstGeom prst="roundRect">
            <a:avLst>
              <a:gd fmla="val 10571" name="adj"/>
            </a:avLst>
          </a:prstGeom>
          <a:solidFill>
            <a:srgbClr val="FCE5CD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83F0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73"/>
          <p:cNvSpPr/>
          <p:nvPr/>
        </p:nvSpPr>
        <p:spPr>
          <a:xfrm>
            <a:off x="3035572" y="3187358"/>
            <a:ext cx="812700" cy="409200"/>
          </a:xfrm>
          <a:prstGeom prst="roundRect">
            <a:avLst>
              <a:gd fmla="val 16667" name="adj"/>
            </a:avLst>
          </a:prstGeom>
          <a:solidFill>
            <a:srgbClr val="9A997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sproxyd***</a:t>
            </a:r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8" name="Google Shape;378;p73"/>
          <p:cNvSpPr/>
          <p:nvPr/>
        </p:nvSpPr>
        <p:spPr>
          <a:xfrm>
            <a:off x="4619416" y="2209702"/>
            <a:ext cx="613800" cy="409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UTAPI</a:t>
            </a:r>
            <a:endParaRPr b="1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73"/>
          <p:cNvSpPr/>
          <p:nvPr/>
        </p:nvSpPr>
        <p:spPr>
          <a:xfrm>
            <a:off x="4581929" y="3465070"/>
            <a:ext cx="688800" cy="409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bucketd</a:t>
            </a:r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Google Shape;380;p73"/>
          <p:cNvSpPr/>
          <p:nvPr/>
        </p:nvSpPr>
        <p:spPr>
          <a:xfrm>
            <a:off x="4690228" y="2742570"/>
            <a:ext cx="562200" cy="409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Vault</a:t>
            </a:r>
            <a:endParaRPr b="1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Google Shape;381;p73"/>
          <p:cNvSpPr/>
          <p:nvPr/>
        </p:nvSpPr>
        <p:spPr>
          <a:xfrm>
            <a:off x="4450400" y="4208650"/>
            <a:ext cx="812700" cy="5877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BackBeat</a:t>
            </a:r>
            <a:b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populators</a:t>
            </a:r>
            <a:b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processors</a:t>
            </a:r>
            <a:endParaRPr b="1" i="0" sz="9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2" name="Google Shape;382;p73"/>
          <p:cNvSpPr/>
          <p:nvPr/>
        </p:nvSpPr>
        <p:spPr>
          <a:xfrm>
            <a:off x="6435450" y="1818070"/>
            <a:ext cx="688800" cy="4092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redis</a:t>
            </a:r>
            <a:endParaRPr b="1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(cluster)</a:t>
            </a:r>
            <a:endParaRPr b="1" i="0" sz="9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3" name="Google Shape;383;p73"/>
          <p:cNvSpPr/>
          <p:nvPr/>
        </p:nvSpPr>
        <p:spPr>
          <a:xfrm>
            <a:off x="7365875" y="722125"/>
            <a:ext cx="1717200" cy="501000"/>
          </a:xfrm>
          <a:prstGeom prst="wedgeRoundRectCallout">
            <a:avLst>
              <a:gd fmla="val -38081" name="adj1"/>
              <a:gd fmla="val 100428" name="adj2"/>
              <a:gd fmla="val 0" name="adj3"/>
            </a:avLst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5x stateful S3 MD cluster members*</a:t>
            </a:r>
            <a:endParaRPr b="1" i="0" sz="13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3"/>
          <p:cNvSpPr/>
          <p:nvPr/>
        </p:nvSpPr>
        <p:spPr>
          <a:xfrm>
            <a:off x="1324550" y="1264225"/>
            <a:ext cx="1354800" cy="501000"/>
          </a:xfrm>
          <a:prstGeom prst="wedgeRoundRectCallout">
            <a:avLst>
              <a:gd fmla="val 66087" name="adj1"/>
              <a:gd fmla="val 112246" name="adj2"/>
              <a:gd fmla="val 0" name="adj3"/>
            </a:avLst>
          </a:prstGeom>
          <a:solidFill>
            <a:srgbClr val="FCE5CD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Nx stateless S3 servers**</a:t>
            </a:r>
            <a:endParaRPr b="1" i="0" sz="1400" u="none" cap="none" strike="noStrik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3"/>
          <p:cNvSpPr/>
          <p:nvPr/>
        </p:nvSpPr>
        <p:spPr>
          <a:xfrm>
            <a:off x="7089784" y="2795392"/>
            <a:ext cx="562200" cy="303600"/>
          </a:xfrm>
          <a:prstGeom prst="ca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LevelDB</a:t>
            </a:r>
            <a:endParaRPr b="1" i="0" sz="9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6" name="Google Shape;386;p73"/>
          <p:cNvSpPr/>
          <p:nvPr/>
        </p:nvSpPr>
        <p:spPr>
          <a:xfrm>
            <a:off x="7169169" y="3548182"/>
            <a:ext cx="688800" cy="303600"/>
          </a:xfrm>
          <a:prstGeom prst="ca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LevelDB</a:t>
            </a:r>
            <a:endParaRPr b="1" i="0" sz="9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7" name="Google Shape;387;p73"/>
          <p:cNvSpPr/>
          <p:nvPr/>
        </p:nvSpPr>
        <p:spPr>
          <a:xfrm>
            <a:off x="5993211" y="2790856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88" name="Google Shape;388;p73"/>
          <p:cNvCxnSpPr>
            <a:stCxn id="389" idx="2"/>
            <a:endCxn id="375" idx="3"/>
          </p:cNvCxnSpPr>
          <p:nvPr/>
        </p:nvCxnSpPr>
        <p:spPr>
          <a:xfrm rot="5400000">
            <a:off x="2777889" y="3392670"/>
            <a:ext cx="359700" cy="19779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0" name="Google Shape;390;p73"/>
          <p:cNvSpPr/>
          <p:nvPr/>
        </p:nvSpPr>
        <p:spPr>
          <a:xfrm>
            <a:off x="6289151" y="3511091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1" name="Google Shape;391;p73"/>
          <p:cNvSpPr/>
          <p:nvPr/>
        </p:nvSpPr>
        <p:spPr>
          <a:xfrm>
            <a:off x="6339165" y="3540752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2" name="Google Shape;392;p73"/>
          <p:cNvSpPr/>
          <p:nvPr/>
        </p:nvSpPr>
        <p:spPr>
          <a:xfrm>
            <a:off x="6398487" y="3579720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3" name="Google Shape;393;p73"/>
          <p:cNvSpPr/>
          <p:nvPr/>
        </p:nvSpPr>
        <p:spPr>
          <a:xfrm>
            <a:off x="5805026" y="3514006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4" name="Google Shape;394;p73"/>
          <p:cNvSpPr/>
          <p:nvPr/>
        </p:nvSpPr>
        <p:spPr>
          <a:xfrm>
            <a:off x="5855040" y="3543667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5" name="Google Shape;395;p73"/>
          <p:cNvSpPr/>
          <p:nvPr/>
        </p:nvSpPr>
        <p:spPr>
          <a:xfrm>
            <a:off x="5914362" y="3582636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6" name="Google Shape;396;p73"/>
          <p:cNvSpPr/>
          <p:nvPr/>
        </p:nvSpPr>
        <p:spPr>
          <a:xfrm>
            <a:off x="5973683" y="3619867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97" name="Google Shape;397;p73"/>
          <p:cNvCxnSpPr>
            <a:stCxn id="381" idx="1"/>
            <a:endCxn id="398" idx="2"/>
          </p:cNvCxnSpPr>
          <p:nvPr/>
        </p:nvCxnSpPr>
        <p:spPr>
          <a:xfrm rot="10800000">
            <a:off x="4143800" y="2003200"/>
            <a:ext cx="306600" cy="2499300"/>
          </a:xfrm>
          <a:prstGeom prst="bentConnector2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99" name="Google Shape;399;p73"/>
          <p:cNvCxnSpPr>
            <a:stCxn id="389" idx="0"/>
          </p:cNvCxnSpPr>
          <p:nvPr/>
        </p:nvCxnSpPr>
        <p:spPr>
          <a:xfrm rot="10800000">
            <a:off x="3930489" y="1960770"/>
            <a:ext cx="16200" cy="1937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00" name="Google Shape;400;p73"/>
          <p:cNvCxnSpPr>
            <a:stCxn id="379" idx="1"/>
          </p:cNvCxnSpPr>
          <p:nvPr/>
        </p:nvCxnSpPr>
        <p:spPr>
          <a:xfrm rot="10800000">
            <a:off x="4266029" y="1993570"/>
            <a:ext cx="315900" cy="16761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89" name="Google Shape;389;p73"/>
          <p:cNvSpPr/>
          <p:nvPr/>
        </p:nvSpPr>
        <p:spPr>
          <a:xfrm>
            <a:off x="3602289" y="3898170"/>
            <a:ext cx="688800" cy="303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Kudzu</a:t>
            </a:r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1" name="Google Shape;401;p73"/>
          <p:cNvCxnSpPr>
            <a:stCxn id="380" idx="1"/>
          </p:cNvCxnSpPr>
          <p:nvPr/>
        </p:nvCxnSpPr>
        <p:spPr>
          <a:xfrm rot="10800000">
            <a:off x="4414828" y="1943370"/>
            <a:ext cx="275400" cy="10038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02" name="Google Shape;402;p73"/>
          <p:cNvCxnSpPr>
            <a:stCxn id="378" idx="0"/>
          </p:cNvCxnSpPr>
          <p:nvPr/>
        </p:nvCxnSpPr>
        <p:spPr>
          <a:xfrm rot="10800000">
            <a:off x="4923316" y="1788202"/>
            <a:ext cx="3000" cy="421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03" name="Google Shape;403;p73"/>
          <p:cNvCxnSpPr>
            <a:stCxn id="377" idx="0"/>
          </p:cNvCxnSpPr>
          <p:nvPr/>
        </p:nvCxnSpPr>
        <p:spPr>
          <a:xfrm rot="10800000">
            <a:off x="3437722" y="1943558"/>
            <a:ext cx="4200" cy="1243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04" name="Google Shape;404;p73"/>
          <p:cNvCxnSpPr>
            <a:stCxn id="398" idx="3"/>
            <a:endCxn id="382" idx="1"/>
          </p:cNvCxnSpPr>
          <p:nvPr/>
        </p:nvCxnSpPr>
        <p:spPr>
          <a:xfrm>
            <a:off x="5252275" y="1830783"/>
            <a:ext cx="1183200" cy="192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" name="Google Shape;405;p73"/>
          <p:cNvCxnSpPr>
            <a:stCxn id="378" idx="3"/>
            <a:endCxn id="382" idx="2"/>
          </p:cNvCxnSpPr>
          <p:nvPr/>
        </p:nvCxnSpPr>
        <p:spPr>
          <a:xfrm flipH="1" rot="10800000">
            <a:off x="5233216" y="2227402"/>
            <a:ext cx="1546500" cy="186900"/>
          </a:xfrm>
          <a:prstGeom prst="bentConnector2">
            <a:avLst/>
          </a:prstGeom>
          <a:noFill/>
          <a:ln cap="flat" cmpd="sng" w="19050">
            <a:solidFill>
              <a:srgbClr val="D5A6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73"/>
          <p:cNvCxnSpPr>
            <a:stCxn id="380" idx="3"/>
            <a:endCxn id="387" idx="1"/>
          </p:cNvCxnSpPr>
          <p:nvPr/>
        </p:nvCxnSpPr>
        <p:spPr>
          <a:xfrm flipH="1" rot="10800000">
            <a:off x="5252428" y="2942670"/>
            <a:ext cx="740700" cy="45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73"/>
          <p:cNvCxnSpPr>
            <a:stCxn id="387" idx="3"/>
            <a:endCxn id="385" idx="2"/>
          </p:cNvCxnSpPr>
          <p:nvPr/>
        </p:nvCxnSpPr>
        <p:spPr>
          <a:xfrm>
            <a:off x="6427311" y="2942656"/>
            <a:ext cx="662400" cy="45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73"/>
          <p:cNvCxnSpPr>
            <a:stCxn id="379" idx="3"/>
            <a:endCxn id="393" idx="1"/>
          </p:cNvCxnSpPr>
          <p:nvPr/>
        </p:nvCxnSpPr>
        <p:spPr>
          <a:xfrm flipH="1" rot="10800000">
            <a:off x="5270729" y="3665770"/>
            <a:ext cx="534300" cy="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p73"/>
          <p:cNvCxnSpPr>
            <a:stCxn id="386" idx="2"/>
          </p:cNvCxnSpPr>
          <p:nvPr/>
        </p:nvCxnSpPr>
        <p:spPr>
          <a:xfrm rot="10800000">
            <a:off x="6859569" y="3699082"/>
            <a:ext cx="309600" cy="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10" name="Google Shape;410;p73"/>
          <p:cNvCxnSpPr>
            <a:stCxn id="381" idx="3"/>
            <a:endCxn id="371" idx="1"/>
          </p:cNvCxnSpPr>
          <p:nvPr/>
        </p:nvCxnSpPr>
        <p:spPr>
          <a:xfrm flipH="1" rot="10800000">
            <a:off x="5263100" y="4495300"/>
            <a:ext cx="1110300" cy="72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Google Shape;398;p73"/>
          <p:cNvSpPr/>
          <p:nvPr/>
        </p:nvSpPr>
        <p:spPr>
          <a:xfrm>
            <a:off x="3035575" y="1658283"/>
            <a:ext cx="2216700" cy="345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S3 Server (S3 API)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73"/>
          <p:cNvCxnSpPr>
            <a:stCxn id="379" idx="2"/>
            <a:endCxn id="381" idx="0"/>
          </p:cNvCxnSpPr>
          <p:nvPr/>
        </p:nvCxnSpPr>
        <p:spPr>
          <a:xfrm rot="5400000">
            <a:off x="4724279" y="4006720"/>
            <a:ext cx="334500" cy="69600"/>
          </a:xfrm>
          <a:prstGeom prst="bentConnector3">
            <a:avLst>
              <a:gd fmla="val 62296" name="adj1"/>
            </a:avLst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12" name="Google Shape;412;p73"/>
          <p:cNvCxnSpPr>
            <a:stCxn id="377" idx="1"/>
            <a:endCxn id="372" idx="6"/>
          </p:cNvCxnSpPr>
          <p:nvPr/>
        </p:nvCxnSpPr>
        <p:spPr>
          <a:xfrm flipH="1">
            <a:off x="2241472" y="3391958"/>
            <a:ext cx="794100" cy="99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9A99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p73"/>
          <p:cNvSpPr/>
          <p:nvPr/>
        </p:nvSpPr>
        <p:spPr>
          <a:xfrm>
            <a:off x="6457808" y="3616952"/>
            <a:ext cx="434100" cy="303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18275" spcFirstLastPara="1" rIns="182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CFE2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endParaRPr b="1" i="1" sz="1200" u="none" cap="none" strike="noStrike">
              <a:solidFill>
                <a:srgbClr val="CFE2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4" name="Google Shape;414;p73"/>
          <p:cNvSpPr/>
          <p:nvPr/>
        </p:nvSpPr>
        <p:spPr>
          <a:xfrm>
            <a:off x="2907075" y="981314"/>
            <a:ext cx="2467200" cy="282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Load Balancer</a:t>
            </a:r>
            <a:endParaRPr b="1" i="1" sz="18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5" name="Google Shape;415;p73"/>
          <p:cNvSpPr/>
          <p:nvPr/>
        </p:nvSpPr>
        <p:spPr>
          <a:xfrm>
            <a:off x="3614025" y="271660"/>
            <a:ext cx="1053300" cy="67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772E">
              <a:alpha val="3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73"/>
          <p:cNvCxnSpPr/>
          <p:nvPr/>
        </p:nvCxnSpPr>
        <p:spPr>
          <a:xfrm>
            <a:off x="3849721" y="1273700"/>
            <a:ext cx="0" cy="384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Architecture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3" name="Google Shape;423;p74"/>
          <p:cNvSpPr txBox="1"/>
          <p:nvPr/>
        </p:nvSpPr>
        <p:spPr>
          <a:xfrm>
            <a:off x="402175" y="1234875"/>
            <a:ext cx="81132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Authentication through </a:t>
            </a:r>
            <a:r>
              <a:rPr b="1" i="1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Vault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uses </a:t>
            </a:r>
            <a:r>
              <a:rPr b="1" i="1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bucketd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metadata (buckets and objects lists).</a:t>
            </a:r>
            <a:endParaRPr b="0" i="0" sz="16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○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Leverages </a:t>
            </a:r>
            <a:r>
              <a:rPr b="1" i="1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Backbeat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metadata updates queuing.</a:t>
            </a:r>
            <a:endParaRPr b="0" i="0" sz="16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RAFT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consensus mechanism for DB sync in the </a:t>
            </a:r>
            <a:r>
              <a:rPr b="1" i="1" lang="en-US" sz="16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repd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metadata clusters.</a:t>
            </a:r>
            <a:endParaRPr b="0" i="0" sz="16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pushes data to the RING through </a:t>
            </a:r>
            <a:r>
              <a:rPr b="1" i="1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sproxyd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Health checks thanks to </a:t>
            </a:r>
            <a:r>
              <a:rPr b="1" i="1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Kudzu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i="1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ElasticSearch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Utilization tracking and metrics reporting with </a:t>
            </a:r>
            <a:r>
              <a:rPr b="1" i="1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UTAPI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Clusters of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 stateful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metadata S3 connectors.</a:t>
            </a:r>
            <a:endParaRPr b="0" i="0" sz="16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Font typeface="Roboto Condensed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Typically on storage servers.</a:t>
            </a:r>
            <a:endParaRPr b="1" i="0" sz="18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5"/>
          <p:cNvSpPr txBox="1"/>
          <p:nvPr>
            <p:ph type="title"/>
          </p:nvPr>
        </p:nvSpPr>
        <p:spPr>
          <a:xfrm>
            <a:off x="628650" y="129975"/>
            <a:ext cx="80283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434343"/>
                </a:solidFill>
              </a:rPr>
              <a:t>HTTP Load Balancing</a:t>
            </a:r>
            <a:endParaRPr b="1" i="0" sz="3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9" name="Google Shape;429;p75"/>
          <p:cNvSpPr txBox="1"/>
          <p:nvPr>
            <p:ph idx="1" type="body"/>
          </p:nvPr>
        </p:nvSpPr>
        <p:spPr>
          <a:xfrm>
            <a:off x="628650" y="1234875"/>
            <a:ext cx="80283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 Condensed"/>
              <a:buChar char="•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Load balancing is </a:t>
            </a:r>
            <a:r>
              <a:rPr b="1" lang="en-US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mandatory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the </a:t>
            </a:r>
            <a:r>
              <a:rPr b="1"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connectors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 Condensed"/>
              <a:buChar char="•"/>
            </a:pPr>
            <a:r>
              <a:rPr b="1" lang="en-US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doesn’t provide a Load Balancer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those connector, but </a:t>
            </a:r>
            <a:r>
              <a:rPr b="1"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assist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deployment of one.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 Condensed"/>
              <a:buChar char="•"/>
            </a:pPr>
            <a:r>
              <a:rPr b="1"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Load balancing for S3C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supports </a:t>
            </a:r>
            <a:r>
              <a:rPr b="1" lang="en-US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Robin and other load balancing algorithms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(least connections, adaptive, weighted, etc).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2000"/>
              <a:buFont typeface="Roboto Condensed"/>
              <a:buChar char="•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b="1" lang="en-US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both Load Balancer-side and connector-side </a:t>
            </a:r>
            <a:r>
              <a:rPr b="1"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SSL termination 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supported.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6"/>
          <p:cNvSpPr/>
          <p:nvPr/>
        </p:nvSpPr>
        <p:spPr>
          <a:xfrm rot="10800000">
            <a:off x="7596675" y="1360173"/>
            <a:ext cx="1097100" cy="894600"/>
          </a:xfrm>
          <a:prstGeom prst="foldedCorner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Computer, Server, Workstation ..." id="436" name="Google Shape;43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675" y="2541369"/>
            <a:ext cx="637774" cy="774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76"/>
          <p:cNvCxnSpPr/>
          <p:nvPr/>
        </p:nvCxnSpPr>
        <p:spPr>
          <a:xfrm>
            <a:off x="1375450" y="2971581"/>
            <a:ext cx="7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p76"/>
          <p:cNvSpPr txBox="1"/>
          <p:nvPr/>
        </p:nvSpPr>
        <p:spPr>
          <a:xfrm>
            <a:off x="7472175" y="2249509"/>
            <a:ext cx="1346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RAFTLOG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Late Follower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... Database, Network, Server" id="439" name="Google Shape;439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5675" y="2462942"/>
            <a:ext cx="757800" cy="91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 web network data ..." id="440" name="Google Shape;440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075" y="4252787"/>
            <a:ext cx="757800" cy="894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 web network data ..." id="441" name="Google Shape;441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075" y="1254043"/>
            <a:ext cx="757800" cy="894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 web network data ..." id="442" name="Google Shape;442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8650" y="1949926"/>
            <a:ext cx="757800" cy="894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 web network data ..." id="443" name="Google Shape;443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0225" y="3414398"/>
            <a:ext cx="757800" cy="89445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76"/>
          <p:cNvSpPr/>
          <p:nvPr/>
        </p:nvSpPr>
        <p:spPr>
          <a:xfrm rot="10800000">
            <a:off x="5317050" y="1360175"/>
            <a:ext cx="1097100" cy="894600"/>
          </a:xfrm>
          <a:prstGeom prst="foldedCorner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... EKG (ecg), Heart Beat" id="445" name="Google Shape;445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349" y="2706054"/>
            <a:ext cx="637776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6"/>
          <p:cNvSpPr txBox="1"/>
          <p:nvPr/>
        </p:nvSpPr>
        <p:spPr>
          <a:xfrm>
            <a:off x="5317275" y="2249501"/>
            <a:ext cx="1097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RAFTLOG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Leader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7" name="Google Shape;447;p76"/>
          <p:cNvSpPr/>
          <p:nvPr/>
        </p:nvSpPr>
        <p:spPr>
          <a:xfrm rot="10800000">
            <a:off x="6464016" y="3053802"/>
            <a:ext cx="1097100" cy="894900"/>
          </a:xfrm>
          <a:prstGeom prst="foldedCorner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8" name="Google Shape;448;p76"/>
          <p:cNvSpPr txBox="1"/>
          <p:nvPr/>
        </p:nvSpPr>
        <p:spPr>
          <a:xfrm>
            <a:off x="6095016" y="3948698"/>
            <a:ext cx="183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RAFTLOG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Up-to-date Follower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9" name="Google Shape;449;p76"/>
          <p:cNvSpPr txBox="1"/>
          <p:nvPr/>
        </p:nvSpPr>
        <p:spPr>
          <a:xfrm>
            <a:off x="5397975" y="1309513"/>
            <a:ext cx="757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Seq X: entry</a:t>
            </a:r>
            <a:endParaRPr b="0" i="0" sz="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6"/>
          <p:cNvSpPr txBox="1"/>
          <p:nvPr/>
        </p:nvSpPr>
        <p:spPr>
          <a:xfrm>
            <a:off x="6552622" y="3016728"/>
            <a:ext cx="757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Seq X: entry</a:t>
            </a:r>
            <a:endParaRPr b="0" i="0" sz="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6"/>
          <p:cNvSpPr txBox="1"/>
          <p:nvPr/>
        </p:nvSpPr>
        <p:spPr>
          <a:xfrm>
            <a:off x="7708434" y="1309513"/>
            <a:ext cx="757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Seq X: entry</a:t>
            </a:r>
            <a:endParaRPr b="0" i="0" sz="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arl jewelry gem oyster ..." id="452" name="Google Shape;452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30526" y="2749011"/>
            <a:ext cx="400624" cy="40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 jewelry gem oyster ..." id="453" name="Google Shape;453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611726" y="2749011"/>
            <a:ext cx="400624" cy="40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 jewelry gem oyster ..." id="454" name="Google Shape;454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176251" y="1641295"/>
            <a:ext cx="400624" cy="40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 jewelry gem oyster ..." id="455" name="Google Shape;455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197401" y="3787914"/>
            <a:ext cx="400624" cy="40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76"/>
          <p:cNvCxnSpPr>
            <a:stCxn id="439" idx="3"/>
            <a:endCxn id="441" idx="2"/>
          </p:cNvCxnSpPr>
          <p:nvPr/>
        </p:nvCxnSpPr>
        <p:spPr>
          <a:xfrm flipH="1" rot="10800000">
            <a:off x="3043475" y="2148530"/>
            <a:ext cx="154500" cy="7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76"/>
          <p:cNvCxnSpPr>
            <a:stCxn id="439" idx="3"/>
            <a:endCxn id="443" idx="1"/>
          </p:cNvCxnSpPr>
          <p:nvPr/>
        </p:nvCxnSpPr>
        <p:spPr>
          <a:xfrm>
            <a:off x="3043475" y="2920730"/>
            <a:ext cx="796800" cy="9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p76"/>
          <p:cNvCxnSpPr>
            <a:endCxn id="442" idx="1"/>
          </p:cNvCxnSpPr>
          <p:nvPr/>
        </p:nvCxnSpPr>
        <p:spPr>
          <a:xfrm flipH="1" rot="10800000">
            <a:off x="3043350" y="2397152"/>
            <a:ext cx="8253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p76"/>
          <p:cNvCxnSpPr>
            <a:stCxn id="439" idx="3"/>
            <a:endCxn id="440" idx="0"/>
          </p:cNvCxnSpPr>
          <p:nvPr/>
        </p:nvCxnSpPr>
        <p:spPr>
          <a:xfrm>
            <a:off x="3043475" y="2920730"/>
            <a:ext cx="154500" cy="13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pearl jewelry gem oyster ..." id="460" name="Google Shape;460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176251" y="4631178"/>
            <a:ext cx="400624" cy="40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76"/>
          <p:cNvCxnSpPr>
            <a:stCxn id="440" idx="0"/>
            <a:endCxn id="439" idx="3"/>
          </p:cNvCxnSpPr>
          <p:nvPr/>
        </p:nvCxnSpPr>
        <p:spPr>
          <a:xfrm rot="10800000">
            <a:off x="3043475" y="2920787"/>
            <a:ext cx="154500" cy="13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76"/>
          <p:cNvCxnSpPr>
            <a:stCxn id="443" idx="1"/>
            <a:endCxn id="439" idx="3"/>
          </p:cNvCxnSpPr>
          <p:nvPr/>
        </p:nvCxnSpPr>
        <p:spPr>
          <a:xfrm rot="10800000">
            <a:off x="3043425" y="2920824"/>
            <a:ext cx="796800" cy="9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" name="Google Shape;463;p76"/>
          <p:cNvCxnSpPr>
            <a:stCxn id="441" idx="2"/>
            <a:endCxn id="439" idx="3"/>
          </p:cNvCxnSpPr>
          <p:nvPr/>
        </p:nvCxnSpPr>
        <p:spPr>
          <a:xfrm flipH="1">
            <a:off x="3043475" y="2148494"/>
            <a:ext cx="154500" cy="7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pearl jewelry gem oyster ..." id="464" name="Google Shape;464;p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1726" y="2749039"/>
            <a:ext cx="400624" cy="40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 jewelry gem oyster ..." id="465" name="Google Shape;465;p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176238" y="1641295"/>
            <a:ext cx="400624" cy="40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 jewelry gem oyster ..." id="466" name="Google Shape;466;p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4197388" y="3787914"/>
            <a:ext cx="400624" cy="40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 jewelry gem oyster ..." id="467" name="Google Shape;467;p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176238" y="4631178"/>
            <a:ext cx="400624" cy="40062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6"/>
          <p:cNvSpPr txBox="1"/>
          <p:nvPr/>
        </p:nvSpPr>
        <p:spPr>
          <a:xfrm>
            <a:off x="5399954" y="1308977"/>
            <a:ext cx="757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Seq X: entry</a:t>
            </a:r>
            <a:endParaRPr b="0" i="0" sz="8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6"/>
          <p:cNvSpPr txBox="1"/>
          <p:nvPr/>
        </p:nvSpPr>
        <p:spPr>
          <a:xfrm>
            <a:off x="6552627" y="3016717"/>
            <a:ext cx="757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Seq X: entry</a:t>
            </a:r>
            <a:endParaRPr b="0" i="0" sz="8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arl jewelry gem oyster ..." id="470" name="Google Shape;470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225826" y="2318053"/>
            <a:ext cx="400624" cy="40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 jewelry gem oyster ..." id="471" name="Google Shape;471;p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4225813" y="2318053"/>
            <a:ext cx="400624" cy="400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6"/>
          <p:cNvSpPr txBox="1"/>
          <p:nvPr/>
        </p:nvSpPr>
        <p:spPr>
          <a:xfrm>
            <a:off x="7710413" y="1312839"/>
            <a:ext cx="757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Seq X: entry</a:t>
            </a:r>
            <a:endParaRPr b="0" i="0" sz="8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6"/>
          <p:cNvSpPr txBox="1"/>
          <p:nvPr/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RAFT Update Workflow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Docker Containers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80" name="Google Shape;480;p77"/>
          <p:cNvSpPr txBox="1"/>
          <p:nvPr>
            <p:ph idx="1" type="body"/>
          </p:nvPr>
        </p:nvSpPr>
        <p:spPr>
          <a:xfrm>
            <a:off x="628650" y="1234875"/>
            <a:ext cx="45759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container is a standard unit of software that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packages up code and all its dependencies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 the application runs quickly and reliably from one computing environment to another.</a:t>
            </a: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Docker container image is a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lightweight, standalone, executable package of software that includes everything needed to run an application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code, runtime, system tools, system libraries and settings.</a:t>
            </a: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More on 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What is a container?</a:t>
            </a:r>
            <a:endParaRPr sz="14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1" name="Google Shape;48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3570" y="1086074"/>
            <a:ext cx="4091850" cy="354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1155CC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