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715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Condensed"/>
      <p:regular r:id="rId29"/>
      <p:bold r:id="rId30"/>
      <p:italic r:id="rId31"/>
      <p:boldItalic r:id="rId32"/>
    </p:embeddedFont>
    <p:embeddedFont>
      <p:font typeface="Roboto Condensed Light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3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Condense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4.xml"/><Relationship Id="rId33" Type="http://schemas.openxmlformats.org/officeDocument/2006/relationships/font" Target="fonts/RobotoCondensedLight-regular.fntdata"/><Relationship Id="rId10" Type="http://schemas.openxmlformats.org/officeDocument/2006/relationships/slide" Target="slides/slide3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CondensedLight-italic.fntdata"/><Relationship Id="rId12" Type="http://schemas.openxmlformats.org/officeDocument/2006/relationships/slide" Target="slides/slide5.xml"/><Relationship Id="rId34" Type="http://schemas.openxmlformats.org/officeDocument/2006/relationships/font" Target="fonts/RobotoCondensedLight-bold.fntdata"/><Relationship Id="rId15" Type="http://schemas.openxmlformats.org/officeDocument/2006/relationships/slide" Target="slides/slide8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7.xml"/><Relationship Id="rId36" Type="http://schemas.openxmlformats.org/officeDocument/2006/relationships/font" Target="fonts/RobotoCondensedLight-bold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25 % = 100 - Ratio(ARC9+3) %</a:t>
            </a:r>
            <a:endParaRPr/>
          </a:p>
        </p:txBody>
      </p:sp>
      <p:sp>
        <p:nvSpPr>
          <p:cNvPr id="489" name="Google Shape;489;p1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75 % = Ratio(ARC9+3) 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(*) Net Used is called Unique on the RING Administration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(**) Stored only appears on the RING Administration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1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1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1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1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Also available on the CLI</a:t>
            </a:r>
            <a:endParaRPr/>
          </a:p>
        </p:txBody>
      </p:sp>
      <p:sp>
        <p:nvSpPr>
          <p:cNvPr id="591" name="Google Shape;591;p1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7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17:notes"/>
          <p:cNvSpPr/>
          <p:nvPr>
            <p:ph idx="2" type="sldImg"/>
          </p:nvPr>
        </p:nvSpPr>
        <p:spPr>
          <a:xfrm>
            <a:off x="1020768" y="1171575"/>
            <a:ext cx="5061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Condensed"/>
              <a:buNone/>
            </a:pPr>
            <a:r>
              <a:rPr b="0" lang="en-US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update: 20180410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 = Flags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SPLIT index can be created in other circumstances: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 a way to rollback on a partially-written split object due to a write error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 a way to track then remove  old versions of the data for split objects that have been rewritten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:notes"/>
          <p:cNvSpPr/>
          <p:nvPr>
            <p:ph idx="2" type="sldImg"/>
          </p:nvPr>
        </p:nvSpPr>
        <p:spPr>
          <a:xfrm>
            <a:off x="1885950" y="685800"/>
            <a:ext cx="3086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Purge runs by default every minute, the retention is a week.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Relocation runs at least once a day for each disk.</a:t>
            </a:r>
            <a:endParaRPr/>
          </a:p>
        </p:txBody>
      </p:sp>
      <p:sp>
        <p:nvSpPr>
          <p:cNvPr id="395" name="Google Shape;39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:notes"/>
          <p:cNvSpPr/>
          <p:nvPr>
            <p:ph idx="2" type="sldImg"/>
          </p:nvPr>
        </p:nvSpPr>
        <p:spPr>
          <a:xfrm>
            <a:off x="1885950" y="685800"/>
            <a:ext cx="3086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relocation browses the bizobj.bin looking for the records of the “Used” objects to move away from the container before its deletion → performance implication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128MB of the new container are reserved contiguously on the disk to avoid fragmentation</a:t>
            </a:r>
            <a:endParaRPr/>
          </a:p>
        </p:txBody>
      </p:sp>
      <p:sp>
        <p:nvSpPr>
          <p:cNvPr id="456" name="Google Shape;45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173166" y="400541"/>
            <a:ext cx="797700" cy="9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5843824" y="1556884"/>
            <a:ext cx="2922900" cy="3688800"/>
          </a:xfrm>
          <a:prstGeom prst="roundRect">
            <a:avLst>
              <a:gd fmla="val 3236" name="adj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1"/>
          <p:cNvSpPr/>
          <p:nvPr/>
        </p:nvSpPr>
        <p:spPr>
          <a:xfrm>
            <a:off x="384719" y="1556886"/>
            <a:ext cx="2278200" cy="669600"/>
          </a:xfrm>
          <a:prstGeom prst="roundRect">
            <a:avLst>
              <a:gd fmla="val 10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3106711" y="1556886"/>
            <a:ext cx="2278800" cy="669600"/>
          </a:xfrm>
          <a:prstGeom prst="roundRect">
            <a:avLst>
              <a:gd fmla="val 1046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5842502" y="1558246"/>
            <a:ext cx="2924400" cy="668400"/>
          </a:xfrm>
          <a:prstGeom prst="roundRect">
            <a:avLst>
              <a:gd fmla="val 856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86067" y="1556884"/>
            <a:ext cx="22809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390450" y="2094812"/>
            <a:ext cx="2280900" cy="163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3108389" y="1556884"/>
            <a:ext cx="22788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3112772" y="2094812"/>
            <a:ext cx="2278800" cy="1635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2724354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708932" y="1488822"/>
            <a:ext cx="3058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ACHIEVEMENTS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2783740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286860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551786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602728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11489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3193253" y="2408949"/>
            <a:ext cx="221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SOFTWARE-DEFINED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80540" y="2463173"/>
            <a:ext cx="20970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TR"/>
              <a:buChar char="!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3188870" y="2681953"/>
            <a:ext cx="2128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✓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6578600" y="2437592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4" type="body"/>
          </p:nvPr>
        </p:nvSpPr>
        <p:spPr>
          <a:xfrm>
            <a:off x="6578600" y="2703260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11"/>
          <p:cNvCxnSpPr/>
          <p:nvPr/>
        </p:nvCxnSpPr>
        <p:spPr>
          <a:xfrm>
            <a:off x="6057900" y="2251710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291029" y="2863018"/>
            <a:ext cx="25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14988" y="4513033"/>
            <a:ext cx="242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20982" y="3663329"/>
            <a:ext cx="242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7581900" y="4914900"/>
            <a:ext cx="14478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945" y="5284552"/>
            <a:ext cx="889556" cy="24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imple">
  <p:cSld name="Title Slide Simp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143000" y="935038"/>
            <a:ext cx="68580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143000" y="3001963"/>
            <a:ext cx="68580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enko Slide">
  <p:cSld name="1_Zenko Slide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9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>
            <p:ph idx="2" type="pic"/>
          </p:nvPr>
        </p:nvSpPr>
        <p:spPr>
          <a:xfrm>
            <a:off x="4572000" y="0"/>
            <a:ext cx="4572000" cy="571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630238" y="381000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30238" y="1857380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ER only">
  <p:cSld name="3_HEADER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B46"/>
              </a:buClr>
              <a:buSzPts val="2200"/>
              <a:buFont typeface="Helvetica Neue"/>
              <a:buNone/>
              <a:defRPr b="1" i="0" sz="2200" u="none" cap="none" strike="noStrike">
                <a:solidFill>
                  <a:srgbClr val="002B4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457200" y="260616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b="0" i="0" sz="44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4206876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B0AF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5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5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38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39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2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2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7" name="Google Shape;197;p42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42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42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0" name="Google Shape;20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NG slide">
  <p:cSld name="RING slide">
    <p:bg>
      <p:bgPr>
        <a:blipFill>
          <a:blip r:embed="rId2">
            <a:alphaModFix amt="60000"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3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3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" name="Google Shape;205;p43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43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43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ntirely)" showMasterSp="0">
  <p:cSld name="blank (entirely)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/>
          <p:nvPr/>
        </p:nvSpPr>
        <p:spPr>
          <a:xfrm>
            <a:off x="143261" y="2437354"/>
            <a:ext cx="2780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7"/>
          <p:cNvSpPr/>
          <p:nvPr/>
        </p:nvSpPr>
        <p:spPr>
          <a:xfrm>
            <a:off x="2923592" y="2520468"/>
            <a:ext cx="95100" cy="22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155756" y="3894000"/>
            <a:ext cx="2755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1" i="0" sz="3000" u="none" cap="none" strike="noStrike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47"/>
          <p:cNvSpPr txBox="1"/>
          <p:nvPr>
            <p:ph type="title"/>
          </p:nvPr>
        </p:nvSpPr>
        <p:spPr>
          <a:xfrm>
            <a:off x="561000" y="4419958"/>
            <a:ext cx="218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swald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3" name="Google Shape;223;p47"/>
          <p:cNvSpPr/>
          <p:nvPr/>
        </p:nvSpPr>
        <p:spPr>
          <a:xfrm>
            <a:off x="143269" y="3262000"/>
            <a:ext cx="2780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Oswald"/>
              <a:buNone/>
            </a:pPr>
            <a:r>
              <a:rPr b="1" i="0" lang="en-US" sz="3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TECHNICAL</a:t>
            </a:r>
            <a:endParaRPr b="0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7"/>
          <p:cNvSpPr txBox="1"/>
          <p:nvPr>
            <p:ph idx="1" type="subTitle"/>
          </p:nvPr>
        </p:nvSpPr>
        <p:spPr>
          <a:xfrm>
            <a:off x="3193463" y="3199667"/>
            <a:ext cx="5460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25" name="Google Shape;225;p47"/>
          <p:cNvSpPr txBox="1"/>
          <p:nvPr>
            <p:ph idx="2" type="subTitle"/>
          </p:nvPr>
        </p:nvSpPr>
        <p:spPr>
          <a:xfrm>
            <a:off x="3216300" y="3744708"/>
            <a:ext cx="5303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White and Black">
  <p:cSld name="10_White and Blac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8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8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48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8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9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>
            <p:ph type="title"/>
          </p:nvPr>
        </p:nvSpPr>
        <p:spPr>
          <a:xfrm>
            <a:off x="299194" y="2867229"/>
            <a:ext cx="8536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200" lIns="122200" spcFirstLastPara="1" rIns="122200" wrap="square" tIns="1222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240" name="Google Shape;240;p50"/>
          <p:cNvCxnSpPr/>
          <p:nvPr/>
        </p:nvCxnSpPr>
        <p:spPr>
          <a:xfrm>
            <a:off x="410606" y="2794000"/>
            <a:ext cx="982500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0"/>
          <p:cNvPicPr preferRelativeResize="0"/>
          <p:nvPr/>
        </p:nvPicPr>
        <p:blipFill rotWithShape="1">
          <a:blip r:embed="rId3">
            <a:alphaModFix/>
          </a:blip>
          <a:srcRect b="37213" l="0" r="0" t="0"/>
          <a:stretch/>
        </p:blipFill>
        <p:spPr>
          <a:xfrm>
            <a:off x="299194" y="3812479"/>
            <a:ext cx="1516427" cy="15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51"/>
          <p:cNvSpPr/>
          <p:nvPr/>
        </p:nvSpPr>
        <p:spPr>
          <a:xfrm>
            <a:off x="139337" y="4513033"/>
            <a:ext cx="2706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1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1"/>
          <p:cNvSpPr txBox="1"/>
          <p:nvPr>
            <p:ph idx="1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51"/>
          <p:cNvSpPr txBox="1"/>
          <p:nvPr>
            <p:ph idx="2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51"/>
          <p:cNvSpPr txBox="1"/>
          <p:nvPr>
            <p:ph idx="3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4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55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/>
          <p:nvPr>
            <p:ph type="ctrTitle"/>
          </p:nvPr>
        </p:nvSpPr>
        <p:spPr>
          <a:xfrm>
            <a:off x="480600" y="935037"/>
            <a:ext cx="81828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6"/>
          <p:cNvSpPr txBox="1"/>
          <p:nvPr>
            <p:ph idx="1" type="subTitle"/>
          </p:nvPr>
        </p:nvSpPr>
        <p:spPr>
          <a:xfrm>
            <a:off x="480600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i="0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7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7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ck and White">
  <p:cSld name="9_Black and Whit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8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8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8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58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1" name="Google Shape;271;p58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2" name="Google Shape;27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9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9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7" name="Google Shape;277;p59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8" name="Google Shape;278;p59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enko Slide">
  <p:cSld name="Zenko Slide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ullets">
  <p:cSld name="Black 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28650" y="1562100"/>
            <a:ext cx="7886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>
            <a:off x="712150" y="2566214"/>
            <a:ext cx="804300" cy="756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6215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8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3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3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5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5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45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0"/>
          <p:cNvSpPr txBox="1"/>
          <p:nvPr>
            <p:ph idx="1" type="body"/>
          </p:nvPr>
        </p:nvSpPr>
        <p:spPr>
          <a:xfrm>
            <a:off x="122035" y="3985595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ADVANCED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OPERATIONS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284" name="Google Shape;284;p60"/>
          <p:cNvSpPr txBox="1"/>
          <p:nvPr>
            <p:ph idx="2" type="body"/>
          </p:nvPr>
        </p:nvSpPr>
        <p:spPr>
          <a:xfrm>
            <a:off x="3040397" y="3507675"/>
            <a:ext cx="5630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600"/>
              <a:t>5. RING Capacity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0"/>
          <p:cNvSpPr txBox="1"/>
          <p:nvPr>
            <p:ph idx="4" type="body"/>
          </p:nvPr>
        </p:nvSpPr>
        <p:spPr>
          <a:xfrm>
            <a:off x="3040404" y="4555775"/>
            <a:ext cx="32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/>
              <a:t>© Copyright Scality 2022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60"/>
          <p:cNvSpPr txBox="1"/>
          <p:nvPr/>
        </p:nvSpPr>
        <p:spPr>
          <a:xfrm>
            <a:off x="494025" y="5189375"/>
            <a:ext cx="196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RING 8.5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>
            <p:ph type="title"/>
          </p:nvPr>
        </p:nvSpPr>
        <p:spPr>
          <a:xfrm>
            <a:off x="628650" y="254153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Understanding RING Usage (1)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00">
                <a:solidFill>
                  <a:schemeClr val="accent3"/>
                </a:solidFill>
              </a:rPr>
              <a:t>Net vs Stored vs Raw </a:t>
            </a:r>
            <a:endParaRPr b="0" sz="1800">
              <a:solidFill>
                <a:schemeClr val="accent3"/>
              </a:solidFill>
            </a:endParaRPr>
          </a:p>
        </p:txBody>
      </p:sp>
      <p:sp>
        <p:nvSpPr>
          <p:cNvPr id="492" name="Google Shape;492;p69"/>
          <p:cNvSpPr txBox="1"/>
          <p:nvPr>
            <p:ph idx="1" type="body"/>
          </p:nvPr>
        </p:nvSpPr>
        <p:spPr>
          <a:xfrm>
            <a:off x="628650" y="1234875"/>
            <a:ext cx="4437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take a Data RING, using exclusively </a:t>
            </a:r>
            <a:r>
              <a:rPr b="1"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ARC9+3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3" name="Google Shape;493;p69"/>
          <p:cNvSpPr/>
          <p:nvPr/>
        </p:nvSpPr>
        <p:spPr>
          <a:xfrm>
            <a:off x="6498175" y="2297425"/>
            <a:ext cx="677400" cy="26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</a:t>
            </a:r>
            <a:endParaRPr b="0" i="0" sz="12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4" name="Google Shape;494;p69"/>
          <p:cNvSpPr/>
          <p:nvPr/>
        </p:nvSpPr>
        <p:spPr>
          <a:xfrm>
            <a:off x="5565425" y="1387225"/>
            <a:ext cx="677400" cy="35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69"/>
          <p:cNvSpPr/>
          <p:nvPr/>
        </p:nvSpPr>
        <p:spPr>
          <a:xfrm>
            <a:off x="5565425" y="2988725"/>
            <a:ext cx="677400" cy="1982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0" i="0" sz="12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69"/>
          <p:cNvSpPr/>
          <p:nvPr/>
        </p:nvSpPr>
        <p:spPr>
          <a:xfrm>
            <a:off x="6498175" y="3623725"/>
            <a:ext cx="677400" cy="1347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0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7" name="Google Shape;497;p69"/>
          <p:cNvSpPr txBox="1"/>
          <p:nvPr/>
        </p:nvSpPr>
        <p:spPr>
          <a:xfrm>
            <a:off x="5473775" y="4894925"/>
            <a:ext cx="860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Raw</a:t>
            </a:r>
            <a:endParaRPr b="1" i="0" sz="1400" u="none" cap="none" strike="noStrike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capacity</a:t>
            </a:r>
            <a:endParaRPr b="1" i="0" sz="1400" u="none" cap="none" strike="noStrike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69"/>
          <p:cNvSpPr/>
          <p:nvPr/>
        </p:nvSpPr>
        <p:spPr>
          <a:xfrm>
            <a:off x="6498175" y="3538925"/>
            <a:ext cx="677400" cy="1432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0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9" name="Google Shape;499;p69"/>
          <p:cNvSpPr txBox="1"/>
          <p:nvPr/>
        </p:nvSpPr>
        <p:spPr>
          <a:xfrm>
            <a:off x="6406525" y="4894925"/>
            <a:ext cx="860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Net* capacity</a:t>
            </a:r>
            <a:endParaRPr b="1" i="0" sz="1400" u="none" cap="none" strike="noStrike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69"/>
          <p:cNvSpPr/>
          <p:nvPr/>
        </p:nvSpPr>
        <p:spPr>
          <a:xfrm>
            <a:off x="5565425" y="2896925"/>
            <a:ext cx="677400" cy="2074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0" i="0" sz="12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1" name="Google Shape;501;p69"/>
          <p:cNvSpPr/>
          <p:nvPr/>
        </p:nvSpPr>
        <p:spPr>
          <a:xfrm>
            <a:off x="5565425" y="3221525"/>
            <a:ext cx="677400" cy="1749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Stored</a:t>
            </a:r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2" name="Google Shape;502;p69"/>
          <p:cNvSpPr/>
          <p:nvPr/>
        </p:nvSpPr>
        <p:spPr>
          <a:xfrm>
            <a:off x="5565425" y="3101800"/>
            <a:ext cx="677400" cy="1869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Stored</a:t>
            </a:r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628650" y="2533075"/>
            <a:ext cx="4437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2: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application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1 GB file: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 </a:t>
            </a:r>
            <a:r>
              <a:rPr b="1" lang="en-US" sz="12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⬇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 GB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</a:t>
            </a:r>
            <a:r>
              <a:rPr b="1" lang="en-US" sz="12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b="1" sz="12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</a:t>
            </a:r>
            <a:r>
              <a:rPr b="1" lang="en-US" sz="12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628650" y="3500275"/>
            <a:ext cx="4437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3: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after Case 2, eventually a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task is executed: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</a:t>
            </a:r>
            <a:r>
              <a:rPr b="1" lang="en-US" sz="12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2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⬇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1.33 GB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</a:t>
            </a:r>
            <a:r>
              <a:rPr b="1" lang="en-US" sz="12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628650" y="4467475"/>
            <a:ext cx="4437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4: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after Case 3, eventually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Relocation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gets to the data: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</a:t>
            </a:r>
            <a:r>
              <a:rPr b="1" lang="en-US" sz="12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</a:t>
            </a:r>
            <a:r>
              <a:rPr b="1" lang="en-US" sz="12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2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⬇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a undefined amount (algorithm-based).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6" name="Google Shape;506;p69"/>
          <p:cNvSpPr txBox="1"/>
          <p:nvPr>
            <p:ph idx="1" type="body"/>
          </p:nvPr>
        </p:nvSpPr>
        <p:spPr>
          <a:xfrm>
            <a:off x="628650" y="1567900"/>
            <a:ext cx="4437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1: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application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1 GB file: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 </a:t>
            </a:r>
            <a:r>
              <a:rPr b="1" lang="en-US" sz="12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⬆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 GB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 </a:t>
            </a:r>
            <a:r>
              <a:rPr b="1" lang="en-US" sz="12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⬆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1.33 GB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 </a:t>
            </a:r>
            <a:r>
              <a:rPr b="1" lang="en-US" sz="12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⬆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1.33 GB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7" name="Google Shape;507;p69"/>
          <p:cNvCxnSpPr/>
          <p:nvPr/>
        </p:nvCxnSpPr>
        <p:spPr>
          <a:xfrm>
            <a:off x="6132725" y="1387225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8" name="Google Shape;508;p69"/>
          <p:cNvCxnSpPr>
            <a:stCxn id="493" idx="0"/>
          </p:cNvCxnSpPr>
          <p:nvPr/>
        </p:nvCxnSpPr>
        <p:spPr>
          <a:xfrm rot="10800000">
            <a:off x="6831175" y="1394125"/>
            <a:ext cx="57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09" name="Google Shape;509;p69"/>
          <p:cNvSpPr txBox="1"/>
          <p:nvPr/>
        </p:nvSpPr>
        <p:spPr>
          <a:xfrm>
            <a:off x="6818500" y="1605325"/>
            <a:ext cx="1253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~ 25 % of raw total</a:t>
            </a:r>
            <a:endParaRPr b="1" i="0" sz="12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0" name="Google Shape;510;p69"/>
          <p:cNvSpPr txBox="1"/>
          <p:nvPr/>
        </p:nvSpPr>
        <p:spPr>
          <a:xfrm>
            <a:off x="7754050" y="4437975"/>
            <a:ext cx="1323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(*) Net =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Unique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RING Administration Interface</a:t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/>
          <p:nvPr/>
        </p:nvSpPr>
        <p:spPr>
          <a:xfrm>
            <a:off x="7743625" y="5198750"/>
            <a:ext cx="1205100" cy="3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0"/>
          <p:cNvSpPr/>
          <p:nvPr/>
        </p:nvSpPr>
        <p:spPr>
          <a:xfrm>
            <a:off x="592350" y="3894315"/>
            <a:ext cx="7959300" cy="16233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 Capacity</a:t>
            </a:r>
            <a:endParaRPr b="1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7" name="Google Shape;517;p70"/>
          <p:cNvSpPr/>
          <p:nvPr/>
        </p:nvSpPr>
        <p:spPr>
          <a:xfrm>
            <a:off x="6457375" y="4667475"/>
            <a:ext cx="2094300" cy="845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0"/>
          <p:cNvSpPr/>
          <p:nvPr/>
        </p:nvSpPr>
        <p:spPr>
          <a:xfrm>
            <a:off x="6457375" y="4453000"/>
            <a:ext cx="2049900" cy="213300"/>
          </a:xfrm>
          <a:prstGeom prst="rtTriangle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0"/>
          <p:cNvSpPr txBox="1"/>
          <p:nvPr>
            <p:ph type="title"/>
          </p:nvPr>
        </p:nvSpPr>
        <p:spPr>
          <a:xfrm>
            <a:off x="628650" y="254153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Understanding RING Usage (1)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00">
                <a:solidFill>
                  <a:schemeClr val="accent3"/>
                </a:solidFill>
              </a:rPr>
              <a:t>Net vs Stored vs Raw </a:t>
            </a:r>
            <a:endParaRPr b="0" sz="1800">
              <a:solidFill>
                <a:schemeClr val="accent3"/>
              </a:solidFill>
            </a:endParaRPr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628650" y="1234875"/>
            <a:ext cx="33939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take a Data RING using exclusively </a:t>
            </a:r>
            <a:r>
              <a:rPr b="1"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ARC9+3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1" name="Google Shape;521;p70"/>
          <p:cNvSpPr txBox="1"/>
          <p:nvPr>
            <p:ph idx="1" type="body"/>
          </p:nvPr>
        </p:nvSpPr>
        <p:spPr>
          <a:xfrm>
            <a:off x="2562150" y="1567900"/>
            <a:ext cx="1969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0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DELETE: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 </a:t>
            </a:r>
            <a:r>
              <a:rPr b="1" lang="en-US" sz="10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⬇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 GB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b="1" sz="10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2" name="Google Shape;522;p70"/>
          <p:cNvSpPr txBox="1"/>
          <p:nvPr>
            <p:ph idx="1" type="body"/>
          </p:nvPr>
        </p:nvSpPr>
        <p:spPr>
          <a:xfrm>
            <a:off x="4531950" y="1567900"/>
            <a:ext cx="1969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0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PURGE: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⬇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1.33 GB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70"/>
          <p:cNvSpPr txBox="1"/>
          <p:nvPr>
            <p:ph idx="1" type="body"/>
          </p:nvPr>
        </p:nvSpPr>
        <p:spPr>
          <a:xfrm>
            <a:off x="6501750" y="1567900"/>
            <a:ext cx="20499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0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RELOCATION: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impacted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10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⬇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a undefined </a:t>
            </a:r>
            <a:b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amount (algorithm-based).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Google Shape;524;p70"/>
          <p:cNvSpPr txBox="1"/>
          <p:nvPr>
            <p:ph idx="1" type="body"/>
          </p:nvPr>
        </p:nvSpPr>
        <p:spPr>
          <a:xfrm>
            <a:off x="592350" y="1567900"/>
            <a:ext cx="1969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000" u="sng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WRITE: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 </a:t>
            </a:r>
            <a:r>
              <a:rPr b="1" lang="en-US" sz="10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⬆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 GB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stored </a:t>
            </a:r>
            <a:r>
              <a:rPr b="1" lang="en-US" sz="10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⬆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1.33 GB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Char char="•"/>
            </a:pPr>
            <a:r>
              <a:rPr b="1"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Raw used </a:t>
            </a:r>
            <a:r>
              <a:rPr b="1" lang="en-US" sz="10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⬆</a:t>
            </a:r>
            <a:r>
              <a:rPr lang="en-US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1.33 GB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5" name="Google Shape;525;p70"/>
          <p:cNvSpPr/>
          <p:nvPr/>
        </p:nvSpPr>
        <p:spPr>
          <a:xfrm>
            <a:off x="592350" y="2611300"/>
            <a:ext cx="7959300" cy="10086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Capacity ≃ 75% of Total Capacity</a:t>
            </a:r>
            <a:endParaRPr b="1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6" name="Google Shape;526;p70"/>
          <p:cNvSpPr/>
          <p:nvPr/>
        </p:nvSpPr>
        <p:spPr>
          <a:xfrm>
            <a:off x="592350" y="2987550"/>
            <a:ext cx="1969800" cy="632350"/>
          </a:xfrm>
          <a:prstGeom prst="flowChartManualInpu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Used*</a:t>
            </a:r>
            <a:endParaRPr b="1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7" name="Google Shape;527;p70"/>
          <p:cNvSpPr/>
          <p:nvPr/>
        </p:nvSpPr>
        <p:spPr>
          <a:xfrm flipH="1">
            <a:off x="2562150" y="2987550"/>
            <a:ext cx="1969800" cy="632350"/>
          </a:xfrm>
          <a:prstGeom prst="flowChartManualInpu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0"/>
          <p:cNvSpPr/>
          <p:nvPr/>
        </p:nvSpPr>
        <p:spPr>
          <a:xfrm>
            <a:off x="4523075" y="3117075"/>
            <a:ext cx="1978800" cy="502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0"/>
          <p:cNvSpPr/>
          <p:nvPr/>
        </p:nvSpPr>
        <p:spPr>
          <a:xfrm>
            <a:off x="6492875" y="3117075"/>
            <a:ext cx="2058900" cy="502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0"/>
          <p:cNvSpPr/>
          <p:nvPr/>
        </p:nvSpPr>
        <p:spPr>
          <a:xfrm>
            <a:off x="592350" y="4666134"/>
            <a:ext cx="1969800" cy="845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0"/>
          <p:cNvSpPr/>
          <p:nvPr/>
        </p:nvSpPr>
        <p:spPr>
          <a:xfrm>
            <a:off x="592350" y="4885290"/>
            <a:ext cx="1969800" cy="632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Stored**</a:t>
            </a:r>
            <a:endParaRPr b="1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2" name="Google Shape;532;p70"/>
          <p:cNvSpPr/>
          <p:nvPr/>
        </p:nvSpPr>
        <p:spPr>
          <a:xfrm flipH="1">
            <a:off x="592350" y="4458690"/>
            <a:ext cx="1969800" cy="213300"/>
          </a:xfrm>
          <a:prstGeom prst="rtTriangle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0"/>
          <p:cNvSpPr/>
          <p:nvPr/>
        </p:nvSpPr>
        <p:spPr>
          <a:xfrm flipH="1">
            <a:off x="592350" y="4680874"/>
            <a:ext cx="1969800" cy="213300"/>
          </a:xfrm>
          <a:prstGeom prst="rtTriangl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0"/>
          <p:cNvSpPr/>
          <p:nvPr/>
        </p:nvSpPr>
        <p:spPr>
          <a:xfrm>
            <a:off x="2553275" y="4450550"/>
            <a:ext cx="1969800" cy="1061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0"/>
          <p:cNvSpPr/>
          <p:nvPr/>
        </p:nvSpPr>
        <p:spPr>
          <a:xfrm>
            <a:off x="2553275" y="4680875"/>
            <a:ext cx="1969800" cy="83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0"/>
          <p:cNvSpPr/>
          <p:nvPr/>
        </p:nvSpPr>
        <p:spPr>
          <a:xfrm>
            <a:off x="4514200" y="4450425"/>
            <a:ext cx="1978800" cy="1061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0"/>
          <p:cNvSpPr/>
          <p:nvPr/>
        </p:nvSpPr>
        <p:spPr>
          <a:xfrm>
            <a:off x="4505326" y="4885275"/>
            <a:ext cx="1978800" cy="632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0"/>
          <p:cNvSpPr/>
          <p:nvPr/>
        </p:nvSpPr>
        <p:spPr>
          <a:xfrm>
            <a:off x="4505326" y="4680875"/>
            <a:ext cx="1978800" cy="213300"/>
          </a:xfrm>
          <a:prstGeom prst="rtTriangl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0"/>
          <p:cNvSpPr/>
          <p:nvPr/>
        </p:nvSpPr>
        <p:spPr>
          <a:xfrm>
            <a:off x="6457375" y="4885275"/>
            <a:ext cx="2094300" cy="632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0"/>
          <p:cNvSpPr txBox="1"/>
          <p:nvPr/>
        </p:nvSpPr>
        <p:spPr>
          <a:xfrm rot="-402379">
            <a:off x="1292348" y="4490499"/>
            <a:ext cx="570302" cy="333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1" i="0" sz="13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1" name="Google Shape;541;p70"/>
          <p:cNvSpPr txBox="1"/>
          <p:nvPr>
            <p:ph idx="1" type="body"/>
          </p:nvPr>
        </p:nvSpPr>
        <p:spPr>
          <a:xfrm>
            <a:off x="3516103" y="1232075"/>
            <a:ext cx="1969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for instance a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GB file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71"/>
          <p:cNvGrpSpPr/>
          <p:nvPr/>
        </p:nvGrpSpPr>
        <p:grpSpPr>
          <a:xfrm>
            <a:off x="2771825" y="1655478"/>
            <a:ext cx="1110600" cy="2946005"/>
            <a:chOff x="1248525" y="1883825"/>
            <a:chExt cx="1110600" cy="2946005"/>
          </a:xfrm>
        </p:grpSpPr>
        <p:sp>
          <p:nvSpPr>
            <p:cNvPr id="547" name="Google Shape;547;p71"/>
            <p:cNvSpPr txBox="1"/>
            <p:nvPr/>
          </p:nvSpPr>
          <p:spPr>
            <a:xfrm>
              <a:off x="1373478" y="4255630"/>
              <a:ext cx="860700" cy="5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Raw</a:t>
              </a:r>
              <a:endParaRPr b="1" i="0" sz="14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capacity</a:t>
              </a:r>
              <a:endParaRPr b="1" i="0" sz="14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8" name="Google Shape;548;p71"/>
            <p:cNvSpPr/>
            <p:nvPr/>
          </p:nvSpPr>
          <p:spPr>
            <a:xfrm>
              <a:off x="1248525" y="1883825"/>
              <a:ext cx="1110600" cy="24483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>
              <a:noFill/>
            </a:ln>
            <a:effectLst>
              <a:outerShdw blurRad="142875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49" name="Google Shape;549;p71"/>
            <p:cNvSpPr/>
            <p:nvPr/>
          </p:nvSpPr>
          <p:spPr>
            <a:xfrm>
              <a:off x="1248525" y="2314200"/>
              <a:ext cx="1110600" cy="2017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Stored</a:t>
              </a:r>
              <a:endPara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50" name="Google Shape;550;p71"/>
            <p:cNvSpPr/>
            <p:nvPr/>
          </p:nvSpPr>
          <p:spPr>
            <a:xfrm>
              <a:off x="1302828" y="2538311"/>
              <a:ext cx="1002000" cy="17511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net used * ratio</a:t>
              </a:r>
              <a:endParaRPr b="1" i="0" sz="1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51" name="Google Shape;551;p71"/>
            <p:cNvSpPr/>
            <p:nvPr/>
          </p:nvSpPr>
          <p:spPr>
            <a:xfrm>
              <a:off x="1302825" y="2121078"/>
              <a:ext cx="1002000" cy="155400"/>
            </a:xfrm>
            <a:prstGeom prst="roundRect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purged non relocated</a:t>
              </a:r>
              <a:endParaRPr b="1" i="0" sz="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52" name="Google Shape;552;p71"/>
            <p:cNvSpPr/>
            <p:nvPr/>
          </p:nvSpPr>
          <p:spPr>
            <a:xfrm>
              <a:off x="1302825" y="1925722"/>
              <a:ext cx="1002000" cy="155400"/>
            </a:xfrm>
            <a:prstGeom prst="roundRect">
              <a:avLst>
                <a:gd fmla="val 50000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0B539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local files on disks</a:t>
              </a:r>
              <a:endParaRPr b="1" i="0" sz="800" u="none" cap="none" strike="noStrike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553" name="Google Shape;553;p71"/>
          <p:cNvSpPr txBox="1"/>
          <p:nvPr>
            <p:ph idx="1" type="body"/>
          </p:nvPr>
        </p:nvSpPr>
        <p:spPr>
          <a:xfrm>
            <a:off x="4925475" y="1234875"/>
            <a:ext cx="421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Protection ratio</a:t>
            </a: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* </a:t>
            </a:r>
            <a:r>
              <a:rPr b="1" lang="en-US" sz="14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 used</a:t>
            </a: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 </a:t>
            </a:r>
            <a:endParaRPr sz="1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deleted, non purged objects</a:t>
            </a:r>
            <a:endParaRPr sz="1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 </a:t>
            </a:r>
            <a:r>
              <a:rPr b="1" lang="en-US" sz="1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Stored</a:t>
            </a:r>
            <a:endParaRPr b="1" sz="14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Stored</a:t>
            </a: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 </a:t>
            </a:r>
            <a:endParaRPr sz="1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purged, non relocated objects </a:t>
            </a:r>
            <a:b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 </a:t>
            </a:r>
            <a:endParaRPr sz="1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files on disks (e.g. backups of </a:t>
            </a:r>
            <a:r>
              <a:rPr b="1" i="1"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bizobj.bin</a:t>
            </a: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files)</a:t>
            </a:r>
            <a:endParaRPr sz="1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 </a:t>
            </a:r>
            <a:r>
              <a:rPr b="1" lang="en-US" sz="1400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sz="1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54" name="Google Shape;554;p71"/>
          <p:cNvCxnSpPr>
            <a:stCxn id="549" idx="2"/>
          </p:cNvCxnSpPr>
          <p:nvPr/>
        </p:nvCxnSpPr>
        <p:spPr>
          <a:xfrm flipH="1" rot="10800000">
            <a:off x="3327125" y="4103353"/>
            <a:ext cx="10023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5" name="Google Shape;555;p71"/>
          <p:cNvCxnSpPr>
            <a:endCxn id="549" idx="0"/>
          </p:cNvCxnSpPr>
          <p:nvPr/>
        </p:nvCxnSpPr>
        <p:spPr>
          <a:xfrm flipH="1">
            <a:off x="3327125" y="2078353"/>
            <a:ext cx="776400" cy="7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6" name="Google Shape;556;p71"/>
          <p:cNvCxnSpPr>
            <a:endCxn id="548" idx="0"/>
          </p:cNvCxnSpPr>
          <p:nvPr/>
        </p:nvCxnSpPr>
        <p:spPr>
          <a:xfrm flipH="1">
            <a:off x="3327125" y="1655178"/>
            <a:ext cx="9951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7" name="Google Shape;557;p71"/>
          <p:cNvCxnSpPr/>
          <p:nvPr/>
        </p:nvCxnSpPr>
        <p:spPr>
          <a:xfrm>
            <a:off x="3990625" y="2078575"/>
            <a:ext cx="0" cy="20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8" name="Google Shape;558;p71"/>
          <p:cNvCxnSpPr/>
          <p:nvPr/>
        </p:nvCxnSpPr>
        <p:spPr>
          <a:xfrm>
            <a:off x="4230514" y="1655225"/>
            <a:ext cx="0" cy="24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9" name="Google Shape;559;p71"/>
          <p:cNvSpPr txBox="1"/>
          <p:nvPr/>
        </p:nvSpPr>
        <p:spPr>
          <a:xfrm rot="5400000">
            <a:off x="3636490" y="2973200"/>
            <a:ext cx="860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Raw stored</a:t>
            </a:r>
            <a:endParaRPr b="1" i="0" sz="1000" u="none" cap="none" strike="noStrike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71"/>
          <p:cNvSpPr txBox="1"/>
          <p:nvPr/>
        </p:nvSpPr>
        <p:spPr>
          <a:xfrm rot="5400000">
            <a:off x="3879205" y="2758075"/>
            <a:ext cx="860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Raw used</a:t>
            </a:r>
            <a:endParaRPr b="1" i="0" sz="1000" u="none" cap="none" strike="noStrike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71"/>
          <p:cNvSpPr/>
          <p:nvPr/>
        </p:nvSpPr>
        <p:spPr>
          <a:xfrm>
            <a:off x="312350" y="1615250"/>
            <a:ext cx="1733700" cy="433200"/>
          </a:xfrm>
          <a:prstGeom prst="wedgeRoundRectCallout">
            <a:avLst>
              <a:gd fmla="val 35352" name="adj1"/>
              <a:gd fmla="val 178128" name="adj2"/>
              <a:gd fmla="val 0" name="adj3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applications see</a:t>
            </a:r>
            <a:endParaRPr b="1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62" name="Google Shape;562;p71"/>
          <p:cNvGrpSpPr/>
          <p:nvPr/>
        </p:nvGrpSpPr>
        <p:grpSpPr>
          <a:xfrm>
            <a:off x="1400900" y="2657410"/>
            <a:ext cx="1110600" cy="1938380"/>
            <a:chOff x="2619425" y="2891450"/>
            <a:chExt cx="1110600" cy="1938380"/>
          </a:xfrm>
        </p:grpSpPr>
        <p:sp>
          <p:nvSpPr>
            <p:cNvPr id="563" name="Google Shape;563;p71"/>
            <p:cNvSpPr/>
            <p:nvPr/>
          </p:nvSpPr>
          <p:spPr>
            <a:xfrm>
              <a:off x="2619425" y="2891450"/>
              <a:ext cx="1110600" cy="14406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  <a:effectLst>
              <a:outerShdw blurRad="142875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Used</a:t>
              </a:r>
              <a:endParaRPr b="0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4" name="Google Shape;564;p71"/>
            <p:cNvSpPr txBox="1"/>
            <p:nvPr/>
          </p:nvSpPr>
          <p:spPr>
            <a:xfrm>
              <a:off x="2744378" y="4255630"/>
              <a:ext cx="860700" cy="5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Net capacity</a:t>
              </a:r>
              <a:endParaRPr b="1" i="0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5" name="Google Shape;565;p71"/>
          <p:cNvSpPr/>
          <p:nvPr/>
        </p:nvSpPr>
        <p:spPr>
          <a:xfrm>
            <a:off x="2826125" y="2121131"/>
            <a:ext cx="1002000" cy="155400"/>
          </a:xfrm>
          <a:prstGeom prst="roundRect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deleted non purged</a:t>
            </a:r>
            <a:endParaRPr b="1" i="0" sz="800" u="none" cap="none" strike="noStrike">
              <a:solidFill>
                <a:srgbClr val="0B539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71"/>
          <p:cNvSpPr/>
          <p:nvPr/>
        </p:nvSpPr>
        <p:spPr>
          <a:xfrm>
            <a:off x="4925475" y="2533550"/>
            <a:ext cx="2378400" cy="951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🗒  (%large_objects)*(k+m)/k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+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(%small_objects)*n_replicas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= 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protection_ratio</a:t>
            </a:r>
            <a:endParaRPr b="0" i="0" sz="12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71"/>
          <p:cNvSpPr txBox="1"/>
          <p:nvPr>
            <p:ph type="title"/>
          </p:nvPr>
        </p:nvSpPr>
        <p:spPr>
          <a:xfrm>
            <a:off x="628650" y="254153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Understanding RING Usage (2)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00">
                <a:solidFill>
                  <a:schemeClr val="accent3"/>
                </a:solidFill>
              </a:rPr>
              <a:t>What’s in </a:t>
            </a:r>
            <a:r>
              <a:rPr b="0" i="1" lang="en-US" sz="1800">
                <a:solidFill>
                  <a:schemeClr val="accent3"/>
                </a:solidFill>
              </a:rPr>
              <a:t>Stored</a:t>
            </a:r>
            <a:r>
              <a:rPr b="0" lang="en-US" sz="1800">
                <a:solidFill>
                  <a:schemeClr val="accent3"/>
                </a:solidFill>
              </a:rPr>
              <a:t> and what’s in </a:t>
            </a:r>
            <a:r>
              <a:rPr b="0" i="1" lang="en-US" sz="1800">
                <a:solidFill>
                  <a:schemeClr val="accent3"/>
                </a:solidFill>
              </a:rPr>
              <a:t>Used</a:t>
            </a:r>
            <a:endParaRPr b="0" i="1" sz="1800">
              <a:solidFill>
                <a:schemeClr val="accent3"/>
              </a:solidFill>
            </a:endParaRPr>
          </a:p>
        </p:txBody>
      </p:sp>
      <p:cxnSp>
        <p:nvCxnSpPr>
          <p:cNvPr id="568" name="Google Shape;568;p71"/>
          <p:cNvCxnSpPr/>
          <p:nvPr/>
        </p:nvCxnSpPr>
        <p:spPr>
          <a:xfrm>
            <a:off x="4991250" y="1989325"/>
            <a:ext cx="208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71"/>
          <p:cNvCxnSpPr/>
          <p:nvPr/>
        </p:nvCxnSpPr>
        <p:spPr>
          <a:xfrm flipH="1" rot="10800000">
            <a:off x="4991250" y="4828875"/>
            <a:ext cx="38679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71"/>
          <p:cNvCxnSpPr/>
          <p:nvPr/>
        </p:nvCxnSpPr>
        <p:spPr>
          <a:xfrm flipH="1" rot="10800000">
            <a:off x="5219850" y="3167845"/>
            <a:ext cx="1872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628650" y="2553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What Happens when Purge is Stopped 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00">
                <a:solidFill>
                  <a:schemeClr val="accent3"/>
                </a:solidFill>
              </a:rPr>
              <a:t>E.g. when a storage server fails, as per Split Detection</a:t>
            </a:r>
            <a:endParaRPr b="0" sz="1800">
              <a:solidFill>
                <a:schemeClr val="accent3"/>
              </a:solidFill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628650" y="1360275"/>
            <a:ext cx="39462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Purge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⇒ </a:t>
            </a:r>
            <a:r>
              <a:rPr b="1" lang="en-US" sz="18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relocation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⇒ </a:t>
            </a:r>
            <a:r>
              <a:rPr b="1" lang="en-US" sz="18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data deleted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the disks ⇒ </a:t>
            </a:r>
            <a:r>
              <a:rPr lang="en-US" sz="1800">
                <a:solidFill>
                  <a:srgbClr val="434343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usage grows faster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Worse case scenario,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disk usage warning threshold is reached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during that downtime: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P2 ticket at Scality Support.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usage </a:t>
            </a:r>
            <a:r>
              <a:rPr b="1" lang="en-US" sz="18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was already close to 80%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contact your Scality Account Manager to start planning for a Capacity Extension.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72"/>
          <p:cNvSpPr txBox="1"/>
          <p:nvPr/>
        </p:nvSpPr>
        <p:spPr>
          <a:xfrm>
            <a:off x="7104975" y="2575275"/>
            <a:ext cx="670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⚠</a:t>
            </a:r>
            <a:endParaRPr b="1" i="0" sz="3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8" name="Google Shape;578;p72"/>
          <p:cNvGrpSpPr/>
          <p:nvPr/>
        </p:nvGrpSpPr>
        <p:grpSpPr>
          <a:xfrm>
            <a:off x="4574850" y="1817486"/>
            <a:ext cx="4264350" cy="2636790"/>
            <a:chOff x="4574850" y="1665086"/>
            <a:chExt cx="4264350" cy="2636790"/>
          </a:xfrm>
        </p:grpSpPr>
        <p:pic>
          <p:nvPicPr>
            <p:cNvPr id="579" name="Google Shape;579;p72" title="Points scored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4850" y="1665086"/>
              <a:ext cx="4264350" cy="263679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580" name="Google Shape;580;p72"/>
            <p:cNvCxnSpPr/>
            <p:nvPr/>
          </p:nvCxnSpPr>
          <p:spPr>
            <a:xfrm>
              <a:off x="6538175" y="2064675"/>
              <a:ext cx="0" cy="195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1" name="Google Shape;581;p72"/>
            <p:cNvSpPr/>
            <p:nvPr/>
          </p:nvSpPr>
          <p:spPr>
            <a:xfrm>
              <a:off x="6632650" y="3443116"/>
              <a:ext cx="924300" cy="344100"/>
            </a:xfrm>
            <a:prstGeom prst="wedgeRoundRectCallout">
              <a:avLst>
                <a:gd fmla="val -55695" name="adj1"/>
                <a:gd fmla="val 107134" name="adj2"/>
                <a:gd fmla="val 0" name="adj3"/>
              </a:avLst>
            </a:prstGeom>
            <a:solidFill>
              <a:srgbClr val="F4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99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Storage server failure</a:t>
              </a:r>
              <a:endParaRPr b="1" i="0" sz="1000" u="none" cap="none" strike="noStrike">
                <a:solidFill>
                  <a:srgbClr val="99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Capacity Planning Variables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7" name="Google Shape;587;p73"/>
          <p:cNvSpPr txBox="1"/>
          <p:nvPr>
            <p:ph idx="1" type="body"/>
          </p:nvPr>
        </p:nvSpPr>
        <p:spPr>
          <a:xfrm>
            <a:off x="628650" y="1234875"/>
            <a:ext cx="78867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r>
              <a:rPr b="1" baseline="-25000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warning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(TB) = Capacity usage that should trigger a capacity extension plan.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r>
              <a:rPr b="1" baseline="-25000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(TB) = Capacity usage you do not want to reach.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Growth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(TB/day) = Projected rate at which the storage will be used.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</a:t>
            </a:r>
            <a:r>
              <a:rPr b="1" baseline="-25000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order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(days)= Time between notification from operation team and hardware order.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influenced by internal processes.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</a:t>
            </a:r>
            <a:r>
              <a:rPr b="1" baseline="-25000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delivery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(days) = Time between order and hardware delivery.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influenced by HW provider scheduling.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</a:t>
            </a:r>
            <a:r>
              <a:rPr b="1" baseline="-25000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installation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(days) = Time between HW delivery and insertion into the RING.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8" name="Google Shape;588;p73"/>
          <p:cNvSpPr/>
          <p:nvPr/>
        </p:nvSpPr>
        <p:spPr>
          <a:xfrm>
            <a:off x="1256550" y="4777150"/>
            <a:ext cx="6630900" cy="380400"/>
          </a:xfrm>
          <a:prstGeom prst="parallelogram">
            <a:avLst>
              <a:gd fmla="val 25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b="1" baseline="-25000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warning</a:t>
            </a:r>
            <a:r>
              <a:rPr b="1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= Used</a:t>
            </a:r>
            <a:r>
              <a:rPr b="1" baseline="-25000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critical</a:t>
            </a:r>
            <a:r>
              <a:rPr b="1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– Growth x (Time</a:t>
            </a:r>
            <a:r>
              <a:rPr b="1" baseline="-25000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order</a:t>
            </a:r>
            <a:r>
              <a:rPr b="1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+ Time</a:t>
            </a:r>
            <a:r>
              <a:rPr b="1" baseline="-25000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r>
              <a:rPr b="1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+ Time</a:t>
            </a:r>
            <a:r>
              <a:rPr b="1" baseline="30000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r>
              <a:rPr b="1" i="1" lang="en-US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RING Capacity Forecast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4" name="Google Shape;594;p74"/>
          <p:cNvSpPr txBox="1"/>
          <p:nvPr>
            <p:ph idx="1" type="body"/>
          </p:nvPr>
        </p:nvSpPr>
        <p:spPr>
          <a:xfrm>
            <a:off x="4586100" y="1331825"/>
            <a:ext cx="4402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Forecasts present </a:t>
            </a:r>
            <a:r>
              <a:rPr b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predictions based on existing data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MONTH</a:t>
            </a:r>
            <a:r>
              <a:rPr b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growth metric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represents the estimated RING usage variation over a month (e.g., +30 TB/month).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i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80% USED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represents the number of remaining days, based on the actual rate of data growth, before the 80%-full capacity threshold is reached.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Char char="•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 100 days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RING global status changes to </a:t>
            </a:r>
            <a:r>
              <a:rPr b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WARNING, LOW STORAGE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Char char="•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 60 days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RING global status changes to </a:t>
            </a:r>
            <a:r>
              <a:rPr b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CRITICAL, LOW STORAGE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r>
              <a:rPr lang="en-US" sz="1300">
                <a:solidFill>
                  <a:srgbClr val="434343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Contacting Scality Customer Support is strongly advised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Char char="•"/>
            </a:pPr>
            <a:r>
              <a:rPr b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N/A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displayed when there is not enough data to compute this metric.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⇒ To reconfigure days thresholds, contact Scality Customer Support.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95" name="Google Shape;595;p74"/>
          <p:cNvPicPr preferRelativeResize="0"/>
          <p:nvPr/>
        </p:nvPicPr>
        <p:blipFill rotWithShape="1">
          <a:blip r:embed="rId3">
            <a:alphaModFix/>
          </a:blip>
          <a:srcRect b="0" l="1112" r="36737" t="0"/>
          <a:stretch/>
        </p:blipFill>
        <p:spPr>
          <a:xfrm>
            <a:off x="451950" y="1626213"/>
            <a:ext cx="4009673" cy="3095834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596" name="Google Shape;596;p74"/>
          <p:cNvSpPr txBox="1"/>
          <p:nvPr/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772E"/>
                </a:solidFill>
                <a:latin typeface="Roboto"/>
                <a:ea typeface="Roboto"/>
                <a:cs typeface="Roboto"/>
                <a:sym typeface="Roboto"/>
              </a:rPr>
              <a:t>With the Supervisor GUI</a:t>
            </a:r>
            <a:endParaRPr b="0" i="0" sz="2000" u="none" cap="none" strike="noStrike">
              <a:solidFill>
                <a:srgbClr val="FE77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RING Monitoring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3" name="Google Shape;603;p75"/>
          <p:cNvSpPr txBox="1"/>
          <p:nvPr>
            <p:ph idx="1" type="body"/>
          </p:nvPr>
        </p:nvSpPr>
        <p:spPr>
          <a:xfrm>
            <a:off x="628650" y="1234874"/>
            <a:ext cx="78867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US">
                <a:solidFill>
                  <a:srgbClr val="434343"/>
                </a:solidFill>
              </a:rPr>
              <a:t>RING Status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>
                <a:solidFill>
                  <a:srgbClr val="434343"/>
                </a:solidFill>
              </a:rPr>
              <a:t>Identify failed servers and/or disks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>
                <a:solidFill>
                  <a:srgbClr val="434343"/>
                </a:solidFill>
              </a:rPr>
              <a:t>Capacity warnings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US">
                <a:solidFill>
                  <a:srgbClr val="434343"/>
                </a:solidFill>
              </a:rPr>
              <a:t>RING Utilization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>
                <a:solidFill>
                  <a:srgbClr val="434343"/>
                </a:solidFill>
              </a:rPr>
              <a:t>Tracking time to 80% used</a:t>
            </a: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US">
                <a:solidFill>
                  <a:srgbClr val="434343"/>
                </a:solidFill>
              </a:rPr>
              <a:t>RING Latency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>
                <a:solidFill>
                  <a:srgbClr val="434343"/>
                </a:solidFill>
              </a:rPr>
              <a:t>Identify networking issues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800"/>
              <a:buChar char="•"/>
            </a:pPr>
            <a:r>
              <a:rPr lang="en-US">
                <a:solidFill>
                  <a:srgbClr val="434343"/>
                </a:solidFill>
              </a:rPr>
              <a:t>Identify failing/faulty hardware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212" y="1062694"/>
            <a:ext cx="2333576" cy="25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6"/>
          <p:cNvSpPr txBox="1"/>
          <p:nvPr/>
        </p:nvSpPr>
        <p:spPr>
          <a:xfrm>
            <a:off x="3343200" y="4293725"/>
            <a:ext cx="245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 ?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1"/>
          <p:cNvSpPr txBox="1"/>
          <p:nvPr/>
        </p:nvSpPr>
        <p:spPr>
          <a:xfrm>
            <a:off x="-12" y="1367000"/>
            <a:ext cx="9040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the end of this module, </a:t>
            </a:r>
            <a:r>
              <a:rPr b="1" i="0" lang="en-US" sz="3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will be able to</a:t>
            </a: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…</a:t>
            </a:r>
            <a:endParaRPr b="1" i="0" sz="30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3" name="Google Shape;293;p61"/>
          <p:cNvSpPr txBox="1"/>
          <p:nvPr/>
        </p:nvSpPr>
        <p:spPr>
          <a:xfrm>
            <a:off x="710050" y="2899475"/>
            <a:ext cx="8382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understand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how deleted objects impact RING capacity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and also 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know when to plan for a capacity extension</a:t>
            </a: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94" name="Google Shape;294;p61"/>
          <p:cNvCxnSpPr/>
          <p:nvPr/>
        </p:nvCxnSpPr>
        <p:spPr>
          <a:xfrm flipH="1" rot="-5400000">
            <a:off x="-553097" y="2685576"/>
            <a:ext cx="1925700" cy="624600"/>
          </a:xfrm>
          <a:prstGeom prst="bentConnector3">
            <a:avLst>
              <a:gd fmla="val 139" name="adj1"/>
            </a:avLst>
          </a:prstGeom>
          <a:noFill/>
          <a:ln cap="rnd" cmpd="sng" w="127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295" name="Google Shape;295;p61"/>
          <p:cNvSpPr txBox="1"/>
          <p:nvPr>
            <p:ph idx="4294967295"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RING Capacity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Contents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62"/>
          <p:cNvSpPr txBox="1"/>
          <p:nvPr>
            <p:ph idx="1" type="body"/>
          </p:nvPr>
        </p:nvSpPr>
        <p:spPr>
          <a:xfrm>
            <a:off x="628650" y="1292700"/>
            <a:ext cx="7670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Object Lifecycle 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Split Objects &amp; Garbage Collector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 Purge task 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Understanding Capacity Overhead</a:t>
            </a:r>
            <a:endParaRPr b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Char char="•"/>
            </a:pPr>
            <a:r>
              <a:rPr b="1" lang="en-US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Capacity Planning</a:t>
            </a:r>
            <a:endParaRPr b="1" sz="2600">
              <a:solidFill>
                <a:srgbClr val="FF9A3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Object Lifecycle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63"/>
          <p:cNvSpPr/>
          <p:nvPr/>
        </p:nvSpPr>
        <p:spPr>
          <a:xfrm>
            <a:off x="1900325" y="1796425"/>
            <a:ext cx="823200" cy="57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</a:t>
            </a:r>
            <a:endParaRPr b="0" i="0" sz="14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8" name="Google Shape;308;p63"/>
          <p:cNvSpPr/>
          <p:nvPr/>
        </p:nvSpPr>
        <p:spPr>
          <a:xfrm>
            <a:off x="3689250" y="1796425"/>
            <a:ext cx="823200" cy="57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</a:t>
            </a:r>
            <a:endParaRPr b="0" i="0" sz="1400" u="none" cap="none" strike="noStrike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9" name="Google Shape;309;p63"/>
          <p:cNvSpPr/>
          <p:nvPr/>
        </p:nvSpPr>
        <p:spPr>
          <a:xfrm>
            <a:off x="5478175" y="1796425"/>
            <a:ext cx="823200" cy="57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(PURGED)</a:t>
            </a:r>
            <a:endParaRPr b="0" i="0" sz="1100" u="none" cap="none" strike="noStrike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63"/>
          <p:cNvSpPr/>
          <p:nvPr/>
        </p:nvSpPr>
        <p:spPr>
          <a:xfrm>
            <a:off x="7279800" y="1796425"/>
            <a:ext cx="823200" cy="573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A4C2F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C9DAF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(REMOVED)</a:t>
            </a:r>
            <a:endParaRPr b="0" i="0" sz="900" u="none" cap="none" strike="noStrike">
              <a:solidFill>
                <a:srgbClr val="C9DAF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11" name="Google Shape;311;p63"/>
          <p:cNvCxnSpPr>
            <a:endCxn id="307" idx="2"/>
          </p:cNvCxnSpPr>
          <p:nvPr/>
        </p:nvCxnSpPr>
        <p:spPr>
          <a:xfrm>
            <a:off x="934625" y="2083225"/>
            <a:ext cx="9657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63"/>
          <p:cNvCxnSpPr>
            <a:stCxn id="307" idx="6"/>
            <a:endCxn id="308" idx="2"/>
          </p:cNvCxnSpPr>
          <p:nvPr/>
        </p:nvCxnSpPr>
        <p:spPr>
          <a:xfrm>
            <a:off x="2723525" y="2083225"/>
            <a:ext cx="965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63"/>
          <p:cNvCxnSpPr>
            <a:stCxn id="308" idx="6"/>
            <a:endCxn id="309" idx="2"/>
          </p:cNvCxnSpPr>
          <p:nvPr/>
        </p:nvCxnSpPr>
        <p:spPr>
          <a:xfrm>
            <a:off x="4512450" y="2083225"/>
            <a:ext cx="965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63"/>
          <p:cNvCxnSpPr>
            <a:stCxn id="309" idx="6"/>
            <a:endCxn id="310" idx="2"/>
          </p:cNvCxnSpPr>
          <p:nvPr/>
        </p:nvCxnSpPr>
        <p:spPr>
          <a:xfrm>
            <a:off x="6301375" y="2083225"/>
            <a:ext cx="97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63"/>
          <p:cNvSpPr txBox="1"/>
          <p:nvPr/>
        </p:nvSpPr>
        <p:spPr>
          <a:xfrm>
            <a:off x="934600" y="1754100"/>
            <a:ext cx="965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 b="0" i="0" sz="1400" u="none" cap="none" strike="noStrike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63"/>
          <p:cNvSpPr txBox="1"/>
          <p:nvPr/>
        </p:nvSpPr>
        <p:spPr>
          <a:xfrm>
            <a:off x="2723525" y="1754100"/>
            <a:ext cx="965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b="0"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63"/>
          <p:cNvSpPr txBox="1"/>
          <p:nvPr/>
        </p:nvSpPr>
        <p:spPr>
          <a:xfrm>
            <a:off x="4512463" y="1754100"/>
            <a:ext cx="965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PURGE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63"/>
          <p:cNvSpPr txBox="1"/>
          <p:nvPr/>
        </p:nvSpPr>
        <p:spPr>
          <a:xfrm>
            <a:off x="6301413" y="1754100"/>
            <a:ext cx="965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RELOCATION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934600" y="2575300"/>
            <a:ext cx="1788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Referenced in node memory</a:t>
            </a:r>
            <a:endParaRPr b="0" i="0" sz="13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Roboto Condensed"/>
              <a:buChar char="●"/>
            </a:pPr>
            <a:r>
              <a:rPr b="0" i="0" lang="en-US" sz="13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Init. version: 64</a:t>
            </a:r>
            <a:endParaRPr b="0" i="0" sz="13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Stored on disk</a:t>
            </a:r>
            <a:endParaRPr b="0" i="0" sz="13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63"/>
          <p:cNvSpPr txBox="1"/>
          <p:nvPr/>
        </p:nvSpPr>
        <p:spPr>
          <a:xfrm>
            <a:off x="2723525" y="2575300"/>
            <a:ext cx="1788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Still referenced in node memory:</a:t>
            </a:r>
            <a:endParaRPr b="0" i="0" sz="1300" u="none" cap="none" strike="noStrike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Char char="●"/>
            </a:pPr>
            <a:r>
              <a:rPr b="0" i="0" lang="en-US" sz="13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Flagged </a:t>
            </a:r>
            <a:r>
              <a:rPr b="0" i="1" lang="en-US" sz="13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DELETED</a:t>
            </a:r>
            <a:endParaRPr b="0" i="1" sz="1300" u="none" cap="none" strike="noStrike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Char char="●"/>
            </a:pPr>
            <a:r>
              <a:rPr b="0" i="0" lang="en-US" sz="13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Version +64</a:t>
            </a:r>
            <a:endParaRPr b="0" i="0" sz="1300" u="none" cap="none" strike="noStrike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Still stored on disk</a:t>
            </a:r>
            <a:endParaRPr b="0" i="0" sz="1300" u="none" cap="none" strike="noStrike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1" name="Google Shape;321;p63"/>
          <p:cNvSpPr txBox="1"/>
          <p:nvPr/>
        </p:nvSpPr>
        <p:spPr>
          <a:xfrm>
            <a:off x="4512450" y="2575300"/>
            <a:ext cx="17889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Bizstorenode</a:t>
            </a:r>
            <a:r>
              <a:rPr b="0" i="0" lang="en-US" sz="13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task</a:t>
            </a:r>
            <a:endParaRPr b="0" i="0" sz="1300" u="none" cap="none" strike="noStrike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De-referenced from node memory</a:t>
            </a:r>
            <a:endParaRPr b="0" i="0" sz="1300" u="none" cap="none" strike="noStrike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Still stored on disk</a:t>
            </a:r>
            <a:endParaRPr b="0" i="0" sz="1300" u="none" cap="none" strike="noStrike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2" name="Google Shape;322;p63"/>
          <p:cNvSpPr txBox="1"/>
          <p:nvPr/>
        </p:nvSpPr>
        <p:spPr>
          <a:xfrm>
            <a:off x="6301425" y="2575300"/>
            <a:ext cx="17889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 cap="none" strike="noStrike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Biziod</a:t>
            </a:r>
            <a:r>
              <a:rPr b="0" i="0" lang="en-US" sz="1300" u="none" cap="none" strike="noStrike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task</a:t>
            </a:r>
            <a:endParaRPr b="0" i="0" sz="1300" u="none" cap="none" strike="noStrike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Removal from disk:</a:t>
            </a:r>
            <a:endParaRPr b="0" i="0" sz="1300" u="none" cap="none" strike="noStrike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 Condensed"/>
              <a:buChar char="●"/>
            </a:pPr>
            <a:r>
              <a:rPr b="0" i="0" lang="en-US" sz="1300" u="none" cap="none" strike="noStrike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Algorithm-based</a:t>
            </a:r>
            <a:endParaRPr b="0" i="0" sz="1300" u="none" cap="none" strike="noStrike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 Condensed"/>
              <a:buChar char="●"/>
            </a:pPr>
            <a:r>
              <a:rPr b="0" i="0" lang="en-US" sz="1300" u="none" cap="none" strike="noStrike">
                <a:solidFill>
                  <a:srgbClr val="1C458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Container-based</a:t>
            </a:r>
            <a:endParaRPr b="0" i="0" sz="1300" u="none" cap="none" strike="noStrike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/>
        </p:nvSpPr>
        <p:spPr>
          <a:xfrm>
            <a:off x="2764190" y="3422402"/>
            <a:ext cx="919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F: SPLIT, DELETE</a:t>
            </a:r>
            <a:endParaRPr b="1" i="0" sz="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8" name="Google Shape;328;p64"/>
          <p:cNvSpPr txBox="1"/>
          <p:nvPr/>
        </p:nvSpPr>
        <p:spPr>
          <a:xfrm>
            <a:off x="2764200" y="3422400"/>
            <a:ext cx="538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F: SPLIT</a:t>
            </a:r>
            <a:endParaRPr b="1" i="0" sz="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9" name="Google Shape;329;p6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Split Objects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0" name="Google Shape;330;p64"/>
          <p:cNvSpPr txBox="1"/>
          <p:nvPr>
            <p:ph idx="1" type="body"/>
          </p:nvPr>
        </p:nvSpPr>
        <p:spPr>
          <a:xfrm>
            <a:off x="4850650" y="1082475"/>
            <a:ext cx="42651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Sproxyd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RS2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Connectors.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Only on the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RING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Google Shape;331;p64"/>
          <p:cNvSpPr/>
          <p:nvPr/>
        </p:nvSpPr>
        <p:spPr>
          <a:xfrm>
            <a:off x="3656200" y="1955125"/>
            <a:ext cx="1145700" cy="1011600"/>
          </a:xfrm>
          <a:prstGeom prst="donut">
            <a:avLst>
              <a:gd fmla="val 9763" name="adj"/>
            </a:avLst>
          </a:prstGeom>
          <a:solidFill>
            <a:srgbClr val="3F585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5952"/>
                </a:solidFill>
                <a:latin typeface="Oswald"/>
                <a:ea typeface="Oswald"/>
                <a:cs typeface="Oswald"/>
                <a:sym typeface="Oswald"/>
              </a:rPr>
              <a:t>Data RING</a:t>
            </a:r>
            <a:endParaRPr b="1" i="0" sz="1400" u="none" cap="none" strike="noStrike">
              <a:solidFill>
                <a:srgbClr val="3F595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64"/>
          <p:cNvSpPr/>
          <p:nvPr/>
        </p:nvSpPr>
        <p:spPr>
          <a:xfrm>
            <a:off x="1084250" y="1844475"/>
            <a:ext cx="2013300" cy="969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Connector</a:t>
            </a:r>
            <a:endParaRPr b="1" i="1" sz="1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3" name="Google Shape;333;p64"/>
          <p:cNvSpPr/>
          <p:nvPr/>
        </p:nvSpPr>
        <p:spPr>
          <a:xfrm>
            <a:off x="254000" y="2166125"/>
            <a:ext cx="10794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PUT</a:t>
            </a:r>
            <a:endParaRPr b="1" i="0" sz="1200" u="none" cap="none" strike="noStrike">
              <a:solidFill>
                <a:srgbClr val="0B539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4" name="Google Shape;334;p64"/>
          <p:cNvSpPr/>
          <p:nvPr/>
        </p:nvSpPr>
        <p:spPr>
          <a:xfrm>
            <a:off x="1883145" y="2262725"/>
            <a:ext cx="2391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B539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5" name="Google Shape;335;p64"/>
          <p:cNvSpPr/>
          <p:nvPr/>
        </p:nvSpPr>
        <p:spPr>
          <a:xfrm>
            <a:off x="2797750" y="2222925"/>
            <a:ext cx="809700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99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PUT</a:t>
            </a:r>
            <a:endParaRPr b="1" i="0" sz="700" u="none" cap="none" strike="noStrike">
              <a:solidFill>
                <a:srgbClr val="99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6" name="Google Shape;336;p64"/>
          <p:cNvSpPr/>
          <p:nvPr/>
        </p:nvSpPr>
        <p:spPr>
          <a:xfrm>
            <a:off x="1421375" y="2137475"/>
            <a:ext cx="373800" cy="537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4"/>
          <p:cNvSpPr/>
          <p:nvPr/>
        </p:nvSpPr>
        <p:spPr>
          <a:xfrm>
            <a:off x="2210225" y="215987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K1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8" name="Google Shape;338;p64"/>
          <p:cNvSpPr/>
          <p:nvPr/>
        </p:nvSpPr>
        <p:spPr>
          <a:xfrm>
            <a:off x="2273100" y="226237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K2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9" name="Google Shape;339;p64"/>
          <p:cNvSpPr/>
          <p:nvPr/>
        </p:nvSpPr>
        <p:spPr>
          <a:xfrm>
            <a:off x="2355238" y="2355963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K3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0" name="Google Shape;340;p64"/>
          <p:cNvSpPr/>
          <p:nvPr/>
        </p:nvSpPr>
        <p:spPr>
          <a:xfrm>
            <a:off x="2423938" y="243592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K4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1" name="Google Shape;341;p64"/>
          <p:cNvSpPr/>
          <p:nvPr/>
        </p:nvSpPr>
        <p:spPr>
          <a:xfrm rot="-313651">
            <a:off x="1975490" y="1743410"/>
            <a:ext cx="1975617" cy="32715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4"/>
          <p:cNvSpPr/>
          <p:nvPr/>
        </p:nvSpPr>
        <p:spPr>
          <a:xfrm>
            <a:off x="2977600" y="1519750"/>
            <a:ext cx="373800" cy="4797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K1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K2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K3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K4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Google Shape;343;p64"/>
          <p:cNvSpPr/>
          <p:nvPr/>
        </p:nvSpPr>
        <p:spPr>
          <a:xfrm>
            <a:off x="2948400" y="3707725"/>
            <a:ext cx="1145700" cy="1011600"/>
          </a:xfrm>
          <a:prstGeom prst="donut">
            <a:avLst>
              <a:gd fmla="val 9763" name="adj"/>
            </a:avLst>
          </a:prstGeom>
          <a:solidFill>
            <a:srgbClr val="3F585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5952"/>
                </a:solidFill>
                <a:latin typeface="Oswald"/>
                <a:ea typeface="Oswald"/>
                <a:cs typeface="Oswald"/>
                <a:sym typeface="Oswald"/>
              </a:rPr>
              <a:t>Data RING</a:t>
            </a:r>
            <a:endParaRPr b="1" i="0" sz="1400" u="none" cap="none" strike="noStrike">
              <a:solidFill>
                <a:srgbClr val="3F595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" name="Google Shape;344;p64"/>
          <p:cNvSpPr/>
          <p:nvPr/>
        </p:nvSpPr>
        <p:spPr>
          <a:xfrm>
            <a:off x="1310350" y="3650550"/>
            <a:ext cx="1079400" cy="5772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Connector</a:t>
            </a:r>
            <a:endParaRPr b="1" i="1" sz="1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64"/>
          <p:cNvSpPr/>
          <p:nvPr/>
        </p:nvSpPr>
        <p:spPr>
          <a:xfrm>
            <a:off x="585375" y="3851700"/>
            <a:ext cx="10794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</a:t>
            </a:r>
            <a:endParaRPr b="1" i="0" sz="1200" u="none" cap="none" strike="noStrike">
              <a:solidFill>
                <a:srgbClr val="0B539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64"/>
          <p:cNvSpPr/>
          <p:nvPr/>
        </p:nvSpPr>
        <p:spPr>
          <a:xfrm>
            <a:off x="3664563" y="449077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4"/>
          <p:cNvSpPr/>
          <p:nvPr/>
        </p:nvSpPr>
        <p:spPr>
          <a:xfrm>
            <a:off x="3021888" y="454992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4"/>
          <p:cNvSpPr/>
          <p:nvPr/>
        </p:nvSpPr>
        <p:spPr>
          <a:xfrm>
            <a:off x="3882438" y="416982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4"/>
          <p:cNvSpPr/>
          <p:nvPr/>
        </p:nvSpPr>
        <p:spPr>
          <a:xfrm>
            <a:off x="2857625" y="3651975"/>
            <a:ext cx="373800" cy="4797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K1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K2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K3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K4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0" name="Google Shape;350;p64"/>
          <p:cNvSpPr/>
          <p:nvPr/>
        </p:nvSpPr>
        <p:spPr>
          <a:xfrm>
            <a:off x="2043250" y="3899675"/>
            <a:ext cx="809700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</a:t>
            </a:r>
            <a:endParaRPr b="1" i="0" sz="7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1" name="Google Shape;351;p64"/>
          <p:cNvSpPr/>
          <p:nvPr/>
        </p:nvSpPr>
        <p:spPr>
          <a:xfrm>
            <a:off x="3231431" y="3709519"/>
            <a:ext cx="466800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COPY</a:t>
            </a:r>
            <a:endParaRPr b="1" i="0" sz="7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2" name="Google Shape;352;p64"/>
          <p:cNvSpPr/>
          <p:nvPr/>
        </p:nvSpPr>
        <p:spPr>
          <a:xfrm>
            <a:off x="3742300" y="3576175"/>
            <a:ext cx="373800" cy="4797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K1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K2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K3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K4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3" name="Google Shape;353;p64"/>
          <p:cNvSpPr txBox="1"/>
          <p:nvPr/>
        </p:nvSpPr>
        <p:spPr>
          <a:xfrm>
            <a:off x="3679450" y="3369675"/>
            <a:ext cx="538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ID: 0x44</a:t>
            </a:r>
            <a:endParaRPr b="1" i="0" sz="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64"/>
          <p:cNvSpPr txBox="1"/>
          <p:nvPr/>
        </p:nvSpPr>
        <p:spPr>
          <a:xfrm>
            <a:off x="2840400" y="1308725"/>
            <a:ext cx="745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Flag: SPLIT</a:t>
            </a:r>
            <a:endParaRPr b="1" i="0" sz="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5" name="Google Shape;355;p64"/>
          <p:cNvSpPr txBox="1"/>
          <p:nvPr>
            <p:ph idx="1" type="body"/>
          </p:nvPr>
        </p:nvSpPr>
        <p:spPr>
          <a:xfrm>
            <a:off x="4850650" y="1737975"/>
            <a:ext cx="42651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PUTs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connector: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splits large objects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into smaller chunks: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Sproxyd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b="1" lang="en-US" sz="12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64+ MB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objects are split into </a:t>
            </a:r>
            <a:r>
              <a:rPr b="1" lang="en-US" sz="12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 MB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chunks.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RS2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b="1" lang="en-US" sz="12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4+ MB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objects are split into </a:t>
            </a:r>
            <a:r>
              <a:rPr b="1" lang="en-US" sz="12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MB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chunks.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6" name="Google Shape;356;p64"/>
          <p:cNvSpPr txBox="1"/>
          <p:nvPr>
            <p:ph idx="1" type="body"/>
          </p:nvPr>
        </p:nvSpPr>
        <p:spPr>
          <a:xfrm>
            <a:off x="4850650" y="2966175"/>
            <a:ext cx="4265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creates an index object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also stored in the data RING.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7" name="Google Shape;357;p64"/>
          <p:cNvSpPr txBox="1"/>
          <p:nvPr>
            <p:ph idx="1" type="body"/>
          </p:nvPr>
        </p:nvSpPr>
        <p:spPr>
          <a:xfrm>
            <a:off x="4850650" y="3514327"/>
            <a:ext cx="4265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connector: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8" name="Google Shape;358;p64"/>
          <p:cNvSpPr txBox="1"/>
          <p:nvPr>
            <p:ph idx="1" type="body"/>
          </p:nvPr>
        </p:nvSpPr>
        <p:spPr>
          <a:xfrm>
            <a:off x="4850650" y="3772573"/>
            <a:ext cx="4265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flags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index object as </a:t>
            </a:r>
            <a:r>
              <a:rPr b="1" lang="en-US" sz="12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9" name="Google Shape;359;p64"/>
          <p:cNvSpPr txBox="1"/>
          <p:nvPr>
            <p:ph idx="1" type="body"/>
          </p:nvPr>
        </p:nvSpPr>
        <p:spPr>
          <a:xfrm>
            <a:off x="4850650" y="4054875"/>
            <a:ext cx="4265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creates a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special Garbage Collector object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0" name="Google Shape;360;p64"/>
          <p:cNvSpPr txBox="1"/>
          <p:nvPr>
            <p:ph idx="1" type="body"/>
          </p:nvPr>
        </p:nvSpPr>
        <p:spPr>
          <a:xfrm>
            <a:off x="4850650" y="4338375"/>
            <a:ext cx="4265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nothing else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Google Shape;361;p64"/>
          <p:cNvSpPr/>
          <p:nvPr/>
        </p:nvSpPr>
        <p:spPr>
          <a:xfrm>
            <a:off x="2776400" y="423652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K1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64"/>
          <p:cNvSpPr txBox="1"/>
          <p:nvPr>
            <p:ph idx="1" type="body"/>
          </p:nvPr>
        </p:nvSpPr>
        <p:spPr>
          <a:xfrm>
            <a:off x="4850650" y="4668248"/>
            <a:ext cx="4265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 u="sng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Note: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File-based (SOFS) connectors have a different process to deal with large files, but still involving splitting (creating </a:t>
            </a:r>
            <a:r>
              <a:rPr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stripes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and an index.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Garbage Collector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65"/>
          <p:cNvSpPr txBox="1"/>
          <p:nvPr>
            <p:ph idx="1" type="body"/>
          </p:nvPr>
        </p:nvSpPr>
        <p:spPr>
          <a:xfrm>
            <a:off x="628650" y="1387275"/>
            <a:ext cx="525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Garbage Collector actually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sends DELETEs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chunks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Split Objects.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a </a:t>
            </a:r>
            <a:r>
              <a:rPr b="1" i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bizstorenode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scheduled task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running by default every 600 seconds.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9" name="Google Shape;369;p65"/>
          <p:cNvSpPr/>
          <p:nvPr/>
        </p:nvSpPr>
        <p:spPr>
          <a:xfrm>
            <a:off x="6158088" y="1766525"/>
            <a:ext cx="1145700" cy="1011600"/>
          </a:xfrm>
          <a:prstGeom prst="donut">
            <a:avLst>
              <a:gd fmla="val 9763" name="adj"/>
            </a:avLst>
          </a:prstGeom>
          <a:solidFill>
            <a:srgbClr val="3F585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5952"/>
                </a:solidFill>
                <a:latin typeface="Oswald"/>
                <a:ea typeface="Oswald"/>
                <a:cs typeface="Oswald"/>
                <a:sym typeface="Oswald"/>
              </a:rPr>
              <a:t>Data RING</a:t>
            </a:r>
            <a:endParaRPr b="1" i="0" sz="1400" u="none" cap="none" strike="noStrike">
              <a:solidFill>
                <a:srgbClr val="3F595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65"/>
          <p:cNvSpPr/>
          <p:nvPr/>
        </p:nvSpPr>
        <p:spPr>
          <a:xfrm>
            <a:off x="6534700" y="270832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5"/>
          <p:cNvSpPr/>
          <p:nvPr/>
        </p:nvSpPr>
        <p:spPr>
          <a:xfrm>
            <a:off x="6005800" y="226932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5"/>
          <p:cNvSpPr/>
          <p:nvPr/>
        </p:nvSpPr>
        <p:spPr>
          <a:xfrm>
            <a:off x="6140275" y="180777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K1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65"/>
          <p:cNvSpPr/>
          <p:nvPr/>
        </p:nvSpPr>
        <p:spPr>
          <a:xfrm>
            <a:off x="7053525" y="2379175"/>
            <a:ext cx="373800" cy="134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5"/>
          <p:cNvSpPr/>
          <p:nvPr/>
        </p:nvSpPr>
        <p:spPr>
          <a:xfrm>
            <a:off x="6952000" y="1634975"/>
            <a:ext cx="427500" cy="4797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K1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K2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K3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K4</a:t>
            </a:r>
            <a:endParaRPr b="0" i="0" sz="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5" name="Google Shape;375;p65"/>
          <p:cNvSpPr txBox="1"/>
          <p:nvPr/>
        </p:nvSpPr>
        <p:spPr>
          <a:xfrm>
            <a:off x="6003325" y="1645475"/>
            <a:ext cx="647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F: DELETE</a:t>
            </a:r>
            <a:endParaRPr b="1" i="0" sz="8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6" name="Google Shape;376;p65"/>
          <p:cNvSpPr txBox="1"/>
          <p:nvPr/>
        </p:nvSpPr>
        <p:spPr>
          <a:xfrm>
            <a:off x="6896650" y="1414631"/>
            <a:ext cx="538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ID: 0x44</a:t>
            </a:r>
            <a:endParaRPr b="1" i="0" sz="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Google Shape;377;p65"/>
          <p:cNvSpPr/>
          <p:nvPr/>
        </p:nvSpPr>
        <p:spPr>
          <a:xfrm rot="5403125">
            <a:off x="7075425" y="1863050"/>
            <a:ext cx="330000" cy="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8" name="Google Shape;378;p65"/>
          <p:cNvSpPr/>
          <p:nvPr/>
        </p:nvSpPr>
        <p:spPr>
          <a:xfrm rot="5554">
            <a:off x="5892772" y="1846130"/>
            <a:ext cx="185700" cy="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65"/>
          <p:cNvSpPr/>
          <p:nvPr/>
        </p:nvSpPr>
        <p:spPr>
          <a:xfrm>
            <a:off x="7453050" y="1752625"/>
            <a:ext cx="1443300" cy="28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GARBAGE COLLECTOR</a:t>
            </a:r>
            <a:endParaRPr b="1" i="0" sz="8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5"/>
          <p:cNvSpPr txBox="1"/>
          <p:nvPr/>
        </p:nvSpPr>
        <p:spPr>
          <a:xfrm>
            <a:off x="5878575" y="2118000"/>
            <a:ext cx="647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F: DELETE</a:t>
            </a:r>
            <a:endParaRPr b="1" i="0" sz="8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Google Shape;381;p65"/>
          <p:cNvSpPr/>
          <p:nvPr/>
        </p:nvSpPr>
        <p:spPr>
          <a:xfrm rot="5554">
            <a:off x="5751737" y="2305288"/>
            <a:ext cx="185700" cy="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2" name="Google Shape;382;p65"/>
          <p:cNvSpPr txBox="1"/>
          <p:nvPr/>
        </p:nvSpPr>
        <p:spPr>
          <a:xfrm>
            <a:off x="6405825" y="2807075"/>
            <a:ext cx="647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F: DELETE</a:t>
            </a:r>
            <a:endParaRPr b="1" i="0" sz="8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3" name="Google Shape;383;p65"/>
          <p:cNvSpPr/>
          <p:nvPr/>
        </p:nvSpPr>
        <p:spPr>
          <a:xfrm rot="5554">
            <a:off x="6278987" y="2754702"/>
            <a:ext cx="185700" cy="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4" name="Google Shape;384;p65"/>
          <p:cNvSpPr txBox="1"/>
          <p:nvPr/>
        </p:nvSpPr>
        <p:spPr>
          <a:xfrm>
            <a:off x="6925675" y="2479625"/>
            <a:ext cx="647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F: DELETE</a:t>
            </a:r>
            <a:endParaRPr b="1" i="0" sz="8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65"/>
          <p:cNvSpPr/>
          <p:nvPr/>
        </p:nvSpPr>
        <p:spPr>
          <a:xfrm rot="-10794446">
            <a:off x="7484055" y="2410817"/>
            <a:ext cx="185700" cy="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6" name="Google Shape;386;p65"/>
          <p:cNvSpPr txBox="1"/>
          <p:nvPr/>
        </p:nvSpPr>
        <p:spPr>
          <a:xfrm>
            <a:off x="6868925" y="1360580"/>
            <a:ext cx="647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38761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F: DELETE</a:t>
            </a:r>
            <a:endParaRPr b="1" i="0" sz="800" u="none" cap="none" strike="noStrike">
              <a:solidFill>
                <a:srgbClr val="38761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7" name="Google Shape;38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513" y="3550875"/>
            <a:ext cx="5204974" cy="16784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88" name="Google Shape;388;p65"/>
          <p:cNvSpPr txBox="1"/>
          <p:nvPr>
            <p:ph idx="1" type="body"/>
          </p:nvPr>
        </p:nvSpPr>
        <p:spPr>
          <a:xfrm>
            <a:off x="628650" y="2021300"/>
            <a:ext cx="5205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that time, the </a:t>
            </a:r>
            <a:r>
              <a:rPr i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bizstorenode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628650" y="2303600"/>
            <a:ext cx="525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parses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special Garbage Collector object,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0" name="Google Shape;390;p65"/>
          <p:cNvSpPr txBox="1"/>
          <p:nvPr>
            <p:ph idx="1" type="body"/>
          </p:nvPr>
        </p:nvSpPr>
        <p:spPr>
          <a:xfrm>
            <a:off x="628650" y="2574675"/>
            <a:ext cx="525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all the keys listed in the GC object,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issues individual DELETE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operations,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65"/>
          <p:cNvSpPr txBox="1"/>
          <p:nvPr>
            <p:ph idx="1" type="body"/>
          </p:nvPr>
        </p:nvSpPr>
        <p:spPr>
          <a:xfrm>
            <a:off x="628650" y="2856975"/>
            <a:ext cx="525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oboto Condensed"/>
              <a:buChar char="•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the Split Object chunks and the GC object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flagged DELETE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>
            <p:ph idx="4294967295"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Data Removal Process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Google Shape;398;p66"/>
          <p:cNvSpPr/>
          <p:nvPr/>
        </p:nvSpPr>
        <p:spPr>
          <a:xfrm>
            <a:off x="5545475" y="4068625"/>
            <a:ext cx="2658000" cy="923400"/>
          </a:xfrm>
          <a:prstGeom prst="wedgeRoundRectCallout">
            <a:avLst>
              <a:gd fmla="val 56717" name="adj1"/>
              <a:gd fmla="val -24226" name="adj2"/>
              <a:gd fmla="val 16667" name="adj3"/>
            </a:avLst>
          </a:prstGeom>
          <a:gradFill>
            <a:gsLst>
              <a:gs pos="0">
                <a:srgbClr val="7F7F7F"/>
              </a:gs>
              <a:gs pos="100000">
                <a:srgbClr val="F2F2F2"/>
              </a:gs>
            </a:gsLst>
            <a:lin ang="16200038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008B8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Reads the </a:t>
            </a:r>
            <a:r>
              <a:rPr b="0" i="1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.log</a:t>
            </a: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files,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Elect containers with reclaimable slots,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Char char="✔"/>
            </a:pPr>
            <a:r>
              <a:rPr b="1" i="0" lang="en-US" sz="1200" u="none" cap="none" strike="noStrike">
                <a:solidFill>
                  <a:schemeClr val="accent2"/>
                </a:solidFill>
                <a:highlight>
                  <a:srgbClr val="FFF2CC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Frees up disk space.</a:t>
            </a:r>
            <a:endParaRPr b="1" i="0" sz="1800" u="none" cap="none" strike="noStrike">
              <a:solidFill>
                <a:schemeClr val="accent2"/>
              </a:solidFill>
              <a:highlight>
                <a:srgbClr val="FFF2CC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9" name="Google Shape;399;p66"/>
          <p:cNvSpPr/>
          <p:nvPr/>
        </p:nvSpPr>
        <p:spPr>
          <a:xfrm>
            <a:off x="6141550" y="2713050"/>
            <a:ext cx="2298300" cy="848700"/>
          </a:xfrm>
          <a:prstGeom prst="wedgeRoundRectCallout">
            <a:avLst>
              <a:gd fmla="val -63847" name="adj1"/>
              <a:gd fmla="val -18458" name="adj2"/>
              <a:gd fmla="val 16667" name="adj3"/>
            </a:avLst>
          </a:prstGeom>
          <a:gradFill>
            <a:gsLst>
              <a:gs pos="0">
                <a:srgbClr val="7F7F7F"/>
              </a:gs>
              <a:gs pos="100000">
                <a:srgbClr val="F2F2F2"/>
              </a:gs>
            </a:gsLst>
            <a:lin ang="16200038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008B8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Removes record from memory,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Removes record from </a:t>
            </a:r>
            <a:r>
              <a:rPr b="0" i="1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bizobj.bin</a:t>
            </a: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trace in a </a:t>
            </a:r>
            <a:r>
              <a:rPr b="0" i="1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.log</a:t>
            </a: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file.</a:t>
            </a:r>
            <a:endParaRPr b="0" i="0" sz="18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0" name="Google Shape;400;p66"/>
          <p:cNvCxnSpPr/>
          <p:nvPr/>
        </p:nvCxnSpPr>
        <p:spPr>
          <a:xfrm>
            <a:off x="5514051" y="2982176"/>
            <a:ext cx="291000" cy="0"/>
          </a:xfrm>
          <a:prstGeom prst="straightConnector1">
            <a:avLst/>
          </a:prstGeom>
          <a:noFill/>
          <a:ln cap="flat" cmpd="sng" w="25400">
            <a:solidFill>
              <a:srgbClr val="5051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1" name="Google Shape;401;p66"/>
          <p:cNvCxnSpPr>
            <a:stCxn id="402" idx="2"/>
          </p:cNvCxnSpPr>
          <p:nvPr/>
        </p:nvCxnSpPr>
        <p:spPr>
          <a:xfrm>
            <a:off x="609562" y="1403280"/>
            <a:ext cx="0" cy="4004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2" name="Google Shape;402;p66"/>
          <p:cNvSpPr txBox="1"/>
          <p:nvPr/>
        </p:nvSpPr>
        <p:spPr>
          <a:xfrm>
            <a:off x="167662" y="1061280"/>
            <a:ext cx="8838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89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User/App</a:t>
            </a:r>
            <a:endParaRPr b="0" i="0" sz="1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3" name="Google Shape;403;p66"/>
          <p:cNvCxnSpPr>
            <a:stCxn id="404" idx="2"/>
          </p:cNvCxnSpPr>
          <p:nvPr/>
        </p:nvCxnSpPr>
        <p:spPr>
          <a:xfrm flipH="1">
            <a:off x="8515099" y="1091440"/>
            <a:ext cx="3300" cy="4171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4" name="Google Shape;404;p66"/>
          <p:cNvSpPr txBox="1"/>
          <p:nvPr/>
        </p:nvSpPr>
        <p:spPr>
          <a:xfrm>
            <a:off x="7981249" y="749440"/>
            <a:ext cx="1074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89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Disk (biziod)</a:t>
            </a:r>
            <a:endParaRPr b="0" i="0" sz="1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5" name="Google Shape;405;p66"/>
          <p:cNvCxnSpPr>
            <a:stCxn id="406" idx="2"/>
          </p:cNvCxnSpPr>
          <p:nvPr/>
        </p:nvCxnSpPr>
        <p:spPr>
          <a:xfrm>
            <a:off x="3091300" y="1302141"/>
            <a:ext cx="0" cy="410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6" name="Google Shape;406;p66"/>
          <p:cNvSpPr txBox="1"/>
          <p:nvPr/>
        </p:nvSpPr>
        <p:spPr>
          <a:xfrm>
            <a:off x="2614300" y="960141"/>
            <a:ext cx="95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89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Connector</a:t>
            </a:r>
            <a:endParaRPr b="0" i="0" sz="1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7" name="Google Shape;407;p66"/>
          <p:cNvCxnSpPr>
            <a:stCxn id="408" idx="2"/>
          </p:cNvCxnSpPr>
          <p:nvPr/>
        </p:nvCxnSpPr>
        <p:spPr>
          <a:xfrm>
            <a:off x="5514095" y="1091473"/>
            <a:ext cx="0" cy="4316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66"/>
          <p:cNvSpPr txBox="1"/>
          <p:nvPr/>
        </p:nvSpPr>
        <p:spPr>
          <a:xfrm>
            <a:off x="5222945" y="749473"/>
            <a:ext cx="58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89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Node</a:t>
            </a:r>
            <a:endParaRPr b="0" i="0" sz="1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9" name="Google Shape;409;p66"/>
          <p:cNvCxnSpPr/>
          <p:nvPr/>
        </p:nvCxnSpPr>
        <p:spPr>
          <a:xfrm>
            <a:off x="609600" y="1514082"/>
            <a:ext cx="24819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0" name="Google Shape;410;p66"/>
          <p:cNvCxnSpPr>
            <a:endCxn id="411" idx="1"/>
          </p:cNvCxnSpPr>
          <p:nvPr/>
        </p:nvCxnSpPr>
        <p:spPr>
          <a:xfrm>
            <a:off x="3091251" y="1536914"/>
            <a:ext cx="24228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1" name="Google Shape;411;p66"/>
          <p:cNvSpPr/>
          <p:nvPr/>
        </p:nvSpPr>
        <p:spPr>
          <a:xfrm>
            <a:off x="5514051" y="1091414"/>
            <a:ext cx="684900" cy="89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5051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6"/>
          <p:cNvSpPr txBox="1"/>
          <p:nvPr/>
        </p:nvSpPr>
        <p:spPr>
          <a:xfrm>
            <a:off x="5896162" y="1075300"/>
            <a:ext cx="112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flag:DELETE</a:t>
            </a:r>
            <a:endParaRPr b="0" i="0" sz="1200" u="none" cap="none" strike="noStrike">
              <a:solidFill>
                <a:srgbClr val="5051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version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Roboto Condensed"/>
              <a:buChar char="✔"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mtime</a:t>
            </a:r>
            <a:endParaRPr b="0" i="0" sz="1200" u="none" cap="none" strike="noStrike">
              <a:solidFill>
                <a:srgbClr val="5051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 delete queue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3" name="Google Shape;41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529" y="2540474"/>
            <a:ext cx="1820368" cy="2714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66"/>
          <p:cNvCxnSpPr/>
          <p:nvPr/>
        </p:nvCxnSpPr>
        <p:spPr>
          <a:xfrm>
            <a:off x="774565" y="4177393"/>
            <a:ext cx="598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5" name="Google Shape;415;p66"/>
          <p:cNvCxnSpPr/>
          <p:nvPr/>
        </p:nvCxnSpPr>
        <p:spPr>
          <a:xfrm>
            <a:off x="774565" y="4478110"/>
            <a:ext cx="598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6" name="Google Shape;416;p66"/>
          <p:cNvSpPr txBox="1"/>
          <p:nvPr/>
        </p:nvSpPr>
        <p:spPr>
          <a:xfrm>
            <a:off x="1441621" y="1266464"/>
            <a:ext cx="792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DEL(file.txt)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4024184" y="1289348"/>
            <a:ext cx="64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DEL(Key)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18" name="Google Shape;418;p66"/>
          <p:cNvCxnSpPr/>
          <p:nvPr/>
        </p:nvCxnSpPr>
        <p:spPr>
          <a:xfrm>
            <a:off x="609600" y="1569000"/>
            <a:ext cx="24819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9" name="Google Shape;419;p66"/>
          <p:cNvCxnSpPr/>
          <p:nvPr/>
        </p:nvCxnSpPr>
        <p:spPr>
          <a:xfrm>
            <a:off x="3096931" y="1607140"/>
            <a:ext cx="24171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0" name="Google Shape;420;p66"/>
          <p:cNvSpPr txBox="1"/>
          <p:nvPr/>
        </p:nvSpPr>
        <p:spPr>
          <a:xfrm>
            <a:off x="1367050" y="1544055"/>
            <a:ext cx="958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204 OK (async)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1" name="Google Shape;421;p66"/>
          <p:cNvSpPr txBox="1"/>
          <p:nvPr/>
        </p:nvSpPr>
        <p:spPr>
          <a:xfrm>
            <a:off x="4023821" y="1586288"/>
            <a:ext cx="569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 OK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2" name="Google Shape;422;p66"/>
          <p:cNvSpPr/>
          <p:nvPr/>
        </p:nvSpPr>
        <p:spPr>
          <a:xfrm>
            <a:off x="5534646" y="2974553"/>
            <a:ext cx="173100" cy="36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505150"/>
              </a:gs>
              <a:gs pos="100000">
                <a:srgbClr val="D8D8D8"/>
              </a:gs>
            </a:gsLst>
            <a:lin ang="16200038" scaled="0"/>
          </a:gradFill>
          <a:ln cap="flat" cmpd="sng" w="9525">
            <a:solidFill>
              <a:srgbClr val="5051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6"/>
          <p:cNvSpPr/>
          <p:nvPr/>
        </p:nvSpPr>
        <p:spPr>
          <a:xfrm rot="10800000">
            <a:off x="5340951" y="2959425"/>
            <a:ext cx="173100" cy="36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505150"/>
              </a:gs>
              <a:gs pos="100000">
                <a:srgbClr val="D8D8D8"/>
              </a:gs>
            </a:gsLst>
            <a:lin ang="16200038" scaled="0"/>
          </a:gradFill>
          <a:ln cap="flat" cmpd="sng" w="9525">
            <a:solidFill>
              <a:srgbClr val="5051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66"/>
          <p:cNvCxnSpPr/>
          <p:nvPr/>
        </p:nvCxnSpPr>
        <p:spPr>
          <a:xfrm>
            <a:off x="5725294" y="1536966"/>
            <a:ext cx="0" cy="1445400"/>
          </a:xfrm>
          <a:prstGeom prst="straightConnector1">
            <a:avLst/>
          </a:prstGeom>
          <a:noFill/>
          <a:ln cap="flat" cmpd="sng" w="9525">
            <a:solidFill>
              <a:srgbClr val="50515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5" name="Google Shape;425;p66"/>
          <p:cNvSpPr txBox="1"/>
          <p:nvPr/>
        </p:nvSpPr>
        <p:spPr>
          <a:xfrm>
            <a:off x="5725294" y="2165603"/>
            <a:ext cx="1031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&gt; </a:t>
            </a:r>
            <a:r>
              <a:rPr b="0" i="1" lang="en-US" sz="11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Retention </a:t>
            </a:r>
            <a:r>
              <a:rPr b="0" i="0" lang="en-US" sz="11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6" name="Google Shape;426;p66"/>
          <p:cNvSpPr/>
          <p:nvPr/>
        </p:nvSpPr>
        <p:spPr>
          <a:xfrm>
            <a:off x="8530542" y="4295100"/>
            <a:ext cx="173100" cy="36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505150"/>
              </a:gs>
              <a:gs pos="100000">
                <a:srgbClr val="D8D8D8"/>
              </a:gs>
            </a:gsLst>
            <a:lin ang="16200038" scaled="0"/>
          </a:gradFill>
          <a:ln cap="flat" cmpd="sng" w="9525">
            <a:solidFill>
              <a:srgbClr val="5051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66"/>
          <p:cNvSpPr/>
          <p:nvPr/>
        </p:nvSpPr>
        <p:spPr>
          <a:xfrm rot="10800000">
            <a:off x="8336847" y="4279971"/>
            <a:ext cx="173100" cy="36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505150"/>
              </a:gs>
              <a:gs pos="100000">
                <a:srgbClr val="D8D8D8"/>
              </a:gs>
            </a:gsLst>
            <a:lin ang="16200038" scaled="0"/>
          </a:gradFill>
          <a:ln cap="flat" cmpd="sng" w="9525">
            <a:solidFill>
              <a:srgbClr val="5051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p66"/>
          <p:cNvCxnSpPr/>
          <p:nvPr/>
        </p:nvCxnSpPr>
        <p:spPr>
          <a:xfrm>
            <a:off x="609600" y="2089324"/>
            <a:ext cx="24819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9" name="Google Shape;429;p66"/>
          <p:cNvCxnSpPr/>
          <p:nvPr/>
        </p:nvCxnSpPr>
        <p:spPr>
          <a:xfrm>
            <a:off x="3091354" y="2127463"/>
            <a:ext cx="24432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0" name="Google Shape;430;p66"/>
          <p:cNvSpPr txBox="1"/>
          <p:nvPr/>
        </p:nvSpPr>
        <p:spPr>
          <a:xfrm>
            <a:off x="1441621" y="1856962"/>
            <a:ext cx="80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GET(file.txt)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3845274" y="1885925"/>
            <a:ext cx="850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CHECK(Key)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2" name="Google Shape;432;p66"/>
          <p:cNvCxnSpPr/>
          <p:nvPr/>
        </p:nvCxnSpPr>
        <p:spPr>
          <a:xfrm>
            <a:off x="595870" y="2205264"/>
            <a:ext cx="24819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66"/>
          <p:cNvCxnSpPr/>
          <p:nvPr/>
        </p:nvCxnSpPr>
        <p:spPr>
          <a:xfrm>
            <a:off x="3091354" y="2174754"/>
            <a:ext cx="2422800" cy="0"/>
          </a:xfrm>
          <a:prstGeom prst="straightConnector1">
            <a:avLst/>
          </a:prstGeom>
          <a:noFill/>
          <a:ln cap="flat" cmpd="sng" w="12700">
            <a:solidFill>
              <a:srgbClr val="50515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4" name="Google Shape;434;p66"/>
          <p:cNvSpPr txBox="1"/>
          <p:nvPr/>
        </p:nvSpPr>
        <p:spPr>
          <a:xfrm>
            <a:off x="1318996" y="2168237"/>
            <a:ext cx="1056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404 NOT FOUND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5" name="Google Shape;435;p66"/>
          <p:cNvSpPr txBox="1"/>
          <p:nvPr/>
        </p:nvSpPr>
        <p:spPr>
          <a:xfrm>
            <a:off x="3721767" y="2172692"/>
            <a:ext cx="1110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15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5051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STATUS_DELETED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6" name="Google Shape;436;p66"/>
          <p:cNvCxnSpPr/>
          <p:nvPr/>
        </p:nvCxnSpPr>
        <p:spPr>
          <a:xfrm>
            <a:off x="774565" y="4074209"/>
            <a:ext cx="598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66"/>
          <p:cNvCxnSpPr/>
          <p:nvPr/>
        </p:nvCxnSpPr>
        <p:spPr>
          <a:xfrm>
            <a:off x="774571" y="4583974"/>
            <a:ext cx="598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66"/>
          <p:cNvCxnSpPr/>
          <p:nvPr/>
        </p:nvCxnSpPr>
        <p:spPr>
          <a:xfrm>
            <a:off x="774571" y="4699336"/>
            <a:ext cx="598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66"/>
          <p:cNvSpPr txBox="1"/>
          <p:nvPr/>
        </p:nvSpPr>
        <p:spPr>
          <a:xfrm rot="1563772">
            <a:off x="7882703" y="1301297"/>
            <a:ext cx="1209267" cy="471464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34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is still on the disk</a:t>
            </a:r>
            <a:endParaRPr b="0" i="0" sz="1400" u="none" cap="none" strike="noStrike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0" name="Google Shape;440;p66"/>
          <p:cNvSpPr txBox="1"/>
          <p:nvPr/>
        </p:nvSpPr>
        <p:spPr>
          <a:xfrm rot="1563772">
            <a:off x="7893877" y="2993916"/>
            <a:ext cx="1209267" cy="471464"/>
          </a:xfrm>
          <a:prstGeom prst="rect">
            <a:avLst/>
          </a:prstGeom>
          <a:solidFill>
            <a:schemeClr val="lt1">
              <a:alpha val="49411"/>
            </a:schemeClr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34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is still on the disk</a:t>
            </a:r>
            <a:endParaRPr b="0" i="0" sz="1400" u="none" cap="none" strike="noStrike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34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1" name="Google Shape;441;p66"/>
          <p:cNvSpPr txBox="1"/>
          <p:nvPr/>
        </p:nvSpPr>
        <p:spPr>
          <a:xfrm>
            <a:off x="7409650" y="4074500"/>
            <a:ext cx="906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89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008B8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Relocation</a:t>
            </a:r>
            <a:endParaRPr b="1" i="0" sz="1200" u="none" cap="none" strike="noStrike">
              <a:solidFill>
                <a:srgbClr val="AB003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2" name="Google Shape;442;p66"/>
          <p:cNvSpPr txBox="1"/>
          <p:nvPr/>
        </p:nvSpPr>
        <p:spPr>
          <a:xfrm>
            <a:off x="6131575" y="2695550"/>
            <a:ext cx="554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B89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008B8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</a:t>
            </a:r>
            <a:endParaRPr b="0" i="0" sz="1200" u="none" cap="none" strike="noStrike">
              <a:solidFill>
                <a:srgbClr val="5051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3" name="Google Shape;443;p66"/>
          <p:cNvSpPr txBox="1"/>
          <p:nvPr/>
        </p:nvSpPr>
        <p:spPr>
          <a:xfrm>
            <a:off x="2856325" y="4578175"/>
            <a:ext cx="2799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⬅ Used</a:t>
            </a:r>
            <a:r>
              <a:rPr b="0" i="0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size decreases.</a:t>
            </a:r>
            <a:endParaRPr b="0" i="0" sz="10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4" name="Google Shape;444;p66"/>
          <p:cNvSpPr txBox="1"/>
          <p:nvPr/>
        </p:nvSpPr>
        <p:spPr>
          <a:xfrm>
            <a:off x="2856325" y="3940025"/>
            <a:ext cx="2799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⬅ Objects</a:t>
            </a:r>
            <a:r>
              <a:rPr b="0" i="0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count decreases.</a:t>
            </a:r>
            <a:endParaRPr b="0" i="0" sz="10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i="1" sz="1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⬅ Stored</a:t>
            </a:r>
            <a:r>
              <a:rPr b="0" i="0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(total size) decreases.</a:t>
            </a:r>
            <a:endParaRPr b="0" i="0" sz="10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5" name="Google Shape;445;p66"/>
          <p:cNvSpPr txBox="1"/>
          <p:nvPr/>
        </p:nvSpPr>
        <p:spPr>
          <a:xfrm>
            <a:off x="2850450" y="4068625"/>
            <a:ext cx="279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⬅ Unique objects</a:t>
            </a:r>
            <a:r>
              <a:rPr b="0" i="0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count decreases.</a:t>
            </a:r>
            <a:endParaRPr b="0" i="0" sz="10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⬅ Unique</a:t>
            </a:r>
            <a:r>
              <a:rPr b="0" i="0" lang="en-US" sz="1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(total size) decreases.</a:t>
            </a:r>
            <a:endParaRPr b="0" i="0" sz="10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Relocation: Containers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1" name="Google Shape;451;p67"/>
          <p:cNvSpPr txBox="1"/>
          <p:nvPr>
            <p:ph idx="1" type="body"/>
          </p:nvPr>
        </p:nvSpPr>
        <p:spPr>
          <a:xfrm>
            <a:off x="628650" y="1234875"/>
            <a:ext cx="82545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Containers are files where objects data are </a:t>
            </a:r>
            <a:r>
              <a:rPr b="1" lang="en-US" u="sng">
                <a:solidFill>
                  <a:srgbClr val="40595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concatenated</a:t>
            </a: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the disks: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Roboto Condensed"/>
              <a:buChar char="•"/>
            </a:pPr>
            <a:r>
              <a:rPr b="1" lang="en-US" sz="1800">
                <a:solidFill>
                  <a:srgbClr val="F74F2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128 MB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(default max size) files stored with extension </a:t>
            </a:r>
            <a:r>
              <a:rPr b="1" lang="en-US" sz="1800">
                <a:solidFill>
                  <a:srgbClr val="F74F2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.dat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Biziod (IO daemons) store containers on the data disk in data directories: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provide an efficient way to store data, </a:t>
            </a:r>
            <a:r>
              <a:rPr b="1" lang="en-US" sz="1800">
                <a:solidFill>
                  <a:srgbClr val="F74F2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avoid file system contentions and inodes exhaustion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container </a:t>
            </a:r>
            <a:r>
              <a:rPr b="1" lang="en-US" sz="1800">
                <a:solidFill>
                  <a:srgbClr val="F74F2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 is totally random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has nothing to do with the RING keys.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2" name="Google Shape;45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850" y="2629150"/>
            <a:ext cx="7346500" cy="6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8"/>
          <p:cNvSpPr/>
          <p:nvPr/>
        </p:nvSpPr>
        <p:spPr>
          <a:xfrm>
            <a:off x="1304334" y="2101523"/>
            <a:ext cx="6358500" cy="687900"/>
          </a:xfrm>
          <a:prstGeom prst="roundRect">
            <a:avLst>
              <a:gd fmla="val 16667" name="adj"/>
            </a:avLst>
          </a:prstGeom>
          <a:solidFill>
            <a:srgbClr val="BADAD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68"/>
          <p:cNvSpPr txBox="1"/>
          <p:nvPr/>
        </p:nvSpPr>
        <p:spPr>
          <a:xfrm>
            <a:off x="628650" y="1207325"/>
            <a:ext cx="7886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 Condensed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Containers are eligible for relocation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based on the purged data</a:t>
            </a:r>
            <a:r>
              <a:rPr b="0" i="0" lang="en-US" sz="16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they contain and the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available capacity</a:t>
            </a:r>
            <a:r>
              <a:rPr b="0" i="0" lang="en-US" sz="16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the disk.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0" name="Google Shape;460;p68"/>
          <p:cNvSpPr/>
          <p:nvPr/>
        </p:nvSpPr>
        <p:spPr>
          <a:xfrm>
            <a:off x="2631275" y="2115100"/>
            <a:ext cx="8823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2A9"/>
              </a:gs>
              <a:gs pos="100000">
                <a:srgbClr val="00595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1" name="Google Shape;461;p68"/>
          <p:cNvSpPr/>
          <p:nvPr/>
        </p:nvSpPr>
        <p:spPr>
          <a:xfrm>
            <a:off x="3719452" y="2115093"/>
            <a:ext cx="9747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2A9"/>
              </a:gs>
              <a:gs pos="100000">
                <a:srgbClr val="00595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2" name="Google Shape;462;p68"/>
          <p:cNvSpPr/>
          <p:nvPr/>
        </p:nvSpPr>
        <p:spPr>
          <a:xfrm>
            <a:off x="6221239" y="2115093"/>
            <a:ext cx="7461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2A9"/>
              </a:gs>
              <a:gs pos="100000">
                <a:srgbClr val="00595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</a:t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68"/>
          <p:cNvSpPr/>
          <p:nvPr/>
        </p:nvSpPr>
        <p:spPr>
          <a:xfrm>
            <a:off x="1304335" y="3651697"/>
            <a:ext cx="2695500" cy="696600"/>
          </a:xfrm>
          <a:prstGeom prst="roundRect">
            <a:avLst>
              <a:gd fmla="val 16667" name="adj"/>
            </a:avLst>
          </a:prstGeom>
          <a:solidFill>
            <a:srgbClr val="BADAD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68"/>
          <p:cNvSpPr/>
          <p:nvPr/>
        </p:nvSpPr>
        <p:spPr>
          <a:xfrm>
            <a:off x="1304334" y="3672049"/>
            <a:ext cx="9747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2A9"/>
              </a:gs>
              <a:gs pos="100000">
                <a:srgbClr val="00595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68"/>
          <p:cNvSpPr/>
          <p:nvPr/>
        </p:nvSpPr>
        <p:spPr>
          <a:xfrm>
            <a:off x="2279180" y="3673804"/>
            <a:ext cx="9747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2A9"/>
              </a:gs>
              <a:gs pos="100000">
                <a:srgbClr val="00595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8"/>
          <p:cNvSpPr/>
          <p:nvPr/>
        </p:nvSpPr>
        <p:spPr>
          <a:xfrm>
            <a:off x="3254026" y="3680704"/>
            <a:ext cx="7461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B2A9"/>
              </a:gs>
              <a:gs pos="100000">
                <a:srgbClr val="00595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68"/>
          <p:cNvCxnSpPr>
            <a:stCxn id="460" idx="2"/>
          </p:cNvCxnSpPr>
          <p:nvPr/>
        </p:nvCxnSpPr>
        <p:spPr>
          <a:xfrm flipH="1">
            <a:off x="2027525" y="2769100"/>
            <a:ext cx="1044900" cy="86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8" name="Google Shape;468;p68"/>
          <p:cNvCxnSpPr>
            <a:endCxn id="465" idx="0"/>
          </p:cNvCxnSpPr>
          <p:nvPr/>
        </p:nvCxnSpPr>
        <p:spPr>
          <a:xfrm flipH="1">
            <a:off x="2766530" y="2789404"/>
            <a:ext cx="1440300" cy="884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9" name="Google Shape;469;p68"/>
          <p:cNvCxnSpPr>
            <a:stCxn id="462" idx="2"/>
            <a:endCxn id="466" idx="0"/>
          </p:cNvCxnSpPr>
          <p:nvPr/>
        </p:nvCxnSpPr>
        <p:spPr>
          <a:xfrm flipH="1">
            <a:off x="3626989" y="2769093"/>
            <a:ext cx="2967300" cy="911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0" name="Google Shape;470;p68"/>
          <p:cNvSpPr txBox="1"/>
          <p:nvPr/>
        </p:nvSpPr>
        <p:spPr>
          <a:xfrm>
            <a:off x="873213" y="4930219"/>
            <a:ext cx="7397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B77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Once all used objects has been moved, the old container is deleted.</a:t>
            </a:r>
            <a:endParaRPr b="0" i="0" sz="1400" u="none" cap="none" strike="noStrike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68"/>
          <p:cNvSpPr/>
          <p:nvPr/>
        </p:nvSpPr>
        <p:spPr>
          <a:xfrm>
            <a:off x="1304325" y="2118375"/>
            <a:ext cx="6957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</a:t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2" name="Google Shape;472;p68"/>
          <p:cNvSpPr/>
          <p:nvPr/>
        </p:nvSpPr>
        <p:spPr>
          <a:xfrm>
            <a:off x="1997075" y="2115100"/>
            <a:ext cx="6342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</a:t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68"/>
          <p:cNvSpPr/>
          <p:nvPr/>
        </p:nvSpPr>
        <p:spPr>
          <a:xfrm rot="-5400000">
            <a:off x="3305625" y="2338850"/>
            <a:ext cx="613800" cy="19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4" name="Google Shape;474;p68"/>
          <p:cNvSpPr/>
          <p:nvPr/>
        </p:nvSpPr>
        <p:spPr>
          <a:xfrm>
            <a:off x="4694298" y="2118367"/>
            <a:ext cx="6342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</a:t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5" name="Google Shape;475;p68"/>
          <p:cNvSpPr/>
          <p:nvPr/>
        </p:nvSpPr>
        <p:spPr>
          <a:xfrm>
            <a:off x="5328352" y="2115093"/>
            <a:ext cx="5187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</a:t>
            </a:r>
            <a:endParaRPr b="0" i="0" sz="13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6" name="Google Shape;476;p68"/>
          <p:cNvSpPr/>
          <p:nvPr/>
        </p:nvSpPr>
        <p:spPr>
          <a:xfrm>
            <a:off x="6967197" y="2115093"/>
            <a:ext cx="695700" cy="65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</a:t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77" name="Google Shape;477;p68"/>
          <p:cNvCxnSpPr/>
          <p:nvPr/>
        </p:nvCxnSpPr>
        <p:spPr>
          <a:xfrm>
            <a:off x="3999984" y="3653451"/>
            <a:ext cx="0" cy="11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8" name="Google Shape;478;p68"/>
          <p:cNvCxnSpPr/>
          <p:nvPr/>
        </p:nvCxnSpPr>
        <p:spPr>
          <a:xfrm>
            <a:off x="7662957" y="2115093"/>
            <a:ext cx="0" cy="2687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79" name="Google Shape;479;p68"/>
          <p:cNvCxnSpPr/>
          <p:nvPr/>
        </p:nvCxnSpPr>
        <p:spPr>
          <a:xfrm>
            <a:off x="3999984" y="4565397"/>
            <a:ext cx="3663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0" name="Google Shape;480;p68"/>
          <p:cNvSpPr txBox="1"/>
          <p:nvPr/>
        </p:nvSpPr>
        <p:spPr>
          <a:xfrm>
            <a:off x="4528168" y="4155028"/>
            <a:ext cx="2637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8F0E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Free disk space reclaimed</a:t>
            </a:r>
            <a:endParaRPr b="0" i="0" sz="1800" u="none" cap="none" strike="noStrike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1" name="Google Shape;481;p68"/>
          <p:cNvSpPr txBox="1"/>
          <p:nvPr/>
        </p:nvSpPr>
        <p:spPr>
          <a:xfrm>
            <a:off x="3811891" y="1722738"/>
            <a:ext cx="151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A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B2A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Old Container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2" name="Google Shape;482;p68"/>
          <p:cNvSpPr txBox="1"/>
          <p:nvPr/>
        </p:nvSpPr>
        <p:spPr>
          <a:xfrm>
            <a:off x="1833593" y="4289850"/>
            <a:ext cx="1695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A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B2A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Container!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83" name="Google Shape;483;p68"/>
          <p:cNvCxnSpPr/>
          <p:nvPr/>
        </p:nvCxnSpPr>
        <p:spPr>
          <a:xfrm>
            <a:off x="2436161" y="1892347"/>
            <a:ext cx="4158000" cy="1098900"/>
          </a:xfrm>
          <a:prstGeom prst="straightConnector1">
            <a:avLst/>
          </a:prstGeom>
          <a:noFill/>
          <a:ln cap="flat" cmpd="sng" w="76200">
            <a:solidFill>
              <a:srgbClr val="EF33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84" name="Google Shape;484;p68"/>
          <p:cNvCxnSpPr/>
          <p:nvPr/>
        </p:nvCxnSpPr>
        <p:spPr>
          <a:xfrm flipH="1" rot="10800000">
            <a:off x="2436161" y="1892518"/>
            <a:ext cx="4158000" cy="1098900"/>
          </a:xfrm>
          <a:prstGeom prst="straightConnector1">
            <a:avLst/>
          </a:prstGeom>
          <a:noFill/>
          <a:ln cap="flat" cmpd="sng" w="76200">
            <a:solidFill>
              <a:srgbClr val="EF33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5" name="Google Shape;485;p68"/>
          <p:cNvSpPr txBox="1"/>
          <p:nvPr/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Relocation Task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6" name="Google Shape;486;p68"/>
          <p:cNvSpPr/>
          <p:nvPr/>
        </p:nvSpPr>
        <p:spPr>
          <a:xfrm rot="-5400000">
            <a:off x="5714950" y="2257875"/>
            <a:ext cx="656100" cy="37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Purged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1155CC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