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715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Roboto Condensed Ligh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RobotoCondensedLight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RobotoCondensedLight-italic.fntdata"/><Relationship Id="rId23" Type="http://schemas.openxmlformats.org/officeDocument/2006/relationships/font" Target="fonts/RobotoCondensedLight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RobotoCondensedLigh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Condensed"/>
              <a:buNone/>
            </a:pPr>
            <a:r>
              <a:rPr b="0" lang="en-US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update: 20180410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/>
          <p:nvPr>
            <p:ph idx="2" type="sldImg"/>
          </p:nvPr>
        </p:nvSpPr>
        <p:spPr>
          <a:xfrm>
            <a:off x="555660" y="937684"/>
            <a:ext cx="4215300" cy="468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532685" y="5933969"/>
            <a:ext cx="4261500" cy="5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05150"/>
              </a:solidFill>
            </a:endParaRPr>
          </a:p>
        </p:txBody>
      </p:sp>
      <p:sp>
        <p:nvSpPr>
          <p:cNvPr id="214" name="Google Shape;214;p5:notes"/>
          <p:cNvSpPr txBox="1"/>
          <p:nvPr>
            <p:ph idx="12" type="sldNum"/>
          </p:nvPr>
        </p:nvSpPr>
        <p:spPr>
          <a:xfrm>
            <a:off x="3017319" y="11865771"/>
            <a:ext cx="2308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555660" y="937684"/>
            <a:ext cx="4215300" cy="468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532685" y="5933969"/>
            <a:ext cx="4261500" cy="5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05150"/>
              </a:solidFill>
            </a:endParaRPr>
          </a:p>
        </p:txBody>
      </p:sp>
      <p:sp>
        <p:nvSpPr>
          <p:cNvPr id="221" name="Google Shape;221;p6:notes"/>
          <p:cNvSpPr txBox="1"/>
          <p:nvPr>
            <p:ph idx="12" type="sldNum"/>
          </p:nvPr>
        </p:nvSpPr>
        <p:spPr>
          <a:xfrm>
            <a:off x="3017319" y="11865771"/>
            <a:ext cx="2308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020768" y="1171575"/>
            <a:ext cx="5061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845749" y="2980945"/>
            <a:ext cx="92749" cy="19823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39335" y="3658270"/>
            <a:ext cx="270641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040389" y="3507674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3040387" y="3955686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3040388" y="4555767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39337" y="2863018"/>
            <a:ext cx="2706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400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60616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44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206876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2" name="Google Shape;1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ntirely)" showMasterSp="0">
  <p:cSld name="blank (entirely)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143261" y="2437354"/>
            <a:ext cx="2780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2923592" y="2520468"/>
            <a:ext cx="95100" cy="22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155756" y="3894000"/>
            <a:ext cx="275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1" i="0" sz="30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561000" y="4419958"/>
            <a:ext cx="218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swald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143269" y="3262000"/>
            <a:ext cx="2780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Oswald"/>
              <a:buNone/>
            </a:pPr>
            <a:r>
              <a:rPr b="1" i="0" lang="en-US" sz="3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endParaRPr b="0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7"/>
          <p:cNvSpPr txBox="1"/>
          <p:nvPr>
            <p:ph idx="1" type="subTitle"/>
          </p:nvPr>
        </p:nvSpPr>
        <p:spPr>
          <a:xfrm>
            <a:off x="3193463" y="3199667"/>
            <a:ext cx="5460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2" type="subTitle"/>
          </p:nvPr>
        </p:nvSpPr>
        <p:spPr>
          <a:xfrm>
            <a:off x="3216300" y="3744708"/>
            <a:ext cx="530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White and Black">
  <p:cSld name="10_White and Blac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8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8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99194" y="2867229"/>
            <a:ext cx="8536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200" lIns="122200" spcFirstLastPara="1" rIns="122200" wrap="square" tIns="1222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41" name="Google Shape;141;p30"/>
          <p:cNvCxnSpPr/>
          <p:nvPr/>
        </p:nvCxnSpPr>
        <p:spPr>
          <a:xfrm>
            <a:off x="410606" y="2794000"/>
            <a:ext cx="9825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37213" l="0" r="0" t="0"/>
          <a:stretch/>
        </p:blipFill>
        <p:spPr>
          <a:xfrm>
            <a:off x="299194" y="3812479"/>
            <a:ext cx="1516427" cy="15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139337" y="4513033"/>
            <a:ext cx="270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3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ctrTitle"/>
          </p:nvPr>
        </p:nvSpPr>
        <p:spPr>
          <a:xfrm>
            <a:off x="480600" y="935037"/>
            <a:ext cx="8182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subTitle"/>
          </p:nvPr>
        </p:nvSpPr>
        <p:spPr>
          <a:xfrm>
            <a:off x="480600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i="0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ck and White">
  <p:cSld name="9_Black and Whit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38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38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3" name="Google Shape;17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9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432112"/>
            <a:ext cx="7886700" cy="376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559856"/>
            <a:ext cx="7886700" cy="363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8650" y="974536"/>
            <a:ext cx="7886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ctrTitle"/>
          </p:nvPr>
        </p:nvSpPr>
        <p:spPr>
          <a:xfrm>
            <a:off x="480527" y="935038"/>
            <a:ext cx="81828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80527" y="3001963"/>
            <a:ext cx="8182946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1627094" cy="779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4894729"/>
            <a:ext cx="9144000" cy="820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596128"/>
            <a:ext cx="9144000" cy="11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" y="0"/>
            <a:ext cx="744278" cy="10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6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p14:dur="1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5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umentation.scality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scality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idx="1" type="body"/>
          </p:nvPr>
        </p:nvSpPr>
        <p:spPr>
          <a:xfrm>
            <a:off x="122035" y="3985595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ADVANCED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185" name="Google Shape;185;p40"/>
          <p:cNvSpPr txBox="1"/>
          <p:nvPr>
            <p:ph idx="2" type="body"/>
          </p:nvPr>
        </p:nvSpPr>
        <p:spPr>
          <a:xfrm>
            <a:off x="3040397" y="3507675"/>
            <a:ext cx="5630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600"/>
              <a:t>7. Supervisor Operations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40"/>
          <p:cNvSpPr txBox="1"/>
          <p:nvPr>
            <p:ph idx="4" type="body"/>
          </p:nvPr>
        </p:nvSpPr>
        <p:spPr>
          <a:xfrm>
            <a:off x="3040404" y="4555775"/>
            <a:ext cx="32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© Copyright Scality 2022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494025" y="5189375"/>
            <a:ext cx="196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/>
        </p:nvSpPr>
        <p:spPr>
          <a:xfrm>
            <a:off x="-12" y="1367000"/>
            <a:ext cx="904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the end of this module, </a:t>
            </a:r>
            <a:r>
              <a:rPr b="1" i="0" lang="en-US" sz="3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will be able to</a:t>
            </a: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…</a:t>
            </a:r>
            <a:endParaRPr b="1" i="0" sz="30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710050" y="2899475"/>
            <a:ext cx="838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understand the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Supervisor architecture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operate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its services</a:t>
            </a:r>
            <a:endParaRPr b="1" i="0" sz="2800" u="none" cap="none" strike="noStrike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and also manage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its failure</a:t>
            </a: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5" name="Google Shape;195;p41"/>
          <p:cNvCxnSpPr/>
          <p:nvPr/>
        </p:nvCxnSpPr>
        <p:spPr>
          <a:xfrm flipH="1" rot="-5400000">
            <a:off x="-836597" y="2969076"/>
            <a:ext cx="2499300" cy="631200"/>
          </a:xfrm>
          <a:prstGeom prst="bentConnector3">
            <a:avLst>
              <a:gd fmla="val 107" name="adj1"/>
            </a:avLst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96" name="Google Shape;196;p41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Supervisor Operations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Supervisor Overview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2" name="Google Shape;2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526"/>
            <a:ext cx="8839199" cy="388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Supervisor Operations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628650" y="1234875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Stopping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Supervisor services (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Starting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Supervisor services  (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CentOS|RedHat 7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Logs are in </a:t>
            </a:r>
            <a:r>
              <a:rPr b="1" i="1" lang="en-US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/var/log/scality-supervisor/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operations and commands for other OS, check out “</a:t>
            </a:r>
            <a:r>
              <a:rPr b="1" i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RING Maintenance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in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RING Operations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4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628650" y="1649475"/>
            <a:ext cx="7886700" cy="86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stop scality-supervisor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stop uwsgi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stop grafana-server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stop httpd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628650" y="3045350"/>
            <a:ext cx="7886700" cy="86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start scality-supervisor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start uwsgi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start grafana-server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systemctl start httpd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idx="4294967295" type="body"/>
          </p:nvPr>
        </p:nvSpPr>
        <p:spPr>
          <a:xfrm>
            <a:off x="628650" y="1234875"/>
            <a:ext cx="7886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is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High-Availability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the Supervisor included in Scality.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Although the Supervisor is not a SPOF, it is still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important for management tasks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must set up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failover mechanism for the Supervisor.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●"/>
            </a:pP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Ask your Scality Customer Solutions Engineer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recommendations adapted to your environment (e.g. virtual vs physical).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Supervisor Protection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4294967295" type="body"/>
          </p:nvPr>
        </p:nvSpPr>
        <p:spPr>
          <a:xfrm>
            <a:off x="628650" y="1234875"/>
            <a:ext cx="78867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 u="sng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Impact</a:t>
            </a:r>
            <a:endParaRPr b="1" sz="1400" u="sng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a failover mechanism: 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lang="en-US" sz="1400">
                <a:solidFill>
                  <a:srgbClr val="434343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No impact on the storage service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the Supervisor is not involved in processing application requests.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Loss of RING management and monitoring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capabilities; the admin is blind.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</a:t>
            </a:r>
            <a:r>
              <a:rPr b="1" i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Join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if a server goes offline and returns, its nodes will not be able to re-join the RING.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</a:t>
            </a:r>
            <a:r>
              <a:rPr b="1" i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Balance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if there are misplaced objects, they stop being moved back.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1400" u="sng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Actions</a:t>
            </a:r>
            <a:endParaRPr b="1" sz="1400" u="sng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failover mechanism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(not included with Scality software): refer to the appropriate documentation.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Try restarting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services (see </a:t>
            </a:r>
            <a:r>
              <a:rPr lang="en-US" sz="14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Supervisor Operations slide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), then the server: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it comes back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intact, nothing to do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Supervisor requires restoration ➡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P2 ticket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  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https://support.scality.com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Supervisor Server Failure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212" y="1062694"/>
            <a:ext cx="2333576" cy="25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/>
          <p:nvPr/>
        </p:nvSpPr>
        <p:spPr>
          <a:xfrm>
            <a:off x="3343200" y="4293725"/>
            <a:ext cx="245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 ?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