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3" r:id="rId4"/>
    <p:sldMasterId id="2147483714" r:id="rId5"/>
    <p:sldMasterId id="2147483715" r:id="rId6"/>
    <p:sldMasterId id="2147483716" r:id="rId7"/>
    <p:sldMasterId id="214748371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Lst>
  <p:sldSz cy="5715000" cx="9144000"/>
  <p:notesSz cx="6858000" cy="9144000"/>
  <p:embeddedFontLst>
    <p:embeddedFont>
      <p:font typeface="Roboto"/>
      <p:regular r:id="rId58"/>
      <p:bold r:id="rId59"/>
      <p:italic r:id="rId60"/>
      <p:boldItalic r:id="rId61"/>
    </p:embeddedFont>
    <p:embeddedFont>
      <p:font typeface="Roboto Condensed"/>
      <p:regular r:id="rId62"/>
      <p:bold r:id="rId63"/>
      <p:italic r:id="rId64"/>
      <p:boldItalic r:id="rId65"/>
    </p:embeddedFont>
    <p:embeddedFont>
      <p:font typeface="Roboto Condensed Light"/>
      <p:regular r:id="rId66"/>
      <p:bold r:id="rId67"/>
      <p:italic r:id="rId68"/>
      <p:boldItalic r:id="rId69"/>
    </p:embeddedFont>
    <p:embeddedFont>
      <p:font typeface="Helvetica Neue"/>
      <p:regular r:id="rId70"/>
      <p:bold r:id="rId71"/>
      <p:italic r:id="rId72"/>
      <p:boldItalic r:id="rId73"/>
    </p:embeddedFont>
    <p:embeddedFont>
      <p:font typeface="Oswald"/>
      <p:regular r:id="rId74"/>
      <p:bold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B9C106-646E-402C-B485-489690FEAF0D}">
  <a:tblStyle styleId="{23B9C106-646E-402C-B485-489690FEAF0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2F1"/>
          </a:solidFill>
        </a:fill>
      </a:tcStyle>
    </a:wholeTbl>
    <a:band1H>
      <a:tcTxStyle b="off" i="off"/>
      <a:tcStyle>
        <a:fill>
          <a:solidFill>
            <a:srgbClr val="CAE4E1"/>
          </a:solidFill>
        </a:fill>
      </a:tcStyle>
    </a:band1H>
    <a:band2H>
      <a:tcTxStyle b="off" i="off"/>
    </a:band2H>
    <a:band1V>
      <a:tcTxStyle b="off" i="off"/>
      <a:tcStyle>
        <a:fill>
          <a:solidFill>
            <a:srgbClr val="CAE4E1"/>
          </a:solidFill>
        </a:fill>
      </a:tcStyle>
    </a:band1V>
    <a:band2V>
      <a:tcTxStyle b="off" i="off"/>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b="off" i="off"/>
    </a:neCell>
    <a:nwCell>
      <a:tcTxStyle b="off" i="off"/>
    </a:nwCell>
  </a:tblStyle>
  <a:tblStyle styleId="{EE97D30C-CCD8-4231-A9DC-1D728CDEB059}"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font" Target="fonts/HelveticaNeue-boldItalic.fntdata"/><Relationship Id="rId72" Type="http://schemas.openxmlformats.org/officeDocument/2006/relationships/font" Target="fonts/HelveticaNeue-italic.fntdata"/><Relationship Id="rId31" Type="http://schemas.openxmlformats.org/officeDocument/2006/relationships/slide" Target="slides/slide22.xml"/><Relationship Id="rId75" Type="http://schemas.openxmlformats.org/officeDocument/2006/relationships/font" Target="fonts/Oswald-bold.fntdata"/><Relationship Id="rId30" Type="http://schemas.openxmlformats.org/officeDocument/2006/relationships/slide" Target="slides/slide21.xml"/><Relationship Id="rId74" Type="http://schemas.openxmlformats.org/officeDocument/2006/relationships/font" Target="fonts/Oswald-regular.fntdata"/><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font" Target="fonts/HelveticaNeue-bold.fntdata"/><Relationship Id="rId70" Type="http://schemas.openxmlformats.org/officeDocument/2006/relationships/font" Target="fonts/HelveticaNeue-regular.fntdata"/><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font" Target="fonts/RobotoCondensed-regular.fntdata"/><Relationship Id="rId61" Type="http://schemas.openxmlformats.org/officeDocument/2006/relationships/font" Target="fonts/Roboto-boldItalic.fntdata"/><Relationship Id="rId20" Type="http://schemas.openxmlformats.org/officeDocument/2006/relationships/slide" Target="slides/slide11.xml"/><Relationship Id="rId64" Type="http://schemas.openxmlformats.org/officeDocument/2006/relationships/font" Target="fonts/RobotoCondensed-italic.fntdata"/><Relationship Id="rId63" Type="http://schemas.openxmlformats.org/officeDocument/2006/relationships/font" Target="fonts/RobotoCondensed-bold.fntdata"/><Relationship Id="rId22" Type="http://schemas.openxmlformats.org/officeDocument/2006/relationships/slide" Target="slides/slide13.xml"/><Relationship Id="rId66" Type="http://schemas.openxmlformats.org/officeDocument/2006/relationships/font" Target="fonts/RobotoCondensedLight-regular.fntdata"/><Relationship Id="rId21" Type="http://schemas.openxmlformats.org/officeDocument/2006/relationships/slide" Target="slides/slide12.xml"/><Relationship Id="rId65" Type="http://schemas.openxmlformats.org/officeDocument/2006/relationships/font" Target="fonts/RobotoCondensed-boldItalic.fntdata"/><Relationship Id="rId24" Type="http://schemas.openxmlformats.org/officeDocument/2006/relationships/slide" Target="slides/slide15.xml"/><Relationship Id="rId68" Type="http://schemas.openxmlformats.org/officeDocument/2006/relationships/font" Target="fonts/RobotoCondensedLight-italic.fntdata"/><Relationship Id="rId23" Type="http://schemas.openxmlformats.org/officeDocument/2006/relationships/slide" Target="slides/slide14.xml"/><Relationship Id="rId67" Type="http://schemas.openxmlformats.org/officeDocument/2006/relationships/font" Target="fonts/RobotoCondensedLight-bold.fntdata"/><Relationship Id="rId60" Type="http://schemas.openxmlformats.org/officeDocument/2006/relationships/font" Target="fonts/Roboto-italic.fntdata"/><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font" Target="fonts/RobotoCondensedLight-boldItalic.fntdata"/><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font" Target="fonts/Roboto-bold.fntdata"/><Relationship Id="rId14" Type="http://schemas.openxmlformats.org/officeDocument/2006/relationships/slide" Target="slides/slide5.xml"/><Relationship Id="rId58" Type="http://schemas.openxmlformats.org/officeDocument/2006/relationships/font" Target="fonts/Roboto-regular.fntdata"/><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4"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0: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1: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2: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3: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4: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5: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p16: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https://support.scality.com/hc/en-us/articles/360051680931-Understanding-Grafana-Graphs</a:t>
            </a:r>
            <a:endParaRPr/>
          </a:p>
        </p:txBody>
      </p:sp>
      <p:sp>
        <p:nvSpPr>
          <p:cNvPr id="492" name="Google Shape;492;p17: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8: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9" name="Google Shape;499;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p19: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900"/>
              <a:buFont typeface="Roboto Condensed"/>
              <a:buNone/>
            </a:pPr>
            <a:r>
              <a:rPr b="0" lang="en-US" sz="900">
                <a:solidFill>
                  <a:schemeClr val="lt1"/>
                </a:solidFill>
                <a:latin typeface="Roboto Condensed"/>
                <a:ea typeface="Roboto Condensed"/>
                <a:cs typeface="Roboto Condensed"/>
                <a:sym typeface="Roboto Condensed"/>
              </a:rPr>
              <a:t>Last update: 20180410</a:t>
            </a:r>
            <a:endParaRPr/>
          </a:p>
          <a:p>
            <a:pPr indent="0" lvl="0" marL="0" rtl="0" algn="l">
              <a:lnSpc>
                <a:spcPct val="100000"/>
              </a:lnSpc>
              <a:spcBef>
                <a:spcPts val="0"/>
              </a:spcBef>
              <a:spcAft>
                <a:spcPts val="0"/>
              </a:spcAft>
              <a:buSzPts val="1400"/>
              <a:buNone/>
            </a:pPr>
            <a:r>
              <a:t/>
            </a:r>
            <a:endParaRPr/>
          </a:p>
        </p:txBody>
      </p:sp>
      <p:sp>
        <p:nvSpPr>
          <p:cNvPr id="337" name="Google Shape;337;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Full can lead to 10s of thousands of metrics sent</a:t>
            </a:r>
            <a:endParaRPr/>
          </a:p>
        </p:txBody>
      </p:sp>
      <p:sp>
        <p:nvSpPr>
          <p:cNvPr id="511" name="Google Shape;511;p20: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21: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22: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3" name="Google Shape;533;p23: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0" name="Google Shape;540;p24: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p25: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4" name="Google Shape;554;p26: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p27: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28: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4" name="Google Shape;574;p29: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3: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1" name="Google Shape;581;p30: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TODO add herea schema explaining how elastalert gets its events and where it sends it</a:t>
            </a:r>
            <a:endParaRPr/>
          </a:p>
          <a:p>
            <a:pPr indent="0" lvl="0" marL="0" rtl="0" algn="l">
              <a:lnSpc>
                <a:spcPct val="100000"/>
              </a:lnSpc>
              <a:spcBef>
                <a:spcPts val="0"/>
              </a:spcBef>
              <a:spcAft>
                <a:spcPts val="0"/>
              </a:spcAft>
              <a:buClr>
                <a:schemeClr val="dk1"/>
              </a:buClr>
              <a:buSzPts val="1100"/>
              <a:buFont typeface="Arial"/>
              <a:buNone/>
            </a:pPr>
            <a:r>
              <a:rPr lang="en-US"/>
              <a:t>TODO: Remove Metricly and add Scality Cloud Monitoring for customer video</a:t>
            </a:r>
            <a:endParaRPr/>
          </a:p>
          <a:p>
            <a:pPr indent="0" lvl="0" marL="0" rtl="0" algn="l">
              <a:lnSpc>
                <a:spcPct val="100000"/>
              </a:lnSpc>
              <a:spcBef>
                <a:spcPts val="0"/>
              </a:spcBef>
              <a:spcAft>
                <a:spcPts val="0"/>
              </a:spcAft>
              <a:buSzPts val="1400"/>
              <a:buNone/>
            </a:pPr>
            <a:r>
              <a:t/>
            </a:r>
            <a:endParaRPr/>
          </a:p>
        </p:txBody>
      </p:sp>
      <p:sp>
        <p:nvSpPr>
          <p:cNvPr id="587" name="Google Shape;587;p31: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1" name="Google Shape;611;p32: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p33: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4: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Google Shape;625;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6" name="Google Shape;626;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p35: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8" name="Google Shape;638;p36: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p37: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8: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5" name="Google Shape;655;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0" name="Google Shape;660;p39: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6" name="Google Shape;666;p40: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4" name="Google Shape;674;p41: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42: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5" name="Google Shape;685;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1" name="Google Shape;691;p43: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0" name="Google Shape;720;p44: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0" name="Google Shape;730;p45: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8" name="Google Shape;738;p46: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4" name="Google Shape;744;p47: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48:notes"/>
          <p:cNvSpPr txBox="1"/>
          <p:nvPr>
            <p:ph idx="1" type="body"/>
          </p:nvPr>
        </p:nvSpPr>
        <p:spPr>
          <a:xfrm>
            <a:off x="710247" y="4509036"/>
            <a:ext cx="5682000" cy="368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1" name="Google Shape;751;p48:notes"/>
          <p:cNvSpPr/>
          <p:nvPr>
            <p:ph idx="2" type="sldImg"/>
          </p:nvPr>
        </p:nvSpPr>
        <p:spPr>
          <a:xfrm>
            <a:off x="1020768" y="1171575"/>
            <a:ext cx="5061000" cy="3162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6: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7: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8: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9:notes"/>
          <p:cNvSpPr/>
          <p:nvPr>
            <p:ph idx="2" type="sldImg"/>
          </p:nvPr>
        </p:nvSpPr>
        <p:spPr>
          <a:xfrm>
            <a:off x="960438" y="1143000"/>
            <a:ext cx="4937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 Id="rId3"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 Id="rId3" Type="http://schemas.openxmlformats.org/officeDocument/2006/relationships/image" Target="../media/image19.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Page">
  <p:cSld name="1_Cover Page">
    <p:spTree>
      <p:nvGrpSpPr>
        <p:cNvPr id="15" name="Shape 15"/>
        <p:cNvGrpSpPr/>
        <p:nvPr/>
      </p:nvGrpSpPr>
      <p:grpSpPr>
        <a:xfrm>
          <a:off x="0" y="0"/>
          <a:ext cx="0" cy="0"/>
          <a:chOff x="0" y="0"/>
          <a:chExt cx="0" cy="0"/>
        </a:xfrm>
      </p:grpSpPr>
      <p:sp>
        <p:nvSpPr>
          <p:cNvPr id="16" name="Google Shape;16;p2"/>
          <p:cNvSpPr/>
          <p:nvPr/>
        </p:nvSpPr>
        <p:spPr>
          <a:xfrm>
            <a:off x="2845749" y="2980945"/>
            <a:ext cx="92749" cy="198239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dk1"/>
              </a:solidFill>
              <a:latin typeface="Calibri"/>
              <a:ea typeface="Calibri"/>
              <a:cs typeface="Calibri"/>
              <a:sym typeface="Calibri"/>
            </a:endParaRPr>
          </a:p>
        </p:txBody>
      </p:sp>
      <p:sp>
        <p:nvSpPr>
          <p:cNvPr id="17" name="Google Shape;17;p2"/>
          <p:cNvSpPr txBox="1"/>
          <p:nvPr>
            <p:ph idx="1" type="body"/>
          </p:nvPr>
        </p:nvSpPr>
        <p:spPr>
          <a:xfrm>
            <a:off x="139335" y="3658270"/>
            <a:ext cx="2706412" cy="8636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300"/>
              </a:spcBef>
              <a:spcAft>
                <a:spcPts val="0"/>
              </a:spcAft>
              <a:buClr>
                <a:schemeClr val="dk1"/>
              </a:buClr>
              <a:buSzPts val="3000"/>
              <a:buFont typeface="Arial"/>
              <a:buNone/>
              <a:defRPr b="1" i="0" sz="3000" u="none" cap="none" strike="noStrike">
                <a:solidFill>
                  <a:schemeClr val="dk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2" type="body"/>
          </p:nvPr>
        </p:nvSpPr>
        <p:spPr>
          <a:xfrm>
            <a:off x="3040389" y="3507674"/>
            <a:ext cx="2422875" cy="557347"/>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3200"/>
              <a:buFont typeface="Arial"/>
              <a:buNone/>
              <a:defRPr b="0" i="0" sz="32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3" type="body"/>
          </p:nvPr>
        </p:nvSpPr>
        <p:spPr>
          <a:xfrm>
            <a:off x="3040387" y="3955686"/>
            <a:ext cx="2422875" cy="557347"/>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3200"/>
              <a:buFont typeface="Arial"/>
              <a:buNone/>
              <a:defRPr b="0" i="0" sz="32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4" type="body"/>
          </p:nvPr>
        </p:nvSpPr>
        <p:spPr>
          <a:xfrm>
            <a:off x="3040388" y="4555767"/>
            <a:ext cx="2422875" cy="557347"/>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2"/>
          <p:cNvSpPr/>
          <p:nvPr/>
        </p:nvSpPr>
        <p:spPr>
          <a:xfrm>
            <a:off x="139337" y="2863018"/>
            <a:ext cx="2706413"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Oswald"/>
                <a:ea typeface="Oswald"/>
                <a:cs typeface="Oswald"/>
                <a:sym typeface="Oswald"/>
              </a:rPr>
              <a:t>SCALITY</a:t>
            </a:r>
            <a:endParaRPr b="0" i="0" sz="1400" u="none" cap="none" strike="noStrike">
              <a:solidFill>
                <a:srgbClr val="000000"/>
              </a:solidFill>
              <a:latin typeface="Arial"/>
              <a:ea typeface="Arial"/>
              <a:cs typeface="Arial"/>
              <a:sym typeface="Arial"/>
            </a:endParaRPr>
          </a:p>
        </p:txBody>
      </p:sp>
      <p:sp>
        <p:nvSpPr>
          <p:cNvPr id="22" name="Google Shape;22;p2"/>
          <p:cNvSpPr txBox="1"/>
          <p:nvPr>
            <p:ph idx="5" type="body"/>
          </p:nvPr>
        </p:nvSpPr>
        <p:spPr>
          <a:xfrm>
            <a:off x="0" y="4329775"/>
            <a:ext cx="3040500" cy="8637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300"/>
              </a:spcBef>
              <a:spcAft>
                <a:spcPts val="0"/>
              </a:spcAft>
              <a:buClr>
                <a:schemeClr val="dk1"/>
              </a:buClr>
              <a:buSzPts val="3000"/>
              <a:buFont typeface="Arial"/>
              <a:buNone/>
              <a:defRPr b="1" i="0" sz="3000" u="none" cap="none" strike="noStrike">
                <a:solidFill>
                  <a:schemeClr val="dk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5pPr>
            <a:lvl6pPr indent="-419100" lvl="5" marL="27432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6pPr>
            <a:lvl7pPr indent="-419100" lvl="6" marL="32004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7pPr>
            <a:lvl8pPr indent="-419100" lvl="7" marL="36576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8pPr>
            <a:lvl9pPr indent="-419100" lvl="8" marL="41148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ck and White">
  <p:cSld name="10_Black and White">
    <p:spTree>
      <p:nvGrpSpPr>
        <p:cNvPr id="50" name="Shape 50"/>
        <p:cNvGrpSpPr/>
        <p:nvPr/>
      </p:nvGrpSpPr>
      <p:grpSpPr>
        <a:xfrm>
          <a:off x="0" y="0"/>
          <a:ext cx="0" cy="0"/>
          <a:chOff x="0" y="0"/>
          <a:chExt cx="0" cy="0"/>
        </a:xfrm>
      </p:grpSpPr>
      <p:sp>
        <p:nvSpPr>
          <p:cNvPr id="51" name="Google Shape;51;p11"/>
          <p:cNvSpPr/>
          <p:nvPr/>
        </p:nvSpPr>
        <p:spPr>
          <a:xfrm>
            <a:off x="4571999" y="0"/>
            <a:ext cx="4572000" cy="571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52" name="Google Shape;52;p11"/>
          <p:cNvSpPr/>
          <p:nvPr/>
        </p:nvSpPr>
        <p:spPr>
          <a:xfrm>
            <a:off x="0" y="0"/>
            <a:ext cx="4572000" cy="5715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53" name="Google Shape;53;p11"/>
          <p:cNvSpPr txBox="1"/>
          <p:nvPr>
            <p:ph type="title"/>
          </p:nvPr>
        </p:nvSpPr>
        <p:spPr>
          <a:xfrm>
            <a:off x="327112" y="311518"/>
            <a:ext cx="3833089" cy="730624"/>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lt1"/>
              </a:buClr>
              <a:buSzPts val="3600"/>
              <a:buFont typeface="Oswald"/>
              <a:buNone/>
              <a:defRPr b="1" i="0" sz="3600" u="none" cap="none" strike="noStrike">
                <a:solidFill>
                  <a:schemeClr val="lt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4" name="Google Shape;54;p11"/>
          <p:cNvSpPr txBox="1"/>
          <p:nvPr>
            <p:ph idx="1" type="body"/>
          </p:nvPr>
        </p:nvSpPr>
        <p:spPr>
          <a:xfrm>
            <a:off x="327112" y="1192295"/>
            <a:ext cx="3833089" cy="398482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lt1"/>
              </a:buClr>
              <a:buSzPts val="2000"/>
              <a:buFont typeface="Arial"/>
              <a:buNone/>
              <a:defRPr b="0" i="0" sz="2000" u="none" cap="none" strike="noStrike">
                <a:solidFill>
                  <a:schemeClr val="lt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5" name="Google Shape;55;p11"/>
          <p:cNvSpPr txBox="1"/>
          <p:nvPr>
            <p:ph idx="2" type="body"/>
          </p:nvPr>
        </p:nvSpPr>
        <p:spPr>
          <a:xfrm>
            <a:off x="5015652" y="1192295"/>
            <a:ext cx="3833089" cy="398482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6" name="Google Shape;56;p11"/>
          <p:cNvSpPr txBox="1"/>
          <p:nvPr>
            <p:ph idx="3" type="body"/>
          </p:nvPr>
        </p:nvSpPr>
        <p:spPr>
          <a:xfrm>
            <a:off x="5015651" y="311518"/>
            <a:ext cx="3833089" cy="730624"/>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3600"/>
              <a:buFont typeface="Arial"/>
              <a:buNone/>
              <a:defRPr b="0" i="0" sz="3600" u="none" cap="none" strike="noStrike">
                <a:solidFill>
                  <a:schemeClr val="dk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Oswald"/>
                <a:ea typeface="Oswald"/>
                <a:cs typeface="Oswald"/>
                <a:sym typeface="Oswald"/>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Oswald"/>
                <a:ea typeface="Oswald"/>
                <a:cs typeface="Oswald"/>
                <a:sym typeface="Oswald"/>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7" name="Google Shape;57;p11"/>
          <p:cNvPicPr preferRelativeResize="0"/>
          <p:nvPr/>
        </p:nvPicPr>
        <p:blipFill rotWithShape="1">
          <a:blip r:embed="rId2">
            <a:alphaModFix/>
          </a:blip>
          <a:srcRect b="0" l="0" r="0" t="0"/>
          <a:stretch/>
        </p:blipFill>
        <p:spPr>
          <a:xfrm>
            <a:off x="7928398" y="5270570"/>
            <a:ext cx="914400" cy="248970"/>
          </a:xfrm>
          <a:prstGeom prst="rect">
            <a:avLst/>
          </a:prstGeom>
          <a:noFill/>
          <a:ln>
            <a:noFill/>
          </a:ln>
        </p:spPr>
      </p:pic>
    </p:spTree>
  </p:cSld>
  <p:clrMapOvr>
    <a:masterClrMapping/>
  </p:clrMapOvr>
  <mc:AlternateContent>
    <mc:Choice Requires="p14">
      <p:transition p14:dur="1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General Slide">
  <p:cSld name="4_General Slide">
    <p:spTree>
      <p:nvGrpSpPr>
        <p:cNvPr id="65" name="Shape 65"/>
        <p:cNvGrpSpPr/>
        <p:nvPr/>
      </p:nvGrpSpPr>
      <p:grpSpPr>
        <a:xfrm>
          <a:off x="0" y="0"/>
          <a:ext cx="0" cy="0"/>
          <a:chOff x="0" y="0"/>
          <a:chExt cx="0" cy="0"/>
        </a:xfrm>
      </p:grpSpPr>
      <p:sp>
        <p:nvSpPr>
          <p:cNvPr id="66" name="Google Shape;66;p14"/>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4"/>
          <p:cNvSpPr txBox="1"/>
          <p:nvPr>
            <p:ph idx="1" type="body"/>
          </p:nvPr>
        </p:nvSpPr>
        <p:spPr>
          <a:xfrm>
            <a:off x="628650" y="1432112"/>
            <a:ext cx="7886700" cy="3765300"/>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3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1pPr>
            <a:lvl2pPr indent="-342900" lvl="1" marL="914400" marR="0" algn="l">
              <a:lnSpc>
                <a:spcPct val="100000"/>
              </a:lnSpc>
              <a:spcBef>
                <a:spcPts val="3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Roboto"/>
                <a:ea typeface="Roboto"/>
                <a:cs typeface="Roboto"/>
                <a:sym typeface="Roboto"/>
              </a:defRPr>
            </a:lvl3pPr>
            <a:lvl4pPr indent="-317500" lvl="3" marL="1828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General Slide (with subtitle)">
  <p:cSld name="5_General Slide (with subtitle)">
    <p:spTree>
      <p:nvGrpSpPr>
        <p:cNvPr id="68" name="Shape 68"/>
        <p:cNvGrpSpPr/>
        <p:nvPr/>
      </p:nvGrpSpPr>
      <p:grpSpPr>
        <a:xfrm>
          <a:off x="0" y="0"/>
          <a:ext cx="0" cy="0"/>
          <a:chOff x="0" y="0"/>
          <a:chExt cx="0" cy="0"/>
        </a:xfrm>
      </p:grpSpPr>
      <p:sp>
        <p:nvSpPr>
          <p:cNvPr id="69" name="Google Shape;69;p15"/>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0" name="Google Shape;70;p15"/>
          <p:cNvSpPr txBox="1"/>
          <p:nvPr>
            <p:ph idx="1" type="body"/>
          </p:nvPr>
        </p:nvSpPr>
        <p:spPr>
          <a:xfrm>
            <a:off x="628650" y="1559856"/>
            <a:ext cx="7886700" cy="3637500"/>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3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1pPr>
            <a:lvl2pPr indent="-342900" lvl="1" marL="914400" marR="0" algn="l">
              <a:lnSpc>
                <a:spcPct val="100000"/>
              </a:lnSpc>
              <a:spcBef>
                <a:spcPts val="3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Roboto"/>
                <a:ea typeface="Roboto"/>
                <a:cs typeface="Roboto"/>
                <a:sym typeface="Roboto"/>
              </a:defRPr>
            </a:lvl3pPr>
            <a:lvl4pPr indent="-317500" lvl="3" marL="1828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5"/>
          <p:cNvSpPr txBox="1"/>
          <p:nvPr>
            <p:ph idx="2" type="body"/>
          </p:nvPr>
        </p:nvSpPr>
        <p:spPr>
          <a:xfrm>
            <a:off x="628650" y="974536"/>
            <a:ext cx="7886700" cy="3573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accent4"/>
              </a:buClr>
              <a:buSzPts val="2000"/>
              <a:buFont typeface="Arial"/>
              <a:buNone/>
              <a:defRPr b="0" i="0" sz="2000" u="none" cap="none" strike="noStrike">
                <a:solidFill>
                  <a:schemeClr val="accent4"/>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Page">
  <p:cSld name="1_Cover Page">
    <p:spTree>
      <p:nvGrpSpPr>
        <p:cNvPr id="72" name="Shape 72"/>
        <p:cNvGrpSpPr/>
        <p:nvPr/>
      </p:nvGrpSpPr>
      <p:grpSpPr>
        <a:xfrm>
          <a:off x="0" y="0"/>
          <a:ext cx="0" cy="0"/>
          <a:chOff x="0" y="0"/>
          <a:chExt cx="0" cy="0"/>
        </a:xfrm>
      </p:grpSpPr>
      <p:sp>
        <p:nvSpPr>
          <p:cNvPr id="73" name="Google Shape;73;p16"/>
          <p:cNvSpPr/>
          <p:nvPr/>
        </p:nvSpPr>
        <p:spPr>
          <a:xfrm>
            <a:off x="2845749" y="2980945"/>
            <a:ext cx="92700" cy="1982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dk1"/>
              </a:solidFill>
              <a:latin typeface="Calibri"/>
              <a:ea typeface="Calibri"/>
              <a:cs typeface="Calibri"/>
              <a:sym typeface="Calibri"/>
            </a:endParaRPr>
          </a:p>
        </p:txBody>
      </p:sp>
      <p:sp>
        <p:nvSpPr>
          <p:cNvPr id="74" name="Google Shape;74;p16"/>
          <p:cNvSpPr txBox="1"/>
          <p:nvPr>
            <p:ph idx="1" type="body"/>
          </p:nvPr>
        </p:nvSpPr>
        <p:spPr>
          <a:xfrm>
            <a:off x="139335" y="3658270"/>
            <a:ext cx="2706300" cy="8637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300"/>
              </a:spcBef>
              <a:spcAft>
                <a:spcPts val="0"/>
              </a:spcAft>
              <a:buClr>
                <a:schemeClr val="dk1"/>
              </a:buClr>
              <a:buSzPts val="3000"/>
              <a:buFont typeface="Arial"/>
              <a:buNone/>
              <a:defRPr b="1" i="0" sz="3000" u="none" cap="none" strike="noStrike">
                <a:solidFill>
                  <a:schemeClr val="dk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6"/>
          <p:cNvSpPr txBox="1"/>
          <p:nvPr>
            <p:ph idx="2" type="body"/>
          </p:nvPr>
        </p:nvSpPr>
        <p:spPr>
          <a:xfrm>
            <a:off x="3040389" y="3507674"/>
            <a:ext cx="2422800" cy="5574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3200"/>
              <a:buFont typeface="Arial"/>
              <a:buNone/>
              <a:defRPr b="0" i="0" sz="32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16"/>
          <p:cNvSpPr txBox="1"/>
          <p:nvPr>
            <p:ph idx="3" type="body"/>
          </p:nvPr>
        </p:nvSpPr>
        <p:spPr>
          <a:xfrm>
            <a:off x="3040387" y="3955686"/>
            <a:ext cx="2422800" cy="5574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3200"/>
              <a:buFont typeface="Arial"/>
              <a:buNone/>
              <a:defRPr b="0" i="0" sz="32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6"/>
          <p:cNvSpPr txBox="1"/>
          <p:nvPr>
            <p:ph idx="4" type="body"/>
          </p:nvPr>
        </p:nvSpPr>
        <p:spPr>
          <a:xfrm>
            <a:off x="3040388" y="4555767"/>
            <a:ext cx="2422800" cy="5574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6"/>
          <p:cNvSpPr/>
          <p:nvPr/>
        </p:nvSpPr>
        <p:spPr>
          <a:xfrm>
            <a:off x="139337" y="2863018"/>
            <a:ext cx="27063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Oswald"/>
                <a:ea typeface="Oswald"/>
                <a:cs typeface="Oswald"/>
                <a:sym typeface="Oswald"/>
              </a:rPr>
              <a:t>SCALITY</a:t>
            </a:r>
            <a:endParaRPr b="0" i="0" sz="1400" u="none" cap="none" strike="noStrike">
              <a:solidFill>
                <a:srgbClr val="000000"/>
              </a:solidFill>
              <a:latin typeface="Arial"/>
              <a:ea typeface="Arial"/>
              <a:cs typeface="Arial"/>
              <a:sym typeface="Arial"/>
            </a:endParaRPr>
          </a:p>
        </p:txBody>
      </p:sp>
      <p:sp>
        <p:nvSpPr>
          <p:cNvPr id="79" name="Google Shape;79;p16"/>
          <p:cNvSpPr txBox="1"/>
          <p:nvPr>
            <p:ph idx="5" type="body"/>
          </p:nvPr>
        </p:nvSpPr>
        <p:spPr>
          <a:xfrm>
            <a:off x="0" y="4329775"/>
            <a:ext cx="3040500" cy="8637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300"/>
              </a:spcBef>
              <a:spcAft>
                <a:spcPts val="0"/>
              </a:spcAft>
              <a:buClr>
                <a:schemeClr val="dk1"/>
              </a:buClr>
              <a:buSzPts val="3000"/>
              <a:buFont typeface="Arial"/>
              <a:buNone/>
              <a:defRPr b="1" i="0" sz="3000" u="none" cap="none" strike="noStrike">
                <a:solidFill>
                  <a:schemeClr val="dk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5pPr>
            <a:lvl6pPr indent="-419100" lvl="5" marL="27432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6pPr>
            <a:lvl7pPr indent="-419100" lvl="6" marL="32004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7pPr>
            <a:lvl8pPr indent="-419100" lvl="7" marL="36576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8pPr>
            <a:lvl9pPr indent="-419100" lvl="8" marL="41148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mpty">
  <p:cSld name="2_Empty">
    <p:spTree>
      <p:nvGrpSpPr>
        <p:cNvPr id="80" name="Shape 8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Headline Only">
  <p:cSld name="3_Headline Only">
    <p:spTree>
      <p:nvGrpSpPr>
        <p:cNvPr id="81" name="Shape 81"/>
        <p:cNvGrpSpPr/>
        <p:nvPr/>
      </p:nvGrpSpPr>
      <p:grpSpPr>
        <a:xfrm>
          <a:off x="0" y="0"/>
          <a:ext cx="0" cy="0"/>
          <a:chOff x="0" y="0"/>
          <a:chExt cx="0" cy="0"/>
        </a:xfrm>
      </p:grpSpPr>
      <p:sp>
        <p:nvSpPr>
          <p:cNvPr id="82" name="Google Shape;82;p18"/>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old Statement">
  <p:cSld name="6_Bold Statement">
    <p:spTree>
      <p:nvGrpSpPr>
        <p:cNvPr id="83" name="Shape 83"/>
        <p:cNvGrpSpPr/>
        <p:nvPr/>
      </p:nvGrpSpPr>
      <p:grpSpPr>
        <a:xfrm>
          <a:off x="0" y="0"/>
          <a:ext cx="0" cy="0"/>
          <a:chOff x="0" y="0"/>
          <a:chExt cx="0" cy="0"/>
        </a:xfrm>
      </p:grpSpPr>
      <p:sp>
        <p:nvSpPr>
          <p:cNvPr id="84" name="Google Shape;84;p19"/>
          <p:cNvSpPr txBox="1"/>
          <p:nvPr>
            <p:ph type="ctrTitle"/>
          </p:nvPr>
        </p:nvSpPr>
        <p:spPr>
          <a:xfrm>
            <a:off x="480527" y="935038"/>
            <a:ext cx="8182800" cy="1990800"/>
          </a:xfrm>
          <a:prstGeom prst="rect">
            <a:avLst/>
          </a:prstGeom>
          <a:noFill/>
          <a:ln>
            <a:noFill/>
          </a:ln>
        </p:spPr>
        <p:txBody>
          <a:bodyPr anchorCtr="0" anchor="b" bIns="45700" lIns="91425" spcFirstLastPara="1" rIns="91425" wrap="square" tIns="45700">
            <a:noAutofit/>
          </a:bodyPr>
          <a:lstStyle>
            <a:lvl1pPr lvl="0" marR="0" algn="ctr">
              <a:lnSpc>
                <a:spcPct val="90000"/>
              </a:lnSpc>
              <a:spcBef>
                <a:spcPts val="0"/>
              </a:spcBef>
              <a:spcAft>
                <a:spcPts val="0"/>
              </a:spcAft>
              <a:buClr>
                <a:schemeClr val="dk1"/>
              </a:buClr>
              <a:buSzPts val="4800"/>
              <a:buFont typeface="Oswald"/>
              <a:buNone/>
              <a:defRPr b="1" i="0" sz="48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5" name="Google Shape;85;p19"/>
          <p:cNvSpPr txBox="1"/>
          <p:nvPr>
            <p:ph idx="1" type="subTitle"/>
          </p:nvPr>
        </p:nvSpPr>
        <p:spPr>
          <a:xfrm>
            <a:off x="480527" y="3001963"/>
            <a:ext cx="8182800" cy="13794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300"/>
              </a:spcBef>
              <a:spcAft>
                <a:spcPts val="0"/>
              </a:spcAft>
              <a:buClr>
                <a:schemeClr val="accent4"/>
              </a:buClr>
              <a:buSzPts val="2000"/>
              <a:buFont typeface="Arial"/>
              <a:buNone/>
              <a:defRPr b="0" i="0" sz="2000" u="none" cap="none" strike="noStrike">
                <a:solidFill>
                  <a:schemeClr val="accent4"/>
                </a:solidFill>
                <a:latin typeface="Roboto"/>
                <a:ea typeface="Roboto"/>
                <a:cs typeface="Roboto"/>
                <a:sym typeface="Roboto"/>
              </a:defRPr>
            </a:lvl1pPr>
            <a:lvl2pPr lvl="1" marR="0" algn="ctr">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algn="ctr">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algn="ctr">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algn="ctr">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86" name="Shape 86"/>
        <p:cNvGrpSpPr/>
        <p:nvPr/>
      </p:nvGrpSpPr>
      <p:grpSpPr>
        <a:xfrm>
          <a:off x="0" y="0"/>
          <a:ext cx="0" cy="0"/>
          <a:chOff x="0" y="0"/>
          <a:chExt cx="0" cy="0"/>
        </a:xfrm>
      </p:grpSpPr>
      <p:sp>
        <p:nvSpPr>
          <p:cNvPr id="87" name="Google Shape;87;p20"/>
          <p:cNvSpPr/>
          <p:nvPr/>
        </p:nvSpPr>
        <p:spPr>
          <a:xfrm>
            <a:off x="0" y="0"/>
            <a:ext cx="1627200" cy="78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88" name="Google Shape;88;p20"/>
          <p:cNvSpPr/>
          <p:nvPr/>
        </p:nvSpPr>
        <p:spPr>
          <a:xfrm>
            <a:off x="0" y="4894729"/>
            <a:ext cx="9144000" cy="820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Title" type="secHead">
  <p:cSld name="SECTION_HEADER">
    <p:spTree>
      <p:nvGrpSpPr>
        <p:cNvPr id="89" name="Shape 89"/>
        <p:cNvGrpSpPr/>
        <p:nvPr/>
      </p:nvGrpSpPr>
      <p:grpSpPr>
        <a:xfrm>
          <a:off x="0" y="0"/>
          <a:ext cx="0" cy="0"/>
          <a:chOff x="0" y="0"/>
          <a:chExt cx="0" cy="0"/>
        </a:xfrm>
      </p:grpSpPr>
      <p:sp>
        <p:nvSpPr>
          <p:cNvPr id="90" name="Google Shape;90;p21"/>
          <p:cNvSpPr txBox="1"/>
          <p:nvPr>
            <p:ph type="title"/>
          </p:nvPr>
        </p:nvSpPr>
        <p:spPr>
          <a:xfrm>
            <a:off x="623888" y="1425575"/>
            <a:ext cx="7886700" cy="2376600"/>
          </a:xfrm>
          <a:prstGeom prst="rect">
            <a:avLst/>
          </a:prstGeom>
          <a:noFill/>
          <a:ln>
            <a:noFill/>
          </a:ln>
        </p:spPr>
        <p:txBody>
          <a:bodyPr anchorCtr="0" anchor="b" bIns="45700" lIns="91425" spcFirstLastPara="1" rIns="91425" wrap="square" tIns="45700">
            <a:noAutofit/>
          </a:bodyPr>
          <a:lstStyle>
            <a:lvl1pPr lvl="0" marR="0" algn="l">
              <a:lnSpc>
                <a:spcPct val="90000"/>
              </a:lnSpc>
              <a:spcBef>
                <a:spcPts val="0"/>
              </a:spcBef>
              <a:spcAft>
                <a:spcPts val="0"/>
              </a:spcAft>
              <a:buClr>
                <a:schemeClr val="dk1"/>
              </a:buClr>
              <a:buSzPts val="4800"/>
              <a:buFont typeface="Oswald"/>
              <a:buNone/>
              <a:defRPr b="1" i="0" sz="48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1" name="Google Shape;91;p21"/>
          <p:cNvSpPr txBox="1"/>
          <p:nvPr>
            <p:ph idx="1" type="body"/>
          </p:nvPr>
        </p:nvSpPr>
        <p:spPr>
          <a:xfrm>
            <a:off x="623888" y="3824288"/>
            <a:ext cx="7886700" cy="1251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accent4"/>
              </a:buClr>
              <a:buSzPts val="2000"/>
              <a:buFont typeface="Arial"/>
              <a:buNone/>
              <a:defRPr b="0" i="0" sz="2000" u="none" cap="none" strike="noStrike">
                <a:solidFill>
                  <a:schemeClr val="accent4"/>
                </a:solidFill>
                <a:latin typeface="Roboto"/>
                <a:ea typeface="Roboto"/>
                <a:cs typeface="Roboto"/>
                <a:sym typeface="Roboto"/>
              </a:defRPr>
            </a:lvl1pPr>
            <a:lvl2pPr indent="-228600" lvl="1" marL="914400" marR="0" algn="l">
              <a:lnSpc>
                <a:spcPct val="100000"/>
              </a:lnSpc>
              <a:spcBef>
                <a:spcPts val="300"/>
              </a:spcBef>
              <a:spcAft>
                <a:spcPts val="0"/>
              </a:spcAft>
              <a:buClr>
                <a:srgbClr val="888888"/>
              </a:buClr>
              <a:buSzPts val="2000"/>
              <a:buFont typeface="Arial"/>
              <a:buNone/>
              <a:defRPr b="0" i="0" sz="2000" u="none" cap="none" strike="noStrike">
                <a:solidFill>
                  <a:srgbClr val="888888"/>
                </a:solidFill>
                <a:latin typeface="Roboto"/>
                <a:ea typeface="Roboto"/>
                <a:cs typeface="Roboto"/>
                <a:sym typeface="Roboto"/>
              </a:defRPr>
            </a:lvl2pPr>
            <a:lvl3pPr indent="-228600" lvl="2" marL="1371600" marR="0" algn="l">
              <a:lnSpc>
                <a:spcPct val="100000"/>
              </a:lnSpc>
              <a:spcBef>
                <a:spcPts val="3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3pPr>
            <a:lvl4pPr indent="-228600" lvl="3" marL="1828800" marR="0" algn="l">
              <a:lnSpc>
                <a:spcPct val="100000"/>
              </a:lnSpc>
              <a:spcBef>
                <a:spcPts val="3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4pPr>
            <a:lvl5pPr indent="-228600" lvl="4" marL="2286000" marR="0" algn="l">
              <a:lnSpc>
                <a:spcPct val="100000"/>
              </a:lnSpc>
              <a:spcBef>
                <a:spcPts val="3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mpty">
  <p:cSld name="2_Empty">
    <p:spTree>
      <p:nvGrpSpPr>
        <p:cNvPr id="23" name="Shape 23"/>
        <p:cNvGrpSpPr/>
        <p:nvPr/>
      </p:nvGrpSpPr>
      <p:grpSpPr>
        <a:xfrm>
          <a:off x="0" y="0"/>
          <a:ext cx="0" cy="0"/>
          <a:chOff x="0" y="0"/>
          <a:chExt cx="0" cy="0"/>
        </a:xfrm>
      </p:grpSpPr>
    </p:spTree>
  </p:cSld>
  <p:clrMapOvr>
    <a:masterClrMapping/>
  </p:clrMapOvr>
  <mc:AlternateContent>
    <mc:Choice Requires="p14">
      <p:transition p14:dur="1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White and Black">
  <p:cSld name="9_White and Black">
    <p:spTree>
      <p:nvGrpSpPr>
        <p:cNvPr id="92" name="Shape 92"/>
        <p:cNvGrpSpPr/>
        <p:nvPr/>
      </p:nvGrpSpPr>
      <p:grpSpPr>
        <a:xfrm>
          <a:off x="0" y="0"/>
          <a:ext cx="0" cy="0"/>
          <a:chOff x="0" y="0"/>
          <a:chExt cx="0" cy="0"/>
        </a:xfrm>
      </p:grpSpPr>
      <p:sp>
        <p:nvSpPr>
          <p:cNvPr id="93" name="Google Shape;93;p22"/>
          <p:cNvSpPr/>
          <p:nvPr/>
        </p:nvSpPr>
        <p:spPr>
          <a:xfrm>
            <a:off x="4571999" y="0"/>
            <a:ext cx="4572000" cy="5715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94" name="Google Shape;94;p22"/>
          <p:cNvSpPr/>
          <p:nvPr/>
        </p:nvSpPr>
        <p:spPr>
          <a:xfrm>
            <a:off x="0" y="0"/>
            <a:ext cx="4572000" cy="571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95" name="Google Shape;95;p22"/>
          <p:cNvSpPr txBox="1"/>
          <p:nvPr>
            <p:ph type="title"/>
          </p:nvPr>
        </p:nvSpPr>
        <p:spPr>
          <a:xfrm>
            <a:off x="327112" y="311518"/>
            <a:ext cx="3833100" cy="7305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6" name="Google Shape;96;p22"/>
          <p:cNvSpPr txBox="1"/>
          <p:nvPr>
            <p:ph idx="1" type="body"/>
          </p:nvPr>
        </p:nvSpPr>
        <p:spPr>
          <a:xfrm>
            <a:off x="327112" y="1192295"/>
            <a:ext cx="3833100" cy="39849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7" name="Google Shape;97;p22"/>
          <p:cNvSpPr txBox="1"/>
          <p:nvPr>
            <p:ph idx="2" type="body"/>
          </p:nvPr>
        </p:nvSpPr>
        <p:spPr>
          <a:xfrm>
            <a:off x="5015652" y="1192295"/>
            <a:ext cx="3833100" cy="39849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lt1"/>
              </a:buClr>
              <a:buSzPts val="2000"/>
              <a:buFont typeface="Arial"/>
              <a:buNone/>
              <a:defRPr b="0" i="0" sz="2000" u="none" cap="none" strike="noStrike">
                <a:solidFill>
                  <a:schemeClr val="lt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8" name="Google Shape;98;p22"/>
          <p:cNvSpPr txBox="1"/>
          <p:nvPr>
            <p:ph idx="3" type="body"/>
          </p:nvPr>
        </p:nvSpPr>
        <p:spPr>
          <a:xfrm>
            <a:off x="5015651" y="311518"/>
            <a:ext cx="3833100" cy="730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lt1"/>
              </a:buClr>
              <a:buSzPts val="3600"/>
              <a:buFont typeface="Arial"/>
              <a:buNone/>
              <a:defRPr b="0" i="0" sz="3600" u="none" cap="none" strike="noStrike">
                <a:solidFill>
                  <a:schemeClr val="lt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Oswald"/>
                <a:ea typeface="Oswald"/>
                <a:cs typeface="Oswald"/>
                <a:sym typeface="Oswald"/>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Oswald"/>
                <a:ea typeface="Oswald"/>
                <a:cs typeface="Oswald"/>
                <a:sym typeface="Oswald"/>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99" name="Google Shape;99;p22"/>
          <p:cNvPicPr preferRelativeResize="0"/>
          <p:nvPr/>
        </p:nvPicPr>
        <p:blipFill rotWithShape="1">
          <a:blip r:embed="rId2">
            <a:alphaModFix/>
          </a:blip>
          <a:srcRect b="0" l="0" r="0" t="0"/>
          <a:stretch/>
        </p:blipFill>
        <p:spPr>
          <a:xfrm>
            <a:off x="7934340" y="5263887"/>
            <a:ext cx="914400" cy="26233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ck and White">
  <p:cSld name="10_Black and White">
    <p:spTree>
      <p:nvGrpSpPr>
        <p:cNvPr id="100" name="Shape 100"/>
        <p:cNvGrpSpPr/>
        <p:nvPr/>
      </p:nvGrpSpPr>
      <p:grpSpPr>
        <a:xfrm>
          <a:off x="0" y="0"/>
          <a:ext cx="0" cy="0"/>
          <a:chOff x="0" y="0"/>
          <a:chExt cx="0" cy="0"/>
        </a:xfrm>
      </p:grpSpPr>
      <p:sp>
        <p:nvSpPr>
          <p:cNvPr id="101" name="Google Shape;101;p23"/>
          <p:cNvSpPr/>
          <p:nvPr/>
        </p:nvSpPr>
        <p:spPr>
          <a:xfrm>
            <a:off x="4571999" y="0"/>
            <a:ext cx="4572000" cy="571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02" name="Google Shape;102;p23"/>
          <p:cNvSpPr/>
          <p:nvPr/>
        </p:nvSpPr>
        <p:spPr>
          <a:xfrm>
            <a:off x="0" y="0"/>
            <a:ext cx="4572000" cy="5715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03" name="Google Shape;103;p23"/>
          <p:cNvSpPr txBox="1"/>
          <p:nvPr>
            <p:ph type="title"/>
          </p:nvPr>
        </p:nvSpPr>
        <p:spPr>
          <a:xfrm>
            <a:off x="327112" y="311518"/>
            <a:ext cx="3833100" cy="7305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lt1"/>
              </a:buClr>
              <a:buSzPts val="3600"/>
              <a:buFont typeface="Oswald"/>
              <a:buNone/>
              <a:defRPr b="1" i="0" sz="3600" u="none" cap="none" strike="noStrike">
                <a:solidFill>
                  <a:schemeClr val="lt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04" name="Google Shape;104;p23"/>
          <p:cNvSpPr txBox="1"/>
          <p:nvPr>
            <p:ph idx="1" type="body"/>
          </p:nvPr>
        </p:nvSpPr>
        <p:spPr>
          <a:xfrm>
            <a:off x="327112" y="1192295"/>
            <a:ext cx="3833100" cy="39849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lt1"/>
              </a:buClr>
              <a:buSzPts val="2000"/>
              <a:buFont typeface="Arial"/>
              <a:buNone/>
              <a:defRPr b="0" i="0" sz="2000" u="none" cap="none" strike="noStrike">
                <a:solidFill>
                  <a:schemeClr val="lt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5" name="Google Shape;105;p23"/>
          <p:cNvSpPr txBox="1"/>
          <p:nvPr>
            <p:ph idx="2" type="body"/>
          </p:nvPr>
        </p:nvSpPr>
        <p:spPr>
          <a:xfrm>
            <a:off x="5015652" y="1192295"/>
            <a:ext cx="3833100" cy="39849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6" name="Google Shape;106;p23"/>
          <p:cNvSpPr txBox="1"/>
          <p:nvPr>
            <p:ph idx="3" type="body"/>
          </p:nvPr>
        </p:nvSpPr>
        <p:spPr>
          <a:xfrm>
            <a:off x="5015651" y="311518"/>
            <a:ext cx="3833100" cy="730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3600"/>
              <a:buFont typeface="Arial"/>
              <a:buNone/>
              <a:defRPr b="0" i="0" sz="3600" u="none" cap="none" strike="noStrike">
                <a:solidFill>
                  <a:schemeClr val="dk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Oswald"/>
                <a:ea typeface="Oswald"/>
                <a:cs typeface="Oswald"/>
                <a:sym typeface="Oswald"/>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Oswald"/>
                <a:ea typeface="Oswald"/>
                <a:cs typeface="Oswald"/>
                <a:sym typeface="Oswald"/>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07" name="Google Shape;107;p23"/>
          <p:cNvPicPr preferRelativeResize="0"/>
          <p:nvPr/>
        </p:nvPicPr>
        <p:blipFill rotWithShape="1">
          <a:blip r:embed="rId2">
            <a:alphaModFix/>
          </a:blip>
          <a:srcRect b="0" l="0" r="0" t="0"/>
          <a:stretch/>
        </p:blipFill>
        <p:spPr>
          <a:xfrm>
            <a:off x="7928398" y="5270570"/>
            <a:ext cx="914399" cy="24897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8" name="Shape 108"/>
        <p:cNvGrpSpPr/>
        <p:nvPr/>
      </p:nvGrpSpPr>
      <p:grpSpPr>
        <a:xfrm>
          <a:off x="0" y="0"/>
          <a:ext cx="0" cy="0"/>
          <a:chOff x="0" y="0"/>
          <a:chExt cx="0" cy="0"/>
        </a:xfrm>
      </p:grpSpPr>
      <p:sp>
        <p:nvSpPr>
          <p:cNvPr id="109" name="Google Shape;109;p24"/>
          <p:cNvSpPr txBox="1"/>
          <p:nvPr>
            <p:ph type="title"/>
          </p:nvPr>
        </p:nvSpPr>
        <p:spPr>
          <a:xfrm>
            <a:off x="311700" y="494472"/>
            <a:ext cx="8520600" cy="6363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4"/>
          <p:cNvSpPr txBox="1"/>
          <p:nvPr>
            <p:ph idx="1" type="body"/>
          </p:nvPr>
        </p:nvSpPr>
        <p:spPr>
          <a:xfrm>
            <a:off x="311700" y="1280528"/>
            <a:ext cx="8520600" cy="3795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00"/>
              </a:spcBef>
              <a:spcAft>
                <a:spcPts val="0"/>
              </a:spcAft>
              <a:buSzPts val="2000"/>
              <a:buNone/>
              <a:defRPr/>
            </a:lvl1pPr>
            <a:lvl2pPr indent="-228600" lvl="1" marL="914400" algn="l">
              <a:lnSpc>
                <a:spcPct val="100000"/>
              </a:lnSpc>
              <a:spcBef>
                <a:spcPts val="300"/>
              </a:spcBef>
              <a:spcAft>
                <a:spcPts val="0"/>
              </a:spcAft>
              <a:buSzPts val="1800"/>
              <a:buNone/>
              <a:defRPr/>
            </a:lvl2pPr>
            <a:lvl3pPr indent="-228600" lvl="2" marL="1371600" algn="l">
              <a:lnSpc>
                <a:spcPct val="100000"/>
              </a:lnSpc>
              <a:spcBef>
                <a:spcPts val="300"/>
              </a:spcBef>
              <a:spcAft>
                <a:spcPts val="0"/>
              </a:spcAft>
              <a:buSzPts val="1600"/>
              <a:buNone/>
              <a:defRPr/>
            </a:lvl3pPr>
            <a:lvl4pPr indent="-228600" lvl="3" marL="1828800" algn="l">
              <a:lnSpc>
                <a:spcPct val="100000"/>
              </a:lnSpc>
              <a:spcBef>
                <a:spcPts val="300"/>
              </a:spcBef>
              <a:spcAft>
                <a:spcPts val="0"/>
              </a:spcAft>
              <a:buSzPts val="1400"/>
              <a:buNone/>
              <a:defRPr/>
            </a:lvl4pPr>
            <a:lvl5pPr indent="-228600" lvl="4" marL="2286000" algn="l">
              <a:lnSpc>
                <a:spcPct val="100000"/>
              </a:lnSpc>
              <a:spcBef>
                <a:spcPts val="300"/>
              </a:spcBef>
              <a:spcAft>
                <a:spcPts val="0"/>
              </a:spcAft>
              <a:buSzPts val="1400"/>
              <a:buNone/>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11" name="Google Shape;111;p24"/>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8" name="Shape 118"/>
        <p:cNvGrpSpPr/>
        <p:nvPr/>
      </p:nvGrpSpPr>
      <p:grpSpPr>
        <a:xfrm>
          <a:off x="0" y="0"/>
          <a:ext cx="0" cy="0"/>
          <a:chOff x="0" y="0"/>
          <a:chExt cx="0" cy="0"/>
        </a:xfrm>
      </p:grpSpPr>
      <p:sp>
        <p:nvSpPr>
          <p:cNvPr id="119" name="Google Shape;119;p26"/>
          <p:cNvSpPr txBox="1"/>
          <p:nvPr>
            <p:ph type="title"/>
          </p:nvPr>
        </p:nvSpPr>
        <p:spPr>
          <a:xfrm>
            <a:off x="623888" y="1425575"/>
            <a:ext cx="7886700" cy="2376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Oswald"/>
              <a:buNone/>
              <a:defRPr b="1"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6"/>
          <p:cNvSpPr txBox="1"/>
          <p:nvPr>
            <p:ph idx="1" type="body"/>
          </p:nvPr>
        </p:nvSpPr>
        <p:spPr>
          <a:xfrm>
            <a:off x="623888" y="3824288"/>
            <a:ext cx="7886700" cy="1251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1" name="Google Shape;121;p26"/>
          <p:cNvSpPr/>
          <p:nvPr/>
        </p:nvSpPr>
        <p:spPr>
          <a:xfrm>
            <a:off x="712150" y="2566214"/>
            <a:ext cx="804300" cy="75600"/>
          </a:xfrm>
          <a:prstGeom prst="rect">
            <a:avLst/>
          </a:prstGeom>
          <a:solidFill>
            <a:srgbClr val="3F59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General Slide">
  <p:cSld name="4_General Slide">
    <p:spTree>
      <p:nvGrpSpPr>
        <p:cNvPr id="122" name="Shape 122"/>
        <p:cNvGrpSpPr/>
        <p:nvPr/>
      </p:nvGrpSpPr>
      <p:grpSpPr>
        <a:xfrm>
          <a:off x="0" y="0"/>
          <a:ext cx="0" cy="0"/>
          <a:chOff x="0" y="0"/>
          <a:chExt cx="0" cy="0"/>
        </a:xfrm>
      </p:grpSpPr>
      <p:sp>
        <p:nvSpPr>
          <p:cNvPr id="123" name="Google Shape;123;p27"/>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24" name="Google Shape;124;p27"/>
          <p:cNvSpPr txBox="1"/>
          <p:nvPr>
            <p:ph idx="1" type="body"/>
          </p:nvPr>
        </p:nvSpPr>
        <p:spPr>
          <a:xfrm>
            <a:off x="628650" y="1432112"/>
            <a:ext cx="7886700" cy="3765300"/>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3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1pPr>
            <a:lvl2pPr indent="-342900" lvl="1" marL="914400" marR="0" algn="l">
              <a:lnSpc>
                <a:spcPct val="100000"/>
              </a:lnSpc>
              <a:spcBef>
                <a:spcPts val="3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Roboto"/>
                <a:ea typeface="Roboto"/>
                <a:cs typeface="Roboto"/>
                <a:sym typeface="Roboto"/>
              </a:defRPr>
            </a:lvl3pPr>
            <a:lvl4pPr indent="-317500" lvl="3" marL="1828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NG slide">
  <p:cSld name="RING slide">
    <p:bg>
      <p:bgPr>
        <a:blipFill>
          <a:blip r:embed="rId2">
            <a:alphaModFix amt="60000"/>
          </a:blip>
          <a:stretch>
            <a:fillRect/>
          </a:stretch>
        </a:blipFill>
      </p:bgPr>
    </p:bg>
    <p:spTree>
      <p:nvGrpSpPr>
        <p:cNvPr id="125" name="Shape 125"/>
        <p:cNvGrpSpPr/>
        <p:nvPr/>
      </p:nvGrpSpPr>
      <p:grpSpPr>
        <a:xfrm>
          <a:off x="0" y="0"/>
          <a:ext cx="0" cy="0"/>
          <a:chOff x="0" y="0"/>
          <a:chExt cx="0" cy="0"/>
        </a:xfrm>
      </p:grpSpPr>
      <p:sp>
        <p:nvSpPr>
          <p:cNvPr id="126" name="Google Shape;126;p28"/>
          <p:cNvSpPr txBox="1"/>
          <p:nvPr>
            <p:ph idx="1" type="body"/>
          </p:nvPr>
        </p:nvSpPr>
        <p:spPr>
          <a:xfrm>
            <a:off x="571927" y="2306216"/>
            <a:ext cx="4156200" cy="2453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Font typeface="Arial"/>
              <a:buNone/>
              <a:defRPr b="0" i="0" sz="1600">
                <a:latin typeface="Roboto Condensed Light"/>
                <a:ea typeface="Roboto Condensed Light"/>
                <a:cs typeface="Roboto Condensed Light"/>
                <a:sym typeface="Roboto Condensed Light"/>
              </a:defRPr>
            </a:lvl1pPr>
            <a:lvl2pPr indent="-228600" lvl="1" marL="914400" algn="l">
              <a:lnSpc>
                <a:spcPct val="90000"/>
              </a:lnSpc>
              <a:spcBef>
                <a:spcPts val="500"/>
              </a:spcBef>
              <a:spcAft>
                <a:spcPts val="0"/>
              </a:spcAft>
              <a:buClr>
                <a:schemeClr val="dk1"/>
              </a:buClr>
              <a:buSzPts val="1400"/>
              <a:buNone/>
              <a:defRPr b="0" i="0" sz="1400">
                <a:latin typeface="Roboto Condensed Light"/>
                <a:ea typeface="Roboto Condensed Light"/>
                <a:cs typeface="Roboto Condensed Light"/>
                <a:sym typeface="Roboto Condensed Light"/>
              </a:defRPr>
            </a:lvl2pPr>
            <a:lvl3pPr indent="-228600" lvl="2" marL="1371600" algn="l">
              <a:lnSpc>
                <a:spcPct val="90000"/>
              </a:lnSpc>
              <a:spcBef>
                <a:spcPts val="500"/>
              </a:spcBef>
              <a:spcAft>
                <a:spcPts val="0"/>
              </a:spcAft>
              <a:buClr>
                <a:schemeClr val="dk1"/>
              </a:buClr>
              <a:buSzPts val="1200"/>
              <a:buNone/>
              <a:defRPr b="0" i="0" sz="1200">
                <a:latin typeface="Roboto Condensed Light"/>
                <a:ea typeface="Roboto Condensed Light"/>
                <a:cs typeface="Roboto Condensed Light"/>
                <a:sym typeface="Roboto Condensed Light"/>
              </a:defRPr>
            </a:lvl3pPr>
            <a:lvl4pPr indent="-228600" lvl="3" marL="1828800" algn="l">
              <a:lnSpc>
                <a:spcPct val="90000"/>
              </a:lnSpc>
              <a:spcBef>
                <a:spcPts val="500"/>
              </a:spcBef>
              <a:spcAft>
                <a:spcPts val="0"/>
              </a:spcAft>
              <a:buClr>
                <a:schemeClr val="dk1"/>
              </a:buClr>
              <a:buSzPts val="1100"/>
              <a:buNone/>
              <a:defRPr b="0" i="0" sz="1100">
                <a:latin typeface="Roboto Condensed Light"/>
                <a:ea typeface="Roboto Condensed Light"/>
                <a:cs typeface="Roboto Condensed Light"/>
                <a:sym typeface="Roboto Condensed Light"/>
              </a:defRPr>
            </a:lvl4pPr>
            <a:lvl5pPr indent="-228600" lvl="4" marL="2286000" algn="l">
              <a:lnSpc>
                <a:spcPct val="90000"/>
              </a:lnSpc>
              <a:spcBef>
                <a:spcPts val="500"/>
              </a:spcBef>
              <a:spcAft>
                <a:spcPts val="0"/>
              </a:spcAft>
              <a:buClr>
                <a:schemeClr val="dk1"/>
              </a:buClr>
              <a:buSzPts val="1100"/>
              <a:buNone/>
              <a:defRPr b="0" i="0" sz="1100">
                <a:latin typeface="Roboto Condensed Light"/>
                <a:ea typeface="Roboto Condensed Light"/>
                <a:cs typeface="Roboto Condensed Light"/>
                <a:sym typeface="Roboto Condensed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8"/>
          <p:cNvSpPr txBox="1"/>
          <p:nvPr>
            <p:ph idx="2" type="body"/>
          </p:nvPr>
        </p:nvSpPr>
        <p:spPr>
          <a:xfrm>
            <a:off x="573515" y="1055030"/>
            <a:ext cx="4154700" cy="11082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4000"/>
              <a:buNone/>
              <a:defRPr sz="4000">
                <a:latin typeface="Oswald"/>
                <a:ea typeface="Oswald"/>
                <a:cs typeface="Oswald"/>
                <a:sym typeface="Oswald"/>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8" name="Shape 128"/>
        <p:cNvGrpSpPr/>
        <p:nvPr/>
      </p:nvGrpSpPr>
      <p:grpSpPr>
        <a:xfrm>
          <a:off x="0" y="0"/>
          <a:ext cx="0" cy="0"/>
          <a:chOff x="0" y="0"/>
          <a:chExt cx="0" cy="0"/>
        </a:xfrm>
      </p:grpSpPr>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9" name="Shape 129"/>
        <p:cNvGrpSpPr/>
        <p:nvPr/>
      </p:nvGrpSpPr>
      <p:grpSpPr>
        <a:xfrm>
          <a:off x="0" y="0"/>
          <a:ext cx="0" cy="0"/>
          <a:chOff x="0" y="0"/>
          <a:chExt cx="0" cy="0"/>
        </a:xfrm>
      </p:grpSpPr>
      <p:sp>
        <p:nvSpPr>
          <p:cNvPr id="130" name="Google Shape;130;p30"/>
          <p:cNvSpPr txBox="1"/>
          <p:nvPr>
            <p:ph type="title"/>
          </p:nvPr>
        </p:nvSpPr>
        <p:spPr>
          <a:xfrm>
            <a:off x="628650" y="304800"/>
            <a:ext cx="7886700" cy="1104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Oswal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31" name="Shape 131"/>
        <p:cNvGrpSpPr/>
        <p:nvPr/>
      </p:nvGrpSpPr>
      <p:grpSpPr>
        <a:xfrm>
          <a:off x="0" y="0"/>
          <a:ext cx="0" cy="0"/>
          <a:chOff x="0" y="0"/>
          <a:chExt cx="0" cy="0"/>
        </a:xfrm>
      </p:grpSpPr>
      <p:sp>
        <p:nvSpPr>
          <p:cNvPr id="132" name="Google Shape;132;p31"/>
          <p:cNvSpPr/>
          <p:nvPr/>
        </p:nvSpPr>
        <p:spPr>
          <a:xfrm>
            <a:off x="4571999" y="0"/>
            <a:ext cx="4572000" cy="5715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33" name="Google Shape;133;p31"/>
          <p:cNvSpPr/>
          <p:nvPr/>
        </p:nvSpPr>
        <p:spPr>
          <a:xfrm>
            <a:off x="0" y="0"/>
            <a:ext cx="4572000" cy="571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34" name="Google Shape;134;p31"/>
          <p:cNvSpPr txBox="1"/>
          <p:nvPr>
            <p:ph type="title"/>
          </p:nvPr>
        </p:nvSpPr>
        <p:spPr>
          <a:xfrm>
            <a:off x="811212" y="385482"/>
            <a:ext cx="2949600" cy="13335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600"/>
              <a:buFont typeface="Oswald"/>
              <a:buNone/>
              <a:defRPr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1"/>
          <p:cNvSpPr txBox="1"/>
          <p:nvPr>
            <p:ph idx="1" type="body"/>
          </p:nvPr>
        </p:nvSpPr>
        <p:spPr>
          <a:xfrm>
            <a:off x="811212" y="1884274"/>
            <a:ext cx="2949600" cy="31767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i="0" sz="1600">
                <a:solidFill>
                  <a:schemeClr val="dk1"/>
                </a:solidFill>
                <a:latin typeface="Roboto Condensed Light"/>
                <a:ea typeface="Roboto Condensed Light"/>
                <a:cs typeface="Roboto Condensed Light"/>
                <a:sym typeface="Roboto Condensed Light"/>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6" name="Google Shape;136;p31"/>
          <p:cNvSpPr txBox="1"/>
          <p:nvPr>
            <p:ph idx="2" type="body"/>
          </p:nvPr>
        </p:nvSpPr>
        <p:spPr>
          <a:xfrm>
            <a:off x="5499752" y="1884274"/>
            <a:ext cx="2949600" cy="31767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i="0" sz="1600">
                <a:latin typeface="Roboto Condensed Light"/>
                <a:ea typeface="Roboto Condensed Light"/>
                <a:cs typeface="Roboto Condensed Light"/>
                <a:sym typeface="Roboto Condensed Light"/>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31"/>
          <p:cNvSpPr txBox="1"/>
          <p:nvPr>
            <p:ph idx="3" type="body"/>
          </p:nvPr>
        </p:nvSpPr>
        <p:spPr>
          <a:xfrm>
            <a:off x="5499751" y="385482"/>
            <a:ext cx="2949600" cy="13335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600"/>
              <a:buNone/>
              <a:defRPr sz="3600">
                <a:solidFill>
                  <a:schemeClr val="lt1"/>
                </a:solidFill>
                <a:latin typeface="Oswald"/>
                <a:ea typeface="Oswald"/>
                <a:cs typeface="Oswald"/>
                <a:sym typeface="Oswald"/>
              </a:defRPr>
            </a:lvl1pPr>
            <a:lvl2pPr indent="-228600" lvl="1" marL="914400" algn="l">
              <a:lnSpc>
                <a:spcPct val="90000"/>
              </a:lnSpc>
              <a:spcBef>
                <a:spcPts val="500"/>
              </a:spcBef>
              <a:spcAft>
                <a:spcPts val="0"/>
              </a:spcAft>
              <a:buClr>
                <a:schemeClr val="dk1"/>
              </a:buClr>
              <a:buSzPts val="1800"/>
              <a:buNone/>
              <a:defRPr>
                <a:solidFill>
                  <a:schemeClr val="dk1"/>
                </a:solidFill>
                <a:latin typeface="Oswald"/>
                <a:ea typeface="Oswald"/>
                <a:cs typeface="Oswald"/>
                <a:sym typeface="Oswald"/>
              </a:defRPr>
            </a:lvl2pPr>
            <a:lvl3pPr indent="-228600" lvl="2" marL="1371600" algn="l">
              <a:lnSpc>
                <a:spcPct val="90000"/>
              </a:lnSpc>
              <a:spcBef>
                <a:spcPts val="500"/>
              </a:spcBef>
              <a:spcAft>
                <a:spcPts val="0"/>
              </a:spcAft>
              <a:buClr>
                <a:schemeClr val="dk1"/>
              </a:buClr>
              <a:buSzPts val="1600"/>
              <a:buNone/>
              <a:defRPr>
                <a:solidFill>
                  <a:schemeClr val="dk1"/>
                </a:solidFill>
                <a:latin typeface="Oswald"/>
                <a:ea typeface="Oswald"/>
                <a:cs typeface="Oswald"/>
                <a:sym typeface="Oswald"/>
              </a:defRPr>
            </a:lvl3pPr>
            <a:lvl4pPr indent="-228600" lvl="3" marL="1828800" algn="l">
              <a:lnSpc>
                <a:spcPct val="90000"/>
              </a:lnSpc>
              <a:spcBef>
                <a:spcPts val="500"/>
              </a:spcBef>
              <a:spcAft>
                <a:spcPts val="0"/>
              </a:spcAft>
              <a:buClr>
                <a:schemeClr val="dk1"/>
              </a:buClr>
              <a:buSzPts val="1400"/>
              <a:buNone/>
              <a:defRPr>
                <a:solidFill>
                  <a:schemeClr val="dk1"/>
                </a:solidFill>
                <a:latin typeface="Oswald"/>
                <a:ea typeface="Oswald"/>
                <a:cs typeface="Oswald"/>
                <a:sym typeface="Oswald"/>
              </a:defRPr>
            </a:lvl4pPr>
            <a:lvl5pPr indent="-228600" lvl="4" marL="2286000" algn="l">
              <a:lnSpc>
                <a:spcPct val="90000"/>
              </a:lnSpc>
              <a:spcBef>
                <a:spcPts val="500"/>
              </a:spcBef>
              <a:spcAft>
                <a:spcPts val="0"/>
              </a:spcAft>
              <a:buClr>
                <a:schemeClr val="dk1"/>
              </a:buClr>
              <a:buSzPts val="1400"/>
              <a:buNone/>
              <a:defRPr>
                <a:solidFill>
                  <a:schemeClr val="dk1"/>
                </a:solidFill>
                <a:latin typeface="Oswald"/>
                <a:ea typeface="Oswald"/>
                <a:cs typeface="Oswald"/>
                <a:sym typeface="Oswald"/>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8" name="Google Shape;138;p31"/>
          <p:cNvPicPr preferRelativeResize="0"/>
          <p:nvPr/>
        </p:nvPicPr>
        <p:blipFill rotWithShape="1">
          <a:blip r:embed="rId2">
            <a:alphaModFix/>
          </a:blip>
          <a:srcRect b="0" l="0" r="0" t="0"/>
          <a:stretch/>
        </p:blipFill>
        <p:spPr>
          <a:xfrm>
            <a:off x="7934340" y="5263887"/>
            <a:ext cx="914400" cy="262336"/>
          </a:xfrm>
          <a:prstGeom prst="rect">
            <a:avLst/>
          </a:prstGeom>
          <a:noFill/>
          <a:ln>
            <a:noFill/>
          </a:ln>
        </p:spPr>
      </p:pic>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enko Slide">
  <p:cSld name="Zenko Slide">
    <p:bg>
      <p:bgPr>
        <a:solidFill>
          <a:schemeClr val="lt1"/>
        </a:solidFill>
      </p:bgPr>
    </p:bg>
    <p:spTree>
      <p:nvGrpSpPr>
        <p:cNvPr id="139" name="Shape 139"/>
        <p:cNvGrpSpPr/>
        <p:nvPr/>
      </p:nvGrpSpPr>
      <p:grpSpPr>
        <a:xfrm>
          <a:off x="0" y="0"/>
          <a:ext cx="0" cy="0"/>
          <a:chOff x="0" y="0"/>
          <a:chExt cx="0" cy="0"/>
        </a:xfrm>
      </p:grpSpPr>
      <p:sp>
        <p:nvSpPr>
          <p:cNvPr id="140" name="Google Shape;140;p32"/>
          <p:cNvSpPr txBox="1"/>
          <p:nvPr>
            <p:ph idx="1" type="body"/>
          </p:nvPr>
        </p:nvSpPr>
        <p:spPr>
          <a:xfrm>
            <a:off x="571927" y="2306216"/>
            <a:ext cx="4156200" cy="2453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Font typeface="Arial"/>
              <a:buNone/>
              <a:defRPr b="0" i="0" sz="1600">
                <a:latin typeface="Roboto Condensed Light"/>
                <a:ea typeface="Roboto Condensed Light"/>
                <a:cs typeface="Roboto Condensed Light"/>
                <a:sym typeface="Roboto Condensed Light"/>
              </a:defRPr>
            </a:lvl1pPr>
            <a:lvl2pPr indent="-228600" lvl="1" marL="914400" algn="l">
              <a:lnSpc>
                <a:spcPct val="90000"/>
              </a:lnSpc>
              <a:spcBef>
                <a:spcPts val="500"/>
              </a:spcBef>
              <a:spcAft>
                <a:spcPts val="0"/>
              </a:spcAft>
              <a:buClr>
                <a:schemeClr val="dk1"/>
              </a:buClr>
              <a:buSzPts val="1400"/>
              <a:buNone/>
              <a:defRPr b="0" i="0" sz="1400">
                <a:latin typeface="Roboto Condensed Light"/>
                <a:ea typeface="Roboto Condensed Light"/>
                <a:cs typeface="Roboto Condensed Light"/>
                <a:sym typeface="Roboto Condensed Light"/>
              </a:defRPr>
            </a:lvl2pPr>
            <a:lvl3pPr indent="-228600" lvl="2" marL="1371600" algn="l">
              <a:lnSpc>
                <a:spcPct val="90000"/>
              </a:lnSpc>
              <a:spcBef>
                <a:spcPts val="500"/>
              </a:spcBef>
              <a:spcAft>
                <a:spcPts val="0"/>
              </a:spcAft>
              <a:buClr>
                <a:schemeClr val="dk1"/>
              </a:buClr>
              <a:buSzPts val="1200"/>
              <a:buNone/>
              <a:defRPr b="0" i="0" sz="1200">
                <a:latin typeface="Roboto Condensed Light"/>
                <a:ea typeface="Roboto Condensed Light"/>
                <a:cs typeface="Roboto Condensed Light"/>
                <a:sym typeface="Roboto Condensed Light"/>
              </a:defRPr>
            </a:lvl3pPr>
            <a:lvl4pPr indent="-228600" lvl="3" marL="1828800" algn="l">
              <a:lnSpc>
                <a:spcPct val="90000"/>
              </a:lnSpc>
              <a:spcBef>
                <a:spcPts val="500"/>
              </a:spcBef>
              <a:spcAft>
                <a:spcPts val="0"/>
              </a:spcAft>
              <a:buClr>
                <a:schemeClr val="dk1"/>
              </a:buClr>
              <a:buSzPts val="1100"/>
              <a:buNone/>
              <a:defRPr b="0" i="0" sz="1100">
                <a:latin typeface="Roboto Condensed Light"/>
                <a:ea typeface="Roboto Condensed Light"/>
                <a:cs typeface="Roboto Condensed Light"/>
                <a:sym typeface="Roboto Condensed Light"/>
              </a:defRPr>
            </a:lvl4pPr>
            <a:lvl5pPr indent="-228600" lvl="4" marL="2286000" algn="l">
              <a:lnSpc>
                <a:spcPct val="90000"/>
              </a:lnSpc>
              <a:spcBef>
                <a:spcPts val="500"/>
              </a:spcBef>
              <a:spcAft>
                <a:spcPts val="0"/>
              </a:spcAft>
              <a:buClr>
                <a:schemeClr val="dk1"/>
              </a:buClr>
              <a:buSzPts val="1100"/>
              <a:buNone/>
              <a:defRPr b="0" i="0" sz="1100">
                <a:latin typeface="Roboto Condensed Light"/>
                <a:ea typeface="Roboto Condensed Light"/>
                <a:cs typeface="Roboto Condensed Light"/>
                <a:sym typeface="Roboto Condensed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32"/>
          <p:cNvSpPr txBox="1"/>
          <p:nvPr>
            <p:ph idx="2" type="body"/>
          </p:nvPr>
        </p:nvSpPr>
        <p:spPr>
          <a:xfrm>
            <a:off x="573515" y="1055030"/>
            <a:ext cx="4154700" cy="11082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4000"/>
              <a:buNone/>
              <a:defRPr sz="4000">
                <a:latin typeface="Oswald"/>
                <a:ea typeface="Oswald"/>
                <a:cs typeface="Oswald"/>
                <a:sym typeface="Oswald"/>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2" name="Google Shape;142;p32"/>
          <p:cNvPicPr preferRelativeResize="0"/>
          <p:nvPr/>
        </p:nvPicPr>
        <p:blipFill rotWithShape="1">
          <a:blip r:embed="rId2">
            <a:alphaModFix/>
          </a:blip>
          <a:srcRect b="0" l="0" r="0" t="0"/>
          <a:stretch/>
        </p:blipFill>
        <p:spPr>
          <a:xfrm>
            <a:off x="0" y="0"/>
            <a:ext cx="9144000" cy="5715000"/>
          </a:xfrm>
          <a:prstGeom prst="rect">
            <a:avLst/>
          </a:prstGeom>
          <a:noFill/>
          <a:ln>
            <a:noFill/>
          </a:ln>
        </p:spPr>
      </p:pic>
      <p:pic>
        <p:nvPicPr>
          <p:cNvPr id="143" name="Google Shape;143;p32"/>
          <p:cNvPicPr preferRelativeResize="0"/>
          <p:nvPr/>
        </p:nvPicPr>
        <p:blipFill rotWithShape="1">
          <a:blip r:embed="rId3">
            <a:alphaModFix/>
          </a:blip>
          <a:srcRect b="0" l="0" r="0" t="0"/>
          <a:stretch/>
        </p:blipFill>
        <p:spPr>
          <a:xfrm>
            <a:off x="7928398" y="5270570"/>
            <a:ext cx="914399" cy="248970"/>
          </a:xfrm>
          <a:prstGeom prst="rect">
            <a:avLst/>
          </a:prstGeom>
          <a:noFill/>
          <a:ln>
            <a:noFill/>
          </a:ln>
        </p:spPr>
      </p:pic>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Headline Only">
  <p:cSld name="3_Headline Only">
    <p:spTree>
      <p:nvGrpSpPr>
        <p:cNvPr id="24" name="Shape 24"/>
        <p:cNvGrpSpPr/>
        <p:nvPr/>
      </p:nvGrpSpPr>
      <p:grpSpPr>
        <a:xfrm>
          <a:off x="0" y="0"/>
          <a:ext cx="0" cy="0"/>
          <a:chOff x="0" y="0"/>
          <a:chExt cx="0" cy="0"/>
        </a:xfrm>
      </p:grpSpPr>
      <p:sp>
        <p:nvSpPr>
          <p:cNvPr id="25" name="Google Shape;25;p4"/>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bullets">
  <p:cSld name="Black bullets">
    <p:spTree>
      <p:nvGrpSpPr>
        <p:cNvPr id="144" name="Shape 144"/>
        <p:cNvGrpSpPr/>
        <p:nvPr/>
      </p:nvGrpSpPr>
      <p:grpSpPr>
        <a:xfrm>
          <a:off x="0" y="0"/>
          <a:ext cx="0" cy="0"/>
          <a:chOff x="0" y="0"/>
          <a:chExt cx="0" cy="0"/>
        </a:xfrm>
      </p:grpSpPr>
      <p:sp>
        <p:nvSpPr>
          <p:cNvPr id="145" name="Google Shape;145;p33"/>
          <p:cNvSpPr txBox="1"/>
          <p:nvPr>
            <p:ph type="title"/>
          </p:nvPr>
        </p:nvSpPr>
        <p:spPr>
          <a:xfrm>
            <a:off x="628650" y="304800"/>
            <a:ext cx="7886700" cy="1104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Oswal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3"/>
          <p:cNvSpPr txBox="1"/>
          <p:nvPr>
            <p:ph idx="1" type="body"/>
          </p:nvPr>
        </p:nvSpPr>
        <p:spPr>
          <a:xfrm>
            <a:off x="628650" y="1562100"/>
            <a:ext cx="7886700" cy="3672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b="0"/>
            </a:lvl1pPr>
            <a:lvl2pPr indent="-228600" lvl="1" marL="914400" algn="l">
              <a:lnSpc>
                <a:spcPct val="90000"/>
              </a:lnSpc>
              <a:spcBef>
                <a:spcPts val="500"/>
              </a:spcBef>
              <a:spcAft>
                <a:spcPts val="0"/>
              </a:spcAft>
              <a:buClr>
                <a:schemeClr val="dk1"/>
              </a:buClr>
              <a:buSzPts val="1800"/>
              <a:buNone/>
              <a:defRPr b="0"/>
            </a:lvl2pPr>
            <a:lvl3pPr indent="-228600" lvl="2" marL="1371600" algn="l">
              <a:lnSpc>
                <a:spcPct val="90000"/>
              </a:lnSpc>
              <a:spcBef>
                <a:spcPts val="500"/>
              </a:spcBef>
              <a:spcAft>
                <a:spcPts val="0"/>
              </a:spcAft>
              <a:buClr>
                <a:schemeClr val="dk1"/>
              </a:buClr>
              <a:buSzPts val="1600"/>
              <a:buNone/>
              <a:defRPr b="0"/>
            </a:lvl3pPr>
            <a:lvl4pPr indent="-228600" lvl="3" marL="1828800" algn="l">
              <a:lnSpc>
                <a:spcPct val="90000"/>
              </a:lnSpc>
              <a:spcBef>
                <a:spcPts val="500"/>
              </a:spcBef>
              <a:spcAft>
                <a:spcPts val="0"/>
              </a:spcAft>
              <a:buClr>
                <a:schemeClr val="dk1"/>
              </a:buClr>
              <a:buSzPts val="1400"/>
              <a:buNone/>
              <a:defRPr b="0"/>
            </a:lvl4pPr>
            <a:lvl5pPr indent="-228600" lvl="4" marL="2286000" algn="l">
              <a:lnSpc>
                <a:spcPct val="90000"/>
              </a:lnSpc>
              <a:spcBef>
                <a:spcPts val="500"/>
              </a:spcBef>
              <a:spcAft>
                <a:spcPts val="0"/>
              </a:spcAft>
              <a:buClr>
                <a:schemeClr val="dk1"/>
              </a:buClr>
              <a:buSzPts val="1400"/>
              <a:buNone/>
              <a:defRPr b="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chemeClr val="lt1"/>
        </a:solidFill>
      </p:bgPr>
    </p:bg>
    <p:spTree>
      <p:nvGrpSpPr>
        <p:cNvPr id="147" name="Shape 147"/>
        <p:cNvGrpSpPr/>
        <p:nvPr/>
      </p:nvGrpSpPr>
      <p:grpSpPr>
        <a:xfrm>
          <a:off x="0" y="0"/>
          <a:ext cx="0" cy="0"/>
          <a:chOff x="0" y="0"/>
          <a:chExt cx="0" cy="0"/>
        </a:xfrm>
      </p:grpSpPr>
      <p:sp>
        <p:nvSpPr>
          <p:cNvPr id="148" name="Google Shape;148;p34"/>
          <p:cNvSpPr/>
          <p:nvPr/>
        </p:nvSpPr>
        <p:spPr>
          <a:xfrm>
            <a:off x="4173166" y="400541"/>
            <a:ext cx="797700" cy="9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49" name="Google Shape;149;p34"/>
          <p:cNvSpPr/>
          <p:nvPr/>
        </p:nvSpPr>
        <p:spPr>
          <a:xfrm>
            <a:off x="5843824" y="1556884"/>
            <a:ext cx="2922900" cy="3688800"/>
          </a:xfrm>
          <a:prstGeom prst="roundRect">
            <a:avLst>
              <a:gd fmla="val 3236" name="adj"/>
            </a:avLst>
          </a:prstGeom>
          <a:solidFill>
            <a:schemeClr val="accent5"/>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50" name="Google Shape;150;p34"/>
          <p:cNvSpPr/>
          <p:nvPr/>
        </p:nvSpPr>
        <p:spPr>
          <a:xfrm>
            <a:off x="384719" y="1556886"/>
            <a:ext cx="2278200" cy="669600"/>
          </a:xfrm>
          <a:prstGeom prst="roundRect">
            <a:avLst>
              <a:gd fmla="val 10465"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51" name="Google Shape;151;p34"/>
          <p:cNvSpPr/>
          <p:nvPr/>
        </p:nvSpPr>
        <p:spPr>
          <a:xfrm>
            <a:off x="3106711" y="1556886"/>
            <a:ext cx="2278800" cy="669600"/>
          </a:xfrm>
          <a:prstGeom prst="roundRect">
            <a:avLst>
              <a:gd fmla="val 10465"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52" name="Google Shape;152;p34"/>
          <p:cNvSpPr/>
          <p:nvPr/>
        </p:nvSpPr>
        <p:spPr>
          <a:xfrm>
            <a:off x="5842502" y="1558246"/>
            <a:ext cx="2924400" cy="668400"/>
          </a:xfrm>
          <a:prstGeom prst="roundRect">
            <a:avLst>
              <a:gd fmla="val 8565" name="adj"/>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53" name="Google Shape;153;p34"/>
          <p:cNvSpPr/>
          <p:nvPr/>
        </p:nvSpPr>
        <p:spPr>
          <a:xfrm>
            <a:off x="386067" y="1556884"/>
            <a:ext cx="2280900" cy="3688800"/>
          </a:xfrm>
          <a:prstGeom prst="roundRect">
            <a:avLst>
              <a:gd fmla="val 3236" name="adj"/>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54" name="Google Shape;154;p34"/>
          <p:cNvSpPr/>
          <p:nvPr/>
        </p:nvSpPr>
        <p:spPr>
          <a:xfrm>
            <a:off x="390450" y="2094812"/>
            <a:ext cx="2280900" cy="1635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55" name="Google Shape;155;p34"/>
          <p:cNvSpPr/>
          <p:nvPr/>
        </p:nvSpPr>
        <p:spPr>
          <a:xfrm>
            <a:off x="3108389" y="1556884"/>
            <a:ext cx="2278800" cy="3688800"/>
          </a:xfrm>
          <a:prstGeom prst="roundRect">
            <a:avLst>
              <a:gd fmla="val 3236" name="adj"/>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56" name="Google Shape;156;p34"/>
          <p:cNvSpPr/>
          <p:nvPr/>
        </p:nvSpPr>
        <p:spPr>
          <a:xfrm>
            <a:off x="3112772" y="2094812"/>
            <a:ext cx="2278800" cy="163500"/>
          </a:xfrm>
          <a:prstGeom prst="roundRect">
            <a:avLst>
              <a:gd fmla="val 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57" name="Google Shape;157;p34"/>
          <p:cNvSpPr txBox="1"/>
          <p:nvPr/>
        </p:nvSpPr>
        <p:spPr>
          <a:xfrm>
            <a:off x="2724354" y="1488822"/>
            <a:ext cx="3038700" cy="884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600"/>
              <a:buFont typeface="Oswald"/>
              <a:buNone/>
            </a:pPr>
            <a:r>
              <a:rPr b="1" i="0" lang="en-US" sz="2600" u="none" cap="none" strike="noStrike">
                <a:solidFill>
                  <a:schemeClr val="lt1"/>
                </a:solidFill>
                <a:latin typeface="Oswald"/>
                <a:ea typeface="Oswald"/>
                <a:cs typeface="Oswald"/>
                <a:sym typeface="Oswald"/>
              </a:rPr>
              <a:t>SOLUTION</a:t>
            </a:r>
            <a:endParaRPr b="0" i="0" sz="1400" u="none" cap="none" strike="noStrike">
              <a:solidFill>
                <a:srgbClr val="000000"/>
              </a:solidFill>
              <a:latin typeface="Arial"/>
              <a:ea typeface="Arial"/>
              <a:cs typeface="Arial"/>
              <a:sym typeface="Arial"/>
            </a:endParaRPr>
          </a:p>
        </p:txBody>
      </p:sp>
      <p:sp>
        <p:nvSpPr>
          <p:cNvPr id="158" name="Google Shape;158;p34"/>
          <p:cNvSpPr txBox="1"/>
          <p:nvPr/>
        </p:nvSpPr>
        <p:spPr>
          <a:xfrm>
            <a:off x="5708932" y="1488822"/>
            <a:ext cx="3058800" cy="884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600"/>
              <a:buFont typeface="Oswald"/>
              <a:buNone/>
            </a:pPr>
            <a:r>
              <a:rPr b="1" i="0" lang="en-US" sz="2600" u="none" cap="none" strike="noStrike">
                <a:solidFill>
                  <a:schemeClr val="lt1"/>
                </a:solidFill>
                <a:latin typeface="Oswald"/>
                <a:ea typeface="Oswald"/>
                <a:cs typeface="Oswald"/>
                <a:sym typeface="Oswald"/>
              </a:rPr>
              <a:t>ACHIEVEMENTS</a:t>
            </a:r>
            <a:endParaRPr b="0" i="0" sz="1400" u="none" cap="none" strike="noStrike">
              <a:solidFill>
                <a:srgbClr val="000000"/>
              </a:solidFill>
              <a:latin typeface="Arial"/>
              <a:ea typeface="Arial"/>
              <a:cs typeface="Arial"/>
              <a:sym typeface="Arial"/>
            </a:endParaRPr>
          </a:p>
        </p:txBody>
      </p:sp>
      <p:sp>
        <p:nvSpPr>
          <p:cNvPr id="159" name="Google Shape;159;p34"/>
          <p:cNvSpPr/>
          <p:nvPr/>
        </p:nvSpPr>
        <p:spPr>
          <a:xfrm>
            <a:off x="2783740" y="3076616"/>
            <a:ext cx="82500" cy="431700"/>
          </a:xfrm>
          <a:prstGeom prst="chevron">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dk1"/>
              </a:solidFill>
              <a:latin typeface="Calibri"/>
              <a:ea typeface="Calibri"/>
              <a:cs typeface="Calibri"/>
              <a:sym typeface="Calibri"/>
            </a:endParaRPr>
          </a:p>
        </p:txBody>
      </p:sp>
      <p:sp>
        <p:nvSpPr>
          <p:cNvPr id="160" name="Google Shape;160;p34"/>
          <p:cNvSpPr/>
          <p:nvPr/>
        </p:nvSpPr>
        <p:spPr>
          <a:xfrm>
            <a:off x="2868604" y="3076616"/>
            <a:ext cx="82500" cy="431700"/>
          </a:xfrm>
          <a:prstGeom prst="chevron">
            <a:avLst>
              <a:gd fmla="val 50000" name="adj"/>
            </a:avLst>
          </a:prstGeom>
          <a:solidFill>
            <a:srgbClr val="7570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dk1"/>
              </a:solidFill>
              <a:latin typeface="Calibri"/>
              <a:ea typeface="Calibri"/>
              <a:cs typeface="Calibri"/>
              <a:sym typeface="Calibri"/>
            </a:endParaRPr>
          </a:p>
        </p:txBody>
      </p:sp>
      <p:sp>
        <p:nvSpPr>
          <p:cNvPr id="161" name="Google Shape;161;p34"/>
          <p:cNvSpPr/>
          <p:nvPr/>
        </p:nvSpPr>
        <p:spPr>
          <a:xfrm>
            <a:off x="5517864" y="3076616"/>
            <a:ext cx="82500" cy="431700"/>
          </a:xfrm>
          <a:prstGeom prst="chevron">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dk1"/>
              </a:solidFill>
              <a:latin typeface="Calibri"/>
              <a:ea typeface="Calibri"/>
              <a:cs typeface="Calibri"/>
              <a:sym typeface="Calibri"/>
            </a:endParaRPr>
          </a:p>
        </p:txBody>
      </p:sp>
      <p:sp>
        <p:nvSpPr>
          <p:cNvPr id="162" name="Google Shape;162;p34"/>
          <p:cNvSpPr/>
          <p:nvPr/>
        </p:nvSpPr>
        <p:spPr>
          <a:xfrm>
            <a:off x="5602728" y="3076616"/>
            <a:ext cx="82500" cy="431700"/>
          </a:xfrm>
          <a:prstGeom prst="chevron">
            <a:avLst>
              <a:gd fmla="val 50000" name="adj"/>
            </a:avLst>
          </a:prstGeom>
          <a:solidFill>
            <a:srgbClr val="7570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dk1"/>
              </a:solidFill>
              <a:latin typeface="Calibri"/>
              <a:ea typeface="Calibri"/>
              <a:cs typeface="Calibri"/>
              <a:sym typeface="Calibri"/>
            </a:endParaRPr>
          </a:p>
        </p:txBody>
      </p:sp>
      <p:sp>
        <p:nvSpPr>
          <p:cNvPr id="163" name="Google Shape;163;p34"/>
          <p:cNvSpPr txBox="1"/>
          <p:nvPr/>
        </p:nvSpPr>
        <p:spPr>
          <a:xfrm>
            <a:off x="11489" y="1488822"/>
            <a:ext cx="3038700" cy="884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600"/>
              <a:buFont typeface="Oswald"/>
              <a:buNone/>
            </a:pPr>
            <a:r>
              <a:rPr b="1" i="0" lang="en-US" sz="2600" u="none" cap="none" strike="noStrike">
                <a:solidFill>
                  <a:schemeClr val="lt1"/>
                </a:solidFill>
                <a:latin typeface="Oswald"/>
                <a:ea typeface="Oswald"/>
                <a:cs typeface="Oswald"/>
                <a:sym typeface="Oswald"/>
              </a:rPr>
              <a:t>REQUIREMENTS</a:t>
            </a:r>
            <a:endParaRPr b="0" i="0" sz="1400" u="none" cap="none" strike="noStrike">
              <a:solidFill>
                <a:srgbClr val="000000"/>
              </a:solidFill>
              <a:latin typeface="Arial"/>
              <a:ea typeface="Arial"/>
              <a:cs typeface="Arial"/>
              <a:sym typeface="Arial"/>
            </a:endParaRPr>
          </a:p>
        </p:txBody>
      </p:sp>
      <p:sp>
        <p:nvSpPr>
          <p:cNvPr id="164" name="Google Shape;164;p34"/>
          <p:cNvSpPr txBox="1"/>
          <p:nvPr/>
        </p:nvSpPr>
        <p:spPr>
          <a:xfrm>
            <a:off x="3193253" y="2408949"/>
            <a:ext cx="2216700" cy="294300"/>
          </a:xfrm>
          <a:prstGeom prst="rect">
            <a:avLst/>
          </a:prstGeom>
          <a:noFill/>
          <a:ln>
            <a:noFill/>
          </a:ln>
        </p:spPr>
        <p:txBody>
          <a:bodyPr anchorCtr="0" anchor="t" bIns="45700" lIns="91425" spcFirstLastPara="1" rIns="91425" wrap="square" tIns="45700">
            <a:noAutofit/>
          </a:bodyPr>
          <a:lstStyle/>
          <a:p>
            <a:pPr indent="0" lvl="0" marL="1350" marR="0" rtl="0" algn="l">
              <a:lnSpc>
                <a:spcPct val="140000"/>
              </a:lnSpc>
              <a:spcBef>
                <a:spcPts val="0"/>
              </a:spcBef>
              <a:spcAft>
                <a:spcPts val="0"/>
              </a:spcAft>
              <a:buClr>
                <a:schemeClr val="accent2"/>
              </a:buClr>
              <a:buSzPts val="1200"/>
              <a:buFont typeface="Noto Sans Symbols"/>
              <a:buNone/>
            </a:pPr>
            <a:r>
              <a:rPr b="1" i="0" lang="en-US" sz="1200" u="none" cap="none" strike="noStrike">
                <a:solidFill>
                  <a:schemeClr val="accent3"/>
                </a:solidFill>
                <a:latin typeface="Roboto Condensed"/>
                <a:ea typeface="Roboto Condensed"/>
                <a:cs typeface="Roboto Condensed"/>
                <a:sym typeface="Roboto Condensed"/>
              </a:rPr>
              <a:t>SOFTWARE-DEFINED STORAGE</a:t>
            </a:r>
            <a:endParaRPr b="0" i="0" sz="1400" u="none" cap="none" strike="noStrike">
              <a:solidFill>
                <a:srgbClr val="000000"/>
              </a:solidFill>
              <a:latin typeface="Arial"/>
              <a:ea typeface="Arial"/>
              <a:cs typeface="Arial"/>
              <a:sym typeface="Arial"/>
            </a:endParaRPr>
          </a:p>
        </p:txBody>
      </p:sp>
      <p:sp>
        <p:nvSpPr>
          <p:cNvPr id="165" name="Google Shape;165;p34"/>
          <p:cNvSpPr txBox="1"/>
          <p:nvPr>
            <p:ph idx="1" type="body"/>
          </p:nvPr>
        </p:nvSpPr>
        <p:spPr>
          <a:xfrm>
            <a:off x="480540" y="2463173"/>
            <a:ext cx="2097000" cy="2676600"/>
          </a:xfrm>
          <a:prstGeom prst="rect">
            <a:avLst/>
          </a:prstGeom>
          <a:noFill/>
          <a:ln>
            <a:noFill/>
          </a:ln>
        </p:spPr>
        <p:txBody>
          <a:bodyPr anchorCtr="0" anchor="t" bIns="45700" lIns="91425" spcFirstLastPara="1" rIns="91425" wrap="square" tIns="45700">
            <a:noAutofit/>
          </a:bodyPr>
          <a:lstStyle>
            <a:lvl1pPr indent="-304800" lvl="0" marL="457200" algn="l">
              <a:lnSpc>
                <a:spcPct val="90000"/>
              </a:lnSpc>
              <a:spcBef>
                <a:spcPts val="500"/>
              </a:spcBef>
              <a:spcAft>
                <a:spcPts val="0"/>
              </a:spcAft>
              <a:buClr>
                <a:schemeClr val="accent2"/>
              </a:buClr>
              <a:buSzPts val="1200"/>
              <a:buFont typeface="NTR"/>
              <a:buChar char="!"/>
              <a:defRPr b="0" sz="1200">
                <a:solidFill>
                  <a:schemeClr val="dk1"/>
                </a:solidFill>
              </a:defRPr>
            </a:lvl1pPr>
            <a:lvl2pPr indent="-228600" lvl="1" marL="914400" algn="l">
              <a:lnSpc>
                <a:spcPct val="90000"/>
              </a:lnSpc>
              <a:spcBef>
                <a:spcPts val="500"/>
              </a:spcBef>
              <a:spcAft>
                <a:spcPts val="0"/>
              </a:spcAft>
              <a:buClr>
                <a:schemeClr val="dk1"/>
              </a:buClr>
              <a:buSzPts val="1000"/>
              <a:buNone/>
              <a:defRPr sz="10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34"/>
          <p:cNvSpPr txBox="1"/>
          <p:nvPr>
            <p:ph idx="2" type="body"/>
          </p:nvPr>
        </p:nvSpPr>
        <p:spPr>
          <a:xfrm>
            <a:off x="3188870" y="2681953"/>
            <a:ext cx="2128200" cy="696600"/>
          </a:xfrm>
          <a:prstGeom prst="rect">
            <a:avLst/>
          </a:prstGeom>
          <a:noFill/>
          <a:ln>
            <a:noFill/>
          </a:ln>
        </p:spPr>
        <p:txBody>
          <a:bodyPr anchorCtr="0" anchor="t" bIns="45700" lIns="91425" spcFirstLastPara="1" rIns="91425" wrap="square" tIns="45700">
            <a:noAutofit/>
          </a:bodyPr>
          <a:lstStyle>
            <a:lvl1pPr indent="-304800" lvl="0" marL="457200" algn="l">
              <a:lnSpc>
                <a:spcPct val="90000"/>
              </a:lnSpc>
              <a:spcBef>
                <a:spcPts val="500"/>
              </a:spcBef>
              <a:spcAft>
                <a:spcPts val="0"/>
              </a:spcAft>
              <a:buClr>
                <a:schemeClr val="accent3"/>
              </a:buClr>
              <a:buSzPts val="1200"/>
              <a:buFont typeface="Noto Sans Symbols"/>
              <a:buChar char="✓"/>
              <a:defRPr b="0" sz="1200">
                <a:solidFill>
                  <a:schemeClr val="dk1"/>
                </a:solidFill>
              </a:defRPr>
            </a:lvl1pPr>
            <a:lvl2pPr indent="-228600" lvl="1" marL="914400" algn="l">
              <a:lnSpc>
                <a:spcPct val="90000"/>
              </a:lnSpc>
              <a:spcBef>
                <a:spcPts val="500"/>
              </a:spcBef>
              <a:spcAft>
                <a:spcPts val="0"/>
              </a:spcAft>
              <a:buClr>
                <a:schemeClr val="dk1"/>
              </a:buClr>
              <a:buSzPts val="1000"/>
              <a:buNone/>
              <a:defRPr sz="10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34"/>
          <p:cNvSpPr txBox="1"/>
          <p:nvPr>
            <p:ph idx="3" type="body"/>
          </p:nvPr>
        </p:nvSpPr>
        <p:spPr>
          <a:xfrm>
            <a:off x="6578600" y="2437592"/>
            <a:ext cx="2108100" cy="327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000"/>
              <a:buNone/>
              <a:defRPr sz="2000">
                <a:solidFill>
                  <a:schemeClr val="lt1"/>
                </a:solidFill>
                <a:latin typeface="Oswald"/>
                <a:ea typeface="Oswald"/>
                <a:cs typeface="Oswald"/>
                <a:sym typeface="Oswald"/>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34"/>
          <p:cNvSpPr txBox="1"/>
          <p:nvPr>
            <p:ph idx="4" type="body"/>
          </p:nvPr>
        </p:nvSpPr>
        <p:spPr>
          <a:xfrm>
            <a:off x="6578600" y="2703260"/>
            <a:ext cx="2108100" cy="327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000"/>
              <a:buNone/>
              <a:defRPr b="0" sz="1000">
                <a:solidFill>
                  <a:schemeClr val="lt1"/>
                </a:solidFill>
                <a:latin typeface="Roboto"/>
                <a:ea typeface="Roboto"/>
                <a:cs typeface="Roboto"/>
                <a:sym typeface="Roboto"/>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9" name="Google Shape;169;p34"/>
          <p:cNvCxnSpPr/>
          <p:nvPr/>
        </p:nvCxnSpPr>
        <p:spPr>
          <a:xfrm>
            <a:off x="6057900" y="2251710"/>
            <a:ext cx="25146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70" name="Shape 170"/>
        <p:cNvGrpSpPr/>
        <p:nvPr/>
      </p:nvGrpSpPr>
      <p:grpSpPr>
        <a:xfrm>
          <a:off x="0" y="0"/>
          <a:ext cx="0" cy="0"/>
          <a:chOff x="0" y="0"/>
          <a:chExt cx="0" cy="0"/>
        </a:xfrm>
      </p:grpSpPr>
      <p:sp>
        <p:nvSpPr>
          <p:cNvPr id="171" name="Google Shape;171;p35"/>
          <p:cNvSpPr/>
          <p:nvPr/>
        </p:nvSpPr>
        <p:spPr>
          <a:xfrm>
            <a:off x="0" y="0"/>
            <a:ext cx="1627200" cy="78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72" name="Google Shape;172;p35"/>
          <p:cNvSpPr/>
          <p:nvPr/>
        </p:nvSpPr>
        <p:spPr>
          <a:xfrm>
            <a:off x="0" y="4894729"/>
            <a:ext cx="9144000" cy="820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73" name="Shape 173"/>
        <p:cNvGrpSpPr/>
        <p:nvPr/>
      </p:nvGrpSpPr>
      <p:grpSpPr>
        <a:xfrm>
          <a:off x="0" y="0"/>
          <a:ext cx="0" cy="0"/>
          <a:chOff x="0" y="0"/>
          <a:chExt cx="0" cy="0"/>
        </a:xfrm>
      </p:grpSpPr>
      <p:sp>
        <p:nvSpPr>
          <p:cNvPr id="174" name="Google Shape;174;p36"/>
          <p:cNvSpPr/>
          <p:nvPr/>
        </p:nvSpPr>
        <p:spPr>
          <a:xfrm>
            <a:off x="291029" y="2863018"/>
            <a:ext cx="25548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Oswald"/>
                <a:ea typeface="Oswald"/>
                <a:cs typeface="Oswald"/>
                <a:sym typeface="Oswald"/>
              </a:rPr>
              <a:t>SCALITY</a:t>
            </a:r>
            <a:endParaRPr b="0" i="0" sz="1400" u="none" cap="none" strike="noStrike">
              <a:solidFill>
                <a:srgbClr val="000000"/>
              </a:solidFill>
              <a:latin typeface="Arial"/>
              <a:ea typeface="Arial"/>
              <a:cs typeface="Arial"/>
              <a:sym typeface="Arial"/>
            </a:endParaRPr>
          </a:p>
        </p:txBody>
      </p:sp>
      <p:sp>
        <p:nvSpPr>
          <p:cNvPr id="175" name="Google Shape;175;p36"/>
          <p:cNvSpPr/>
          <p:nvPr/>
        </p:nvSpPr>
        <p:spPr>
          <a:xfrm>
            <a:off x="314988" y="4513033"/>
            <a:ext cx="2428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Oswald"/>
                <a:ea typeface="Oswald"/>
                <a:cs typeface="Oswald"/>
                <a:sym typeface="Oswald"/>
              </a:rPr>
              <a:t>PRESENTATION</a:t>
            </a:r>
            <a:endParaRPr b="0" i="0" sz="1400" u="none" cap="none" strike="noStrike">
              <a:solidFill>
                <a:srgbClr val="000000"/>
              </a:solidFill>
              <a:latin typeface="Arial"/>
              <a:ea typeface="Arial"/>
              <a:cs typeface="Arial"/>
              <a:sym typeface="Arial"/>
            </a:endParaRPr>
          </a:p>
        </p:txBody>
      </p:sp>
      <p:sp>
        <p:nvSpPr>
          <p:cNvPr id="176" name="Google Shape;176;p36"/>
          <p:cNvSpPr/>
          <p:nvPr/>
        </p:nvSpPr>
        <p:spPr>
          <a:xfrm>
            <a:off x="2845749" y="2980945"/>
            <a:ext cx="92700" cy="1982400"/>
          </a:xfrm>
          <a:prstGeom prst="rect">
            <a:avLst/>
          </a:prstGeom>
          <a:solidFill>
            <a:srgbClr val="3F59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dk1"/>
              </a:solidFill>
              <a:latin typeface="Calibri"/>
              <a:ea typeface="Calibri"/>
              <a:cs typeface="Calibri"/>
              <a:sym typeface="Calibri"/>
            </a:endParaRPr>
          </a:p>
        </p:txBody>
      </p:sp>
      <p:sp>
        <p:nvSpPr>
          <p:cNvPr id="177" name="Google Shape;177;p36"/>
          <p:cNvSpPr txBox="1"/>
          <p:nvPr>
            <p:ph idx="1" type="body"/>
          </p:nvPr>
        </p:nvSpPr>
        <p:spPr>
          <a:xfrm>
            <a:off x="320982" y="3663329"/>
            <a:ext cx="2422800" cy="8637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1" sz="4800">
                <a:latin typeface="Oswald"/>
                <a:ea typeface="Oswald"/>
                <a:cs typeface="Oswald"/>
                <a:sym typeface="Oswald"/>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6"/>
          <p:cNvSpPr txBox="1"/>
          <p:nvPr>
            <p:ph idx="2" type="body"/>
          </p:nvPr>
        </p:nvSpPr>
        <p:spPr>
          <a:xfrm>
            <a:off x="3040389" y="3507674"/>
            <a:ext cx="2422800" cy="5574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b="0" sz="3200">
                <a:latin typeface="Roboto Condensed Light"/>
                <a:ea typeface="Roboto Condensed Light"/>
                <a:cs typeface="Roboto Condensed Light"/>
                <a:sym typeface="Roboto Condensed Light"/>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36"/>
          <p:cNvSpPr txBox="1"/>
          <p:nvPr>
            <p:ph idx="3" type="body"/>
          </p:nvPr>
        </p:nvSpPr>
        <p:spPr>
          <a:xfrm>
            <a:off x="3040387" y="3955686"/>
            <a:ext cx="2422800" cy="5574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b="0" sz="3200">
                <a:latin typeface="Roboto Condensed Light"/>
                <a:ea typeface="Roboto Condensed Light"/>
                <a:cs typeface="Roboto Condensed Light"/>
                <a:sym typeface="Roboto Condensed Light"/>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36"/>
          <p:cNvSpPr txBox="1"/>
          <p:nvPr>
            <p:ph idx="4" type="body"/>
          </p:nvPr>
        </p:nvSpPr>
        <p:spPr>
          <a:xfrm>
            <a:off x="3040388" y="4555767"/>
            <a:ext cx="2422800" cy="5574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b="1" sz="2000">
                <a:latin typeface="Roboto Condensed Light"/>
                <a:ea typeface="Roboto Condensed Light"/>
                <a:cs typeface="Roboto Condensed Light"/>
                <a:sym typeface="Roboto Condensed Light"/>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bg>
      <p:bgPr>
        <a:solidFill>
          <a:schemeClr val="dk1"/>
        </a:solidFill>
      </p:bgPr>
    </p:bg>
    <p:spTree>
      <p:nvGrpSpPr>
        <p:cNvPr id="181" name="Shape 181"/>
        <p:cNvGrpSpPr/>
        <p:nvPr/>
      </p:nvGrpSpPr>
      <p:grpSpPr>
        <a:xfrm>
          <a:off x="0" y="0"/>
          <a:ext cx="0" cy="0"/>
          <a:chOff x="0" y="0"/>
          <a:chExt cx="0" cy="0"/>
        </a:xfrm>
      </p:grpSpPr>
      <p:sp>
        <p:nvSpPr>
          <p:cNvPr id="182" name="Google Shape;182;p37"/>
          <p:cNvSpPr/>
          <p:nvPr/>
        </p:nvSpPr>
        <p:spPr>
          <a:xfrm>
            <a:off x="7581900" y="4914900"/>
            <a:ext cx="1447800" cy="698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83" name="Google Shape;183;p37"/>
          <p:cNvSpPr txBox="1"/>
          <p:nvPr>
            <p:ph type="title"/>
          </p:nvPr>
        </p:nvSpPr>
        <p:spPr>
          <a:xfrm>
            <a:off x="628650" y="304800"/>
            <a:ext cx="7886700" cy="1104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84" name="Google Shape;184;p37"/>
          <p:cNvPicPr preferRelativeResize="0"/>
          <p:nvPr/>
        </p:nvPicPr>
        <p:blipFill rotWithShape="1">
          <a:blip r:embed="rId2">
            <a:alphaModFix/>
          </a:blip>
          <a:srcRect b="0" l="0" r="0" t="0"/>
          <a:stretch/>
        </p:blipFill>
        <p:spPr>
          <a:xfrm>
            <a:off x="7936945" y="5284552"/>
            <a:ext cx="889556" cy="243048"/>
          </a:xfrm>
          <a:prstGeom prst="rect">
            <a:avLst/>
          </a:prstGeom>
          <a:noFill/>
          <a:ln>
            <a:noFill/>
          </a:ln>
        </p:spPr>
      </p:pic>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imple">
  <p:cSld name="Title Slide Simple">
    <p:spTree>
      <p:nvGrpSpPr>
        <p:cNvPr id="185" name="Shape 185"/>
        <p:cNvGrpSpPr/>
        <p:nvPr/>
      </p:nvGrpSpPr>
      <p:grpSpPr>
        <a:xfrm>
          <a:off x="0" y="0"/>
          <a:ext cx="0" cy="0"/>
          <a:chOff x="0" y="0"/>
          <a:chExt cx="0" cy="0"/>
        </a:xfrm>
      </p:grpSpPr>
      <p:sp>
        <p:nvSpPr>
          <p:cNvPr id="186" name="Google Shape;186;p38"/>
          <p:cNvSpPr txBox="1"/>
          <p:nvPr>
            <p:ph type="ctrTitle"/>
          </p:nvPr>
        </p:nvSpPr>
        <p:spPr>
          <a:xfrm>
            <a:off x="1143000" y="935038"/>
            <a:ext cx="6858000" cy="19908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Oswald"/>
              <a:buNone/>
              <a:defRPr b="1"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38"/>
          <p:cNvSpPr txBox="1"/>
          <p:nvPr>
            <p:ph idx="1" type="subTitle"/>
          </p:nvPr>
        </p:nvSpPr>
        <p:spPr>
          <a:xfrm>
            <a:off x="1143000" y="3001963"/>
            <a:ext cx="6858000" cy="13794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1600"/>
              <a:buNone/>
              <a:defRPr b="0" i="0" sz="1600">
                <a:latin typeface="Roboto Condensed Light"/>
                <a:ea typeface="Roboto Condensed Light"/>
                <a:cs typeface="Roboto Condensed Light"/>
                <a:sym typeface="Roboto Condensed Light"/>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Zenko Slide">
  <p:cSld name="1_Zenko Slide">
    <p:bg>
      <p:bgPr>
        <a:solidFill>
          <a:schemeClr val="lt1"/>
        </a:solidFill>
      </p:bgPr>
    </p:bg>
    <p:spTree>
      <p:nvGrpSpPr>
        <p:cNvPr id="188" name="Shape 188"/>
        <p:cNvGrpSpPr/>
        <p:nvPr/>
      </p:nvGrpSpPr>
      <p:grpSpPr>
        <a:xfrm>
          <a:off x="0" y="0"/>
          <a:ext cx="0" cy="0"/>
          <a:chOff x="0" y="0"/>
          <a:chExt cx="0" cy="0"/>
        </a:xfrm>
      </p:grpSpPr>
      <p:sp>
        <p:nvSpPr>
          <p:cNvPr id="189" name="Google Shape;189;p39"/>
          <p:cNvSpPr txBox="1"/>
          <p:nvPr>
            <p:ph idx="1" type="body"/>
          </p:nvPr>
        </p:nvSpPr>
        <p:spPr>
          <a:xfrm>
            <a:off x="571927" y="2306216"/>
            <a:ext cx="4156200" cy="2453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Font typeface="Arial"/>
              <a:buNone/>
              <a:defRPr b="0" i="0" sz="1600">
                <a:latin typeface="Roboto Condensed Light"/>
                <a:ea typeface="Roboto Condensed Light"/>
                <a:cs typeface="Roboto Condensed Light"/>
                <a:sym typeface="Roboto Condensed Light"/>
              </a:defRPr>
            </a:lvl1pPr>
            <a:lvl2pPr indent="-228600" lvl="1" marL="914400" algn="l">
              <a:lnSpc>
                <a:spcPct val="90000"/>
              </a:lnSpc>
              <a:spcBef>
                <a:spcPts val="500"/>
              </a:spcBef>
              <a:spcAft>
                <a:spcPts val="0"/>
              </a:spcAft>
              <a:buClr>
                <a:schemeClr val="dk1"/>
              </a:buClr>
              <a:buSzPts val="1400"/>
              <a:buNone/>
              <a:defRPr b="0" i="0" sz="1400">
                <a:latin typeface="Roboto Condensed Light"/>
                <a:ea typeface="Roboto Condensed Light"/>
                <a:cs typeface="Roboto Condensed Light"/>
                <a:sym typeface="Roboto Condensed Light"/>
              </a:defRPr>
            </a:lvl2pPr>
            <a:lvl3pPr indent="-228600" lvl="2" marL="1371600" algn="l">
              <a:lnSpc>
                <a:spcPct val="90000"/>
              </a:lnSpc>
              <a:spcBef>
                <a:spcPts val="500"/>
              </a:spcBef>
              <a:spcAft>
                <a:spcPts val="0"/>
              </a:spcAft>
              <a:buClr>
                <a:schemeClr val="dk1"/>
              </a:buClr>
              <a:buSzPts val="1200"/>
              <a:buNone/>
              <a:defRPr b="0" i="0" sz="1200">
                <a:latin typeface="Roboto Condensed Light"/>
                <a:ea typeface="Roboto Condensed Light"/>
                <a:cs typeface="Roboto Condensed Light"/>
                <a:sym typeface="Roboto Condensed Light"/>
              </a:defRPr>
            </a:lvl3pPr>
            <a:lvl4pPr indent="-228600" lvl="3" marL="1828800" algn="l">
              <a:lnSpc>
                <a:spcPct val="90000"/>
              </a:lnSpc>
              <a:spcBef>
                <a:spcPts val="500"/>
              </a:spcBef>
              <a:spcAft>
                <a:spcPts val="0"/>
              </a:spcAft>
              <a:buClr>
                <a:schemeClr val="dk1"/>
              </a:buClr>
              <a:buSzPts val="1100"/>
              <a:buNone/>
              <a:defRPr b="0" i="0" sz="1100">
                <a:latin typeface="Roboto Condensed Light"/>
                <a:ea typeface="Roboto Condensed Light"/>
                <a:cs typeface="Roboto Condensed Light"/>
                <a:sym typeface="Roboto Condensed Light"/>
              </a:defRPr>
            </a:lvl4pPr>
            <a:lvl5pPr indent="-228600" lvl="4" marL="2286000" algn="l">
              <a:lnSpc>
                <a:spcPct val="90000"/>
              </a:lnSpc>
              <a:spcBef>
                <a:spcPts val="500"/>
              </a:spcBef>
              <a:spcAft>
                <a:spcPts val="0"/>
              </a:spcAft>
              <a:buClr>
                <a:schemeClr val="dk1"/>
              </a:buClr>
              <a:buSzPts val="1100"/>
              <a:buNone/>
              <a:defRPr b="0" i="0" sz="1100">
                <a:latin typeface="Roboto Condensed Light"/>
                <a:ea typeface="Roboto Condensed Light"/>
                <a:cs typeface="Roboto Condensed Light"/>
                <a:sym typeface="Roboto Condensed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39"/>
          <p:cNvSpPr txBox="1"/>
          <p:nvPr>
            <p:ph idx="2" type="body"/>
          </p:nvPr>
        </p:nvSpPr>
        <p:spPr>
          <a:xfrm>
            <a:off x="573515" y="1055030"/>
            <a:ext cx="4154700" cy="11082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4000"/>
              <a:buNone/>
              <a:defRPr sz="4000">
                <a:latin typeface="Oswald"/>
                <a:ea typeface="Oswald"/>
                <a:cs typeface="Oswald"/>
                <a:sym typeface="Oswald"/>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1" name="Google Shape;191;p39"/>
          <p:cNvPicPr preferRelativeResize="0"/>
          <p:nvPr/>
        </p:nvPicPr>
        <p:blipFill rotWithShape="1">
          <a:blip r:embed="rId2">
            <a:alphaModFix/>
          </a:blip>
          <a:srcRect b="0" l="0" r="0" t="0"/>
          <a:stretch/>
        </p:blipFill>
        <p:spPr>
          <a:xfrm>
            <a:off x="0" y="0"/>
            <a:ext cx="9144000" cy="5715000"/>
          </a:xfrm>
          <a:prstGeom prst="rect">
            <a:avLst/>
          </a:prstGeom>
          <a:noFill/>
          <a:ln>
            <a:noFill/>
          </a:ln>
        </p:spPr>
      </p:pic>
      <p:pic>
        <p:nvPicPr>
          <p:cNvPr id="192" name="Google Shape;192;p39"/>
          <p:cNvPicPr preferRelativeResize="0"/>
          <p:nvPr/>
        </p:nvPicPr>
        <p:blipFill rotWithShape="1">
          <a:blip r:embed="rId3">
            <a:alphaModFix/>
          </a:blip>
          <a:srcRect b="0" l="0" r="0" t="0"/>
          <a:stretch/>
        </p:blipFill>
        <p:spPr>
          <a:xfrm>
            <a:off x="7928399" y="5270570"/>
            <a:ext cx="914399" cy="248970"/>
          </a:xfrm>
          <a:prstGeom prst="rect">
            <a:avLst/>
          </a:prstGeom>
          <a:noFill/>
          <a:ln>
            <a:noFill/>
          </a:ln>
        </p:spPr>
      </p:pic>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3" name="Shape 193"/>
        <p:cNvGrpSpPr/>
        <p:nvPr/>
      </p:nvGrpSpPr>
      <p:grpSpPr>
        <a:xfrm>
          <a:off x="0" y="0"/>
          <a:ext cx="0" cy="0"/>
          <a:chOff x="0" y="0"/>
          <a:chExt cx="0" cy="0"/>
        </a:xfrm>
      </p:grpSpPr>
      <p:sp>
        <p:nvSpPr>
          <p:cNvPr id="194" name="Google Shape;194;p40"/>
          <p:cNvSpPr/>
          <p:nvPr>
            <p:ph idx="2" type="pic"/>
          </p:nvPr>
        </p:nvSpPr>
        <p:spPr>
          <a:xfrm>
            <a:off x="4572000" y="0"/>
            <a:ext cx="4572000" cy="5715000"/>
          </a:xfrm>
          <a:prstGeom prst="rect">
            <a:avLst/>
          </a:prstGeom>
          <a:noFill/>
          <a:ln>
            <a:noFill/>
          </a:ln>
        </p:spPr>
      </p:sp>
      <p:sp>
        <p:nvSpPr>
          <p:cNvPr id="195" name="Google Shape;195;p40"/>
          <p:cNvSpPr txBox="1"/>
          <p:nvPr>
            <p:ph type="title"/>
          </p:nvPr>
        </p:nvSpPr>
        <p:spPr>
          <a:xfrm>
            <a:off x="630238" y="381000"/>
            <a:ext cx="2949600" cy="13335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Oswa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40"/>
          <p:cNvSpPr txBox="1"/>
          <p:nvPr>
            <p:ph idx="1" type="body"/>
          </p:nvPr>
        </p:nvSpPr>
        <p:spPr>
          <a:xfrm>
            <a:off x="630238" y="1857380"/>
            <a:ext cx="2949600" cy="3176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b="0" i="0" sz="1600">
                <a:latin typeface="Roboto Condensed Light"/>
                <a:ea typeface="Roboto Condensed Light"/>
                <a:cs typeface="Roboto Condensed Light"/>
                <a:sym typeface="Roboto Condensed Light"/>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mc:AlternateContent>
    <mc:Choice Requires="p14">
      <p:transition spd="slow" p14:dur="20000">
        <p:fade/>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General Slide (with subtitle)">
  <p:cSld name="5_General Slide (with subtitle)">
    <p:spTree>
      <p:nvGrpSpPr>
        <p:cNvPr id="197" name="Shape 197"/>
        <p:cNvGrpSpPr/>
        <p:nvPr/>
      </p:nvGrpSpPr>
      <p:grpSpPr>
        <a:xfrm>
          <a:off x="0" y="0"/>
          <a:ext cx="0" cy="0"/>
          <a:chOff x="0" y="0"/>
          <a:chExt cx="0" cy="0"/>
        </a:xfrm>
      </p:grpSpPr>
      <p:sp>
        <p:nvSpPr>
          <p:cNvPr id="198" name="Google Shape;198;p41"/>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99" name="Google Shape;199;p41"/>
          <p:cNvSpPr txBox="1"/>
          <p:nvPr>
            <p:ph idx="1" type="body"/>
          </p:nvPr>
        </p:nvSpPr>
        <p:spPr>
          <a:xfrm>
            <a:off x="628650" y="1559856"/>
            <a:ext cx="7886700" cy="3637500"/>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3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1pPr>
            <a:lvl2pPr indent="-342900" lvl="1" marL="914400" marR="0" algn="l">
              <a:lnSpc>
                <a:spcPct val="100000"/>
              </a:lnSpc>
              <a:spcBef>
                <a:spcPts val="3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Roboto"/>
                <a:ea typeface="Roboto"/>
                <a:cs typeface="Roboto"/>
                <a:sym typeface="Roboto"/>
              </a:defRPr>
            </a:lvl3pPr>
            <a:lvl4pPr indent="-317500" lvl="3" marL="1828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0" name="Google Shape;200;p41"/>
          <p:cNvSpPr txBox="1"/>
          <p:nvPr>
            <p:ph idx="2" type="body"/>
          </p:nvPr>
        </p:nvSpPr>
        <p:spPr>
          <a:xfrm>
            <a:off x="628650" y="974536"/>
            <a:ext cx="7886700" cy="3573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accent4"/>
              </a:buClr>
              <a:buSzPts val="2000"/>
              <a:buFont typeface="Arial"/>
              <a:buNone/>
              <a:defRPr b="0" i="0" sz="2000" u="none" cap="none" strike="noStrike">
                <a:solidFill>
                  <a:schemeClr val="accent4"/>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201" name="Shape 201"/>
        <p:cNvGrpSpPr/>
        <p:nvPr/>
      </p:nvGrpSpPr>
      <p:grpSpPr>
        <a:xfrm>
          <a:off x="0" y="0"/>
          <a:ext cx="0" cy="0"/>
          <a:chOff x="0" y="0"/>
          <a:chExt cx="0" cy="0"/>
        </a:xfrm>
      </p:grpSpPr>
      <p:sp>
        <p:nvSpPr>
          <p:cNvPr id="202" name="Google Shape;202;p42"/>
          <p:cNvSpPr txBox="1"/>
          <p:nvPr>
            <p:ph idx="12" type="sldNum"/>
          </p:nvPr>
        </p:nvSpPr>
        <p:spPr>
          <a:xfrm>
            <a:off x="4206875" y="5419453"/>
            <a:ext cx="744600" cy="3042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900"/>
              <a:buFont typeface="Arial"/>
              <a:buNone/>
              <a:defRPr b="0" i="0" sz="900" u="none" cap="none" strike="noStrike">
                <a:solidFill>
                  <a:srgbClr val="AFB0A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Arial"/>
              <a:buNone/>
              <a:defRPr b="0" i="0" sz="900" u="none" cap="none" strike="noStrike">
                <a:solidFill>
                  <a:srgbClr val="AFB0A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Arial"/>
              <a:buNone/>
              <a:defRPr b="0" i="0" sz="900" u="none" cap="none" strike="noStrike">
                <a:solidFill>
                  <a:srgbClr val="AFB0A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Arial"/>
              <a:buNone/>
              <a:defRPr b="0" i="0" sz="900" u="none" cap="none" strike="noStrike">
                <a:solidFill>
                  <a:srgbClr val="AFB0A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Arial"/>
              <a:buNone/>
              <a:defRPr b="0" i="0" sz="900" u="none" cap="none" strike="noStrike">
                <a:solidFill>
                  <a:srgbClr val="AFB0A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Arial"/>
              <a:buNone/>
              <a:defRPr b="0" i="0" sz="900" u="none" cap="none" strike="noStrike">
                <a:solidFill>
                  <a:srgbClr val="AFB0A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Arial"/>
              <a:buNone/>
              <a:defRPr b="0" i="0" sz="900" u="none" cap="none" strike="noStrike">
                <a:solidFill>
                  <a:srgbClr val="AFB0A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Arial"/>
              <a:buNone/>
              <a:defRPr b="0" i="0" sz="900" u="none" cap="none" strike="noStrike">
                <a:solidFill>
                  <a:srgbClr val="AFB0A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Arial"/>
              <a:buNone/>
              <a:defRPr b="0" i="0" sz="900" u="none" cap="none" strike="noStrike">
                <a:solidFill>
                  <a:srgbClr val="AFB0A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General Slide">
  <p:cSld name="4_General Slide">
    <p:spTree>
      <p:nvGrpSpPr>
        <p:cNvPr id="26" name="Shape 26"/>
        <p:cNvGrpSpPr/>
        <p:nvPr/>
      </p:nvGrpSpPr>
      <p:grpSpPr>
        <a:xfrm>
          <a:off x="0" y="0"/>
          <a:ext cx="0" cy="0"/>
          <a:chOff x="0" y="0"/>
          <a:chExt cx="0" cy="0"/>
        </a:xfrm>
      </p:grpSpPr>
      <p:sp>
        <p:nvSpPr>
          <p:cNvPr id="27" name="Google Shape;27;p5"/>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8" name="Google Shape;28;p5"/>
          <p:cNvSpPr txBox="1"/>
          <p:nvPr>
            <p:ph idx="1" type="body"/>
          </p:nvPr>
        </p:nvSpPr>
        <p:spPr>
          <a:xfrm>
            <a:off x="628650" y="1432112"/>
            <a:ext cx="7886700" cy="3765176"/>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3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1pPr>
            <a:lvl2pPr indent="-342900" lvl="1" marL="914400" marR="0" algn="l">
              <a:lnSpc>
                <a:spcPct val="100000"/>
              </a:lnSpc>
              <a:spcBef>
                <a:spcPts val="3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Roboto"/>
                <a:ea typeface="Roboto"/>
                <a:cs typeface="Roboto"/>
                <a:sym typeface="Roboto"/>
              </a:defRPr>
            </a:lvl3pPr>
            <a:lvl4pPr indent="-317500" lvl="3" marL="1828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3" name="Shape 203"/>
        <p:cNvGrpSpPr/>
        <p:nvPr/>
      </p:nvGrpSpPr>
      <p:grpSpPr>
        <a:xfrm>
          <a:off x="0" y="0"/>
          <a:ext cx="0" cy="0"/>
          <a:chOff x="0" y="0"/>
          <a:chExt cx="0" cy="0"/>
        </a:xfrm>
      </p:grpSpPr>
      <p:sp>
        <p:nvSpPr>
          <p:cNvPr id="204" name="Google Shape;204;p43"/>
          <p:cNvSpPr txBox="1"/>
          <p:nvPr>
            <p:ph type="title"/>
          </p:nvPr>
        </p:nvSpPr>
        <p:spPr>
          <a:xfrm>
            <a:off x="779464" y="183446"/>
            <a:ext cx="7583400" cy="507900"/>
          </a:xfrm>
          <a:prstGeom prst="rect">
            <a:avLst/>
          </a:prstGeom>
          <a:noFill/>
          <a:ln>
            <a:noFill/>
          </a:ln>
        </p:spPr>
        <p:txBody>
          <a:bodyPr anchorCtr="0" anchor="t"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05" name="Google Shape;205;p43"/>
          <p:cNvSpPr txBox="1"/>
          <p:nvPr>
            <p:ph idx="1" type="body"/>
          </p:nvPr>
        </p:nvSpPr>
        <p:spPr>
          <a:xfrm>
            <a:off x="555944" y="1066800"/>
            <a:ext cx="8151300" cy="3979200"/>
          </a:xfrm>
          <a:prstGeom prst="rect">
            <a:avLst/>
          </a:prstGeom>
          <a:noFill/>
          <a:ln>
            <a:noFill/>
          </a:ln>
        </p:spPr>
        <p:txBody>
          <a:bodyPr anchorCtr="0" anchor="t" bIns="45700" lIns="91425" spcFirstLastPara="1" rIns="91425" wrap="square" tIns="45700">
            <a:noAutofit/>
          </a:bodyPr>
          <a:lstStyle>
            <a:lvl1pPr indent="-431800" lvl="0" marL="457200" marR="0" algn="l">
              <a:lnSpc>
                <a:spcPct val="9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9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9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6" name="Google Shape;206;p43"/>
          <p:cNvSpPr txBox="1"/>
          <p:nvPr>
            <p:ph idx="12" type="sldNum"/>
          </p:nvPr>
        </p:nvSpPr>
        <p:spPr>
          <a:xfrm>
            <a:off x="4206875" y="5419453"/>
            <a:ext cx="744600" cy="3042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General Slide (with subtitle)">
  <p:cSld name="5_General Slide (with subtitle)">
    <p:spTree>
      <p:nvGrpSpPr>
        <p:cNvPr id="213" name="Shape 213"/>
        <p:cNvGrpSpPr/>
        <p:nvPr/>
      </p:nvGrpSpPr>
      <p:grpSpPr>
        <a:xfrm>
          <a:off x="0" y="0"/>
          <a:ext cx="0" cy="0"/>
          <a:chOff x="0" y="0"/>
          <a:chExt cx="0" cy="0"/>
        </a:xfrm>
      </p:grpSpPr>
      <p:sp>
        <p:nvSpPr>
          <p:cNvPr id="214" name="Google Shape;214;p45"/>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15" name="Google Shape;215;p45"/>
          <p:cNvSpPr txBox="1"/>
          <p:nvPr>
            <p:ph idx="1" type="body"/>
          </p:nvPr>
        </p:nvSpPr>
        <p:spPr>
          <a:xfrm>
            <a:off x="628650" y="1559856"/>
            <a:ext cx="7886700" cy="3637500"/>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3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1pPr>
            <a:lvl2pPr indent="-342900" lvl="1" marL="914400" marR="0" algn="l">
              <a:lnSpc>
                <a:spcPct val="100000"/>
              </a:lnSpc>
              <a:spcBef>
                <a:spcPts val="3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Roboto"/>
                <a:ea typeface="Roboto"/>
                <a:cs typeface="Roboto"/>
                <a:sym typeface="Roboto"/>
              </a:defRPr>
            </a:lvl3pPr>
            <a:lvl4pPr indent="-317500" lvl="3" marL="1828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6" name="Google Shape;216;p45"/>
          <p:cNvSpPr txBox="1"/>
          <p:nvPr>
            <p:ph idx="2" type="body"/>
          </p:nvPr>
        </p:nvSpPr>
        <p:spPr>
          <a:xfrm>
            <a:off x="628650" y="974536"/>
            <a:ext cx="7886700" cy="3573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accent4"/>
              </a:buClr>
              <a:buSzPts val="2000"/>
              <a:buFont typeface="Arial"/>
              <a:buNone/>
              <a:defRPr b="0" i="0" sz="2000" u="none" cap="none" strike="noStrike">
                <a:solidFill>
                  <a:schemeClr val="accent4"/>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Page">
  <p:cSld name="1_Cover Page">
    <p:spTree>
      <p:nvGrpSpPr>
        <p:cNvPr id="217" name="Shape 217"/>
        <p:cNvGrpSpPr/>
        <p:nvPr/>
      </p:nvGrpSpPr>
      <p:grpSpPr>
        <a:xfrm>
          <a:off x="0" y="0"/>
          <a:ext cx="0" cy="0"/>
          <a:chOff x="0" y="0"/>
          <a:chExt cx="0" cy="0"/>
        </a:xfrm>
      </p:grpSpPr>
      <p:sp>
        <p:nvSpPr>
          <p:cNvPr id="218" name="Google Shape;218;p46"/>
          <p:cNvSpPr/>
          <p:nvPr/>
        </p:nvSpPr>
        <p:spPr>
          <a:xfrm>
            <a:off x="2845749" y="2980945"/>
            <a:ext cx="92700" cy="1982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dk1"/>
              </a:solidFill>
              <a:latin typeface="Calibri"/>
              <a:ea typeface="Calibri"/>
              <a:cs typeface="Calibri"/>
              <a:sym typeface="Calibri"/>
            </a:endParaRPr>
          </a:p>
        </p:txBody>
      </p:sp>
      <p:sp>
        <p:nvSpPr>
          <p:cNvPr id="219" name="Google Shape;219;p46"/>
          <p:cNvSpPr txBox="1"/>
          <p:nvPr>
            <p:ph idx="1" type="body"/>
          </p:nvPr>
        </p:nvSpPr>
        <p:spPr>
          <a:xfrm>
            <a:off x="139335" y="3658270"/>
            <a:ext cx="2706300" cy="8637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300"/>
              </a:spcBef>
              <a:spcAft>
                <a:spcPts val="0"/>
              </a:spcAft>
              <a:buClr>
                <a:schemeClr val="dk1"/>
              </a:buClr>
              <a:buSzPts val="3000"/>
              <a:buFont typeface="Arial"/>
              <a:buNone/>
              <a:defRPr b="1" i="0" sz="3000" u="none" cap="none" strike="noStrike">
                <a:solidFill>
                  <a:schemeClr val="dk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0" name="Google Shape;220;p46"/>
          <p:cNvSpPr txBox="1"/>
          <p:nvPr>
            <p:ph idx="2" type="body"/>
          </p:nvPr>
        </p:nvSpPr>
        <p:spPr>
          <a:xfrm>
            <a:off x="3040389" y="3507674"/>
            <a:ext cx="2422800" cy="5574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3200"/>
              <a:buFont typeface="Arial"/>
              <a:buNone/>
              <a:defRPr b="0" i="0" sz="32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1" name="Google Shape;221;p46"/>
          <p:cNvSpPr txBox="1"/>
          <p:nvPr>
            <p:ph idx="3" type="body"/>
          </p:nvPr>
        </p:nvSpPr>
        <p:spPr>
          <a:xfrm>
            <a:off x="3040387" y="3955686"/>
            <a:ext cx="2422800" cy="5574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3200"/>
              <a:buFont typeface="Arial"/>
              <a:buNone/>
              <a:defRPr b="0" i="0" sz="32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2" name="Google Shape;222;p46"/>
          <p:cNvSpPr txBox="1"/>
          <p:nvPr>
            <p:ph idx="4" type="body"/>
          </p:nvPr>
        </p:nvSpPr>
        <p:spPr>
          <a:xfrm>
            <a:off x="3040388" y="4555767"/>
            <a:ext cx="2422800" cy="5574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3" name="Google Shape;223;p46"/>
          <p:cNvSpPr/>
          <p:nvPr/>
        </p:nvSpPr>
        <p:spPr>
          <a:xfrm>
            <a:off x="139337" y="2863018"/>
            <a:ext cx="27063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Oswald"/>
                <a:ea typeface="Oswald"/>
                <a:cs typeface="Oswald"/>
                <a:sym typeface="Oswald"/>
              </a:rPr>
              <a:t>SCALITY</a:t>
            </a:r>
            <a:endParaRPr b="0" i="0" sz="1400" u="none" cap="none" strike="noStrike">
              <a:solidFill>
                <a:srgbClr val="000000"/>
              </a:solidFill>
              <a:latin typeface="Arial"/>
              <a:ea typeface="Arial"/>
              <a:cs typeface="Arial"/>
              <a:sym typeface="Arial"/>
            </a:endParaRPr>
          </a:p>
        </p:txBody>
      </p:sp>
      <p:sp>
        <p:nvSpPr>
          <p:cNvPr id="224" name="Google Shape;224;p46"/>
          <p:cNvSpPr txBox="1"/>
          <p:nvPr>
            <p:ph idx="5" type="body"/>
          </p:nvPr>
        </p:nvSpPr>
        <p:spPr>
          <a:xfrm>
            <a:off x="0" y="4329775"/>
            <a:ext cx="3040500" cy="8637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300"/>
              </a:spcBef>
              <a:spcAft>
                <a:spcPts val="0"/>
              </a:spcAft>
              <a:buClr>
                <a:schemeClr val="dk1"/>
              </a:buClr>
              <a:buSzPts val="3000"/>
              <a:buFont typeface="Arial"/>
              <a:buNone/>
              <a:defRPr b="1" i="0" sz="3000" u="none" cap="none" strike="noStrike">
                <a:solidFill>
                  <a:schemeClr val="dk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3000"/>
              <a:buFont typeface="Arial"/>
              <a:buNone/>
              <a:defRPr b="0" i="0" sz="3000" u="none" cap="none" strike="noStrike">
                <a:solidFill>
                  <a:schemeClr val="dk1"/>
                </a:solidFill>
                <a:latin typeface="Roboto"/>
                <a:ea typeface="Roboto"/>
                <a:cs typeface="Roboto"/>
                <a:sym typeface="Roboto"/>
              </a:defRPr>
            </a:lvl5pPr>
            <a:lvl6pPr indent="-419100" lvl="5" marL="27432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6pPr>
            <a:lvl7pPr indent="-419100" lvl="6" marL="32004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7pPr>
            <a:lvl8pPr indent="-419100" lvl="7" marL="36576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8pPr>
            <a:lvl9pPr indent="-419100" lvl="8" marL="4114800" marR="0" algn="l">
              <a:lnSpc>
                <a:spcPct val="90000"/>
              </a:lnSpc>
              <a:spcBef>
                <a:spcPts val="5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mpty">
  <p:cSld name="2_Empty">
    <p:spTree>
      <p:nvGrpSpPr>
        <p:cNvPr id="225" name="Shape 225"/>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Headline Only">
  <p:cSld name="3_Headline Only">
    <p:spTree>
      <p:nvGrpSpPr>
        <p:cNvPr id="226" name="Shape 226"/>
        <p:cNvGrpSpPr/>
        <p:nvPr/>
      </p:nvGrpSpPr>
      <p:grpSpPr>
        <a:xfrm>
          <a:off x="0" y="0"/>
          <a:ext cx="0" cy="0"/>
          <a:chOff x="0" y="0"/>
          <a:chExt cx="0" cy="0"/>
        </a:xfrm>
      </p:grpSpPr>
      <p:sp>
        <p:nvSpPr>
          <p:cNvPr id="227" name="Google Shape;227;p48"/>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General Slide">
  <p:cSld name="4_General Slide">
    <p:spTree>
      <p:nvGrpSpPr>
        <p:cNvPr id="228" name="Shape 228"/>
        <p:cNvGrpSpPr/>
        <p:nvPr/>
      </p:nvGrpSpPr>
      <p:grpSpPr>
        <a:xfrm>
          <a:off x="0" y="0"/>
          <a:ext cx="0" cy="0"/>
          <a:chOff x="0" y="0"/>
          <a:chExt cx="0" cy="0"/>
        </a:xfrm>
      </p:grpSpPr>
      <p:sp>
        <p:nvSpPr>
          <p:cNvPr id="229" name="Google Shape;229;p49"/>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0" name="Google Shape;230;p49"/>
          <p:cNvSpPr txBox="1"/>
          <p:nvPr>
            <p:ph idx="1" type="body"/>
          </p:nvPr>
        </p:nvSpPr>
        <p:spPr>
          <a:xfrm>
            <a:off x="628650" y="1432112"/>
            <a:ext cx="7886700" cy="3765300"/>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3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1pPr>
            <a:lvl2pPr indent="-342900" lvl="1" marL="914400" marR="0" algn="l">
              <a:lnSpc>
                <a:spcPct val="100000"/>
              </a:lnSpc>
              <a:spcBef>
                <a:spcPts val="3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Roboto"/>
                <a:ea typeface="Roboto"/>
                <a:cs typeface="Roboto"/>
                <a:sym typeface="Roboto"/>
              </a:defRPr>
            </a:lvl3pPr>
            <a:lvl4pPr indent="-317500" lvl="3" marL="1828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old Statement">
  <p:cSld name="6_Bold Statement">
    <p:spTree>
      <p:nvGrpSpPr>
        <p:cNvPr id="231" name="Shape 231"/>
        <p:cNvGrpSpPr/>
        <p:nvPr/>
      </p:nvGrpSpPr>
      <p:grpSpPr>
        <a:xfrm>
          <a:off x="0" y="0"/>
          <a:ext cx="0" cy="0"/>
          <a:chOff x="0" y="0"/>
          <a:chExt cx="0" cy="0"/>
        </a:xfrm>
      </p:grpSpPr>
      <p:sp>
        <p:nvSpPr>
          <p:cNvPr id="232" name="Google Shape;232;p50"/>
          <p:cNvSpPr txBox="1"/>
          <p:nvPr>
            <p:ph type="ctrTitle"/>
          </p:nvPr>
        </p:nvSpPr>
        <p:spPr>
          <a:xfrm>
            <a:off x="480527" y="935038"/>
            <a:ext cx="8182800" cy="1990800"/>
          </a:xfrm>
          <a:prstGeom prst="rect">
            <a:avLst/>
          </a:prstGeom>
          <a:noFill/>
          <a:ln>
            <a:noFill/>
          </a:ln>
        </p:spPr>
        <p:txBody>
          <a:bodyPr anchorCtr="0" anchor="b" bIns="45700" lIns="91425" spcFirstLastPara="1" rIns="91425" wrap="square" tIns="45700">
            <a:noAutofit/>
          </a:bodyPr>
          <a:lstStyle>
            <a:lvl1pPr lvl="0" marR="0" algn="ctr">
              <a:lnSpc>
                <a:spcPct val="90000"/>
              </a:lnSpc>
              <a:spcBef>
                <a:spcPts val="0"/>
              </a:spcBef>
              <a:spcAft>
                <a:spcPts val="0"/>
              </a:spcAft>
              <a:buClr>
                <a:schemeClr val="dk1"/>
              </a:buClr>
              <a:buSzPts val="4800"/>
              <a:buFont typeface="Oswald"/>
              <a:buNone/>
              <a:defRPr b="1" i="0" sz="48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3" name="Google Shape;233;p50"/>
          <p:cNvSpPr txBox="1"/>
          <p:nvPr>
            <p:ph idx="1" type="subTitle"/>
          </p:nvPr>
        </p:nvSpPr>
        <p:spPr>
          <a:xfrm>
            <a:off x="480527" y="3001963"/>
            <a:ext cx="8182800" cy="13794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300"/>
              </a:spcBef>
              <a:spcAft>
                <a:spcPts val="0"/>
              </a:spcAft>
              <a:buClr>
                <a:schemeClr val="accent4"/>
              </a:buClr>
              <a:buSzPts val="2000"/>
              <a:buFont typeface="Arial"/>
              <a:buNone/>
              <a:defRPr b="0" i="0" sz="2000" u="none" cap="none" strike="noStrike">
                <a:solidFill>
                  <a:schemeClr val="accent4"/>
                </a:solidFill>
                <a:latin typeface="Roboto"/>
                <a:ea typeface="Roboto"/>
                <a:cs typeface="Roboto"/>
                <a:sym typeface="Roboto"/>
              </a:defRPr>
            </a:lvl1pPr>
            <a:lvl2pPr lvl="1" marR="0" algn="ctr">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algn="ctr">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algn="ctr">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algn="ctr">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234" name="Shape 234"/>
        <p:cNvGrpSpPr/>
        <p:nvPr/>
      </p:nvGrpSpPr>
      <p:grpSpPr>
        <a:xfrm>
          <a:off x="0" y="0"/>
          <a:ext cx="0" cy="0"/>
          <a:chOff x="0" y="0"/>
          <a:chExt cx="0" cy="0"/>
        </a:xfrm>
      </p:grpSpPr>
      <p:sp>
        <p:nvSpPr>
          <p:cNvPr id="235" name="Google Shape;235;p51"/>
          <p:cNvSpPr/>
          <p:nvPr/>
        </p:nvSpPr>
        <p:spPr>
          <a:xfrm>
            <a:off x="0" y="0"/>
            <a:ext cx="1627200" cy="78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236" name="Google Shape;236;p51"/>
          <p:cNvSpPr/>
          <p:nvPr/>
        </p:nvSpPr>
        <p:spPr>
          <a:xfrm>
            <a:off x="0" y="4894729"/>
            <a:ext cx="9144000" cy="820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Title" type="secHead">
  <p:cSld name="SECTION_HEADER">
    <p:spTree>
      <p:nvGrpSpPr>
        <p:cNvPr id="237" name="Shape 237"/>
        <p:cNvGrpSpPr/>
        <p:nvPr/>
      </p:nvGrpSpPr>
      <p:grpSpPr>
        <a:xfrm>
          <a:off x="0" y="0"/>
          <a:ext cx="0" cy="0"/>
          <a:chOff x="0" y="0"/>
          <a:chExt cx="0" cy="0"/>
        </a:xfrm>
      </p:grpSpPr>
      <p:sp>
        <p:nvSpPr>
          <p:cNvPr id="238" name="Google Shape;238;p52"/>
          <p:cNvSpPr txBox="1"/>
          <p:nvPr>
            <p:ph type="title"/>
          </p:nvPr>
        </p:nvSpPr>
        <p:spPr>
          <a:xfrm>
            <a:off x="623888" y="1425575"/>
            <a:ext cx="7886700" cy="2376600"/>
          </a:xfrm>
          <a:prstGeom prst="rect">
            <a:avLst/>
          </a:prstGeom>
          <a:noFill/>
          <a:ln>
            <a:noFill/>
          </a:ln>
        </p:spPr>
        <p:txBody>
          <a:bodyPr anchorCtr="0" anchor="b" bIns="45700" lIns="91425" spcFirstLastPara="1" rIns="91425" wrap="square" tIns="45700">
            <a:noAutofit/>
          </a:bodyPr>
          <a:lstStyle>
            <a:lvl1pPr lvl="0" marR="0" algn="l">
              <a:lnSpc>
                <a:spcPct val="90000"/>
              </a:lnSpc>
              <a:spcBef>
                <a:spcPts val="0"/>
              </a:spcBef>
              <a:spcAft>
                <a:spcPts val="0"/>
              </a:spcAft>
              <a:buClr>
                <a:schemeClr val="dk1"/>
              </a:buClr>
              <a:buSzPts val="4800"/>
              <a:buFont typeface="Oswald"/>
              <a:buNone/>
              <a:defRPr b="1" i="0" sz="48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9" name="Google Shape;239;p52"/>
          <p:cNvSpPr txBox="1"/>
          <p:nvPr>
            <p:ph idx="1" type="body"/>
          </p:nvPr>
        </p:nvSpPr>
        <p:spPr>
          <a:xfrm>
            <a:off x="623888" y="3824288"/>
            <a:ext cx="7886700" cy="1251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accent4"/>
              </a:buClr>
              <a:buSzPts val="2000"/>
              <a:buFont typeface="Arial"/>
              <a:buNone/>
              <a:defRPr b="0" i="0" sz="2000" u="none" cap="none" strike="noStrike">
                <a:solidFill>
                  <a:schemeClr val="accent4"/>
                </a:solidFill>
                <a:latin typeface="Roboto"/>
                <a:ea typeface="Roboto"/>
                <a:cs typeface="Roboto"/>
                <a:sym typeface="Roboto"/>
              </a:defRPr>
            </a:lvl1pPr>
            <a:lvl2pPr indent="-228600" lvl="1" marL="914400" marR="0" algn="l">
              <a:lnSpc>
                <a:spcPct val="100000"/>
              </a:lnSpc>
              <a:spcBef>
                <a:spcPts val="300"/>
              </a:spcBef>
              <a:spcAft>
                <a:spcPts val="0"/>
              </a:spcAft>
              <a:buClr>
                <a:srgbClr val="888888"/>
              </a:buClr>
              <a:buSzPts val="2000"/>
              <a:buFont typeface="Arial"/>
              <a:buNone/>
              <a:defRPr b="0" i="0" sz="2000" u="none" cap="none" strike="noStrike">
                <a:solidFill>
                  <a:srgbClr val="888888"/>
                </a:solidFill>
                <a:latin typeface="Roboto"/>
                <a:ea typeface="Roboto"/>
                <a:cs typeface="Roboto"/>
                <a:sym typeface="Roboto"/>
              </a:defRPr>
            </a:lvl2pPr>
            <a:lvl3pPr indent="-228600" lvl="2" marL="1371600" marR="0" algn="l">
              <a:lnSpc>
                <a:spcPct val="100000"/>
              </a:lnSpc>
              <a:spcBef>
                <a:spcPts val="3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3pPr>
            <a:lvl4pPr indent="-228600" lvl="3" marL="1828800" marR="0" algn="l">
              <a:lnSpc>
                <a:spcPct val="100000"/>
              </a:lnSpc>
              <a:spcBef>
                <a:spcPts val="3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4pPr>
            <a:lvl5pPr indent="-228600" lvl="4" marL="2286000" marR="0" algn="l">
              <a:lnSpc>
                <a:spcPct val="100000"/>
              </a:lnSpc>
              <a:spcBef>
                <a:spcPts val="3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White and Black">
  <p:cSld name="9_White and Black">
    <p:spTree>
      <p:nvGrpSpPr>
        <p:cNvPr id="240" name="Shape 240"/>
        <p:cNvGrpSpPr/>
        <p:nvPr/>
      </p:nvGrpSpPr>
      <p:grpSpPr>
        <a:xfrm>
          <a:off x="0" y="0"/>
          <a:ext cx="0" cy="0"/>
          <a:chOff x="0" y="0"/>
          <a:chExt cx="0" cy="0"/>
        </a:xfrm>
      </p:grpSpPr>
      <p:sp>
        <p:nvSpPr>
          <p:cNvPr id="241" name="Google Shape;241;p53"/>
          <p:cNvSpPr/>
          <p:nvPr/>
        </p:nvSpPr>
        <p:spPr>
          <a:xfrm>
            <a:off x="4571999" y="0"/>
            <a:ext cx="4572000" cy="5715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242" name="Google Shape;242;p53"/>
          <p:cNvSpPr/>
          <p:nvPr/>
        </p:nvSpPr>
        <p:spPr>
          <a:xfrm>
            <a:off x="0" y="0"/>
            <a:ext cx="4572000" cy="571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243" name="Google Shape;243;p53"/>
          <p:cNvSpPr txBox="1"/>
          <p:nvPr>
            <p:ph type="title"/>
          </p:nvPr>
        </p:nvSpPr>
        <p:spPr>
          <a:xfrm>
            <a:off x="327112" y="311518"/>
            <a:ext cx="3833100" cy="7305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44" name="Google Shape;244;p53"/>
          <p:cNvSpPr txBox="1"/>
          <p:nvPr>
            <p:ph idx="1" type="body"/>
          </p:nvPr>
        </p:nvSpPr>
        <p:spPr>
          <a:xfrm>
            <a:off x="327112" y="1192295"/>
            <a:ext cx="3833100" cy="39849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45" name="Google Shape;245;p53"/>
          <p:cNvSpPr txBox="1"/>
          <p:nvPr>
            <p:ph idx="2" type="body"/>
          </p:nvPr>
        </p:nvSpPr>
        <p:spPr>
          <a:xfrm>
            <a:off x="5015652" y="1192295"/>
            <a:ext cx="3833100" cy="39849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lt1"/>
              </a:buClr>
              <a:buSzPts val="2000"/>
              <a:buFont typeface="Arial"/>
              <a:buNone/>
              <a:defRPr b="0" i="0" sz="2000" u="none" cap="none" strike="noStrike">
                <a:solidFill>
                  <a:schemeClr val="lt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46" name="Google Shape;246;p53"/>
          <p:cNvSpPr txBox="1"/>
          <p:nvPr>
            <p:ph idx="3" type="body"/>
          </p:nvPr>
        </p:nvSpPr>
        <p:spPr>
          <a:xfrm>
            <a:off x="5015651" y="311518"/>
            <a:ext cx="3833100" cy="730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lt1"/>
              </a:buClr>
              <a:buSzPts val="3600"/>
              <a:buFont typeface="Arial"/>
              <a:buNone/>
              <a:defRPr b="0" i="0" sz="3600" u="none" cap="none" strike="noStrike">
                <a:solidFill>
                  <a:schemeClr val="lt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Oswald"/>
                <a:ea typeface="Oswald"/>
                <a:cs typeface="Oswald"/>
                <a:sym typeface="Oswald"/>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Oswald"/>
                <a:ea typeface="Oswald"/>
                <a:cs typeface="Oswald"/>
                <a:sym typeface="Oswald"/>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47" name="Google Shape;247;p53"/>
          <p:cNvPicPr preferRelativeResize="0"/>
          <p:nvPr/>
        </p:nvPicPr>
        <p:blipFill rotWithShape="1">
          <a:blip r:embed="rId2">
            <a:alphaModFix/>
          </a:blip>
          <a:srcRect b="0" l="0" r="0" t="0"/>
          <a:stretch/>
        </p:blipFill>
        <p:spPr>
          <a:xfrm>
            <a:off x="7934340" y="5263887"/>
            <a:ext cx="914400" cy="2623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General Slide (with subtitle)">
  <p:cSld name="5_General Slide (with subtitle)">
    <p:spTree>
      <p:nvGrpSpPr>
        <p:cNvPr id="29" name="Shape 29"/>
        <p:cNvGrpSpPr/>
        <p:nvPr/>
      </p:nvGrpSpPr>
      <p:grpSpPr>
        <a:xfrm>
          <a:off x="0" y="0"/>
          <a:ext cx="0" cy="0"/>
          <a:chOff x="0" y="0"/>
          <a:chExt cx="0" cy="0"/>
        </a:xfrm>
      </p:grpSpPr>
      <p:sp>
        <p:nvSpPr>
          <p:cNvPr id="30" name="Google Shape;30;p6"/>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1" name="Google Shape;31;p6"/>
          <p:cNvSpPr txBox="1"/>
          <p:nvPr>
            <p:ph idx="1" type="body"/>
          </p:nvPr>
        </p:nvSpPr>
        <p:spPr>
          <a:xfrm>
            <a:off x="628650" y="1559856"/>
            <a:ext cx="7886700" cy="3637432"/>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3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1pPr>
            <a:lvl2pPr indent="-342900" lvl="1" marL="914400" marR="0" algn="l">
              <a:lnSpc>
                <a:spcPct val="100000"/>
              </a:lnSpc>
              <a:spcBef>
                <a:spcPts val="3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Roboto"/>
                <a:ea typeface="Roboto"/>
                <a:cs typeface="Roboto"/>
                <a:sym typeface="Roboto"/>
              </a:defRPr>
            </a:lvl3pPr>
            <a:lvl4pPr indent="-317500" lvl="3" marL="1828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6"/>
          <p:cNvSpPr txBox="1"/>
          <p:nvPr>
            <p:ph idx="2" type="body"/>
          </p:nvPr>
        </p:nvSpPr>
        <p:spPr>
          <a:xfrm>
            <a:off x="628650" y="974536"/>
            <a:ext cx="7886700" cy="35718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accent4"/>
              </a:buClr>
              <a:buSzPts val="2000"/>
              <a:buFont typeface="Arial"/>
              <a:buNone/>
              <a:defRPr b="0" i="0" sz="2000" u="none" cap="none" strike="noStrike">
                <a:solidFill>
                  <a:schemeClr val="accent4"/>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ck and White">
  <p:cSld name="10_Black and White">
    <p:spTree>
      <p:nvGrpSpPr>
        <p:cNvPr id="248" name="Shape 248"/>
        <p:cNvGrpSpPr/>
        <p:nvPr/>
      </p:nvGrpSpPr>
      <p:grpSpPr>
        <a:xfrm>
          <a:off x="0" y="0"/>
          <a:ext cx="0" cy="0"/>
          <a:chOff x="0" y="0"/>
          <a:chExt cx="0" cy="0"/>
        </a:xfrm>
      </p:grpSpPr>
      <p:sp>
        <p:nvSpPr>
          <p:cNvPr id="249" name="Google Shape;249;p54"/>
          <p:cNvSpPr/>
          <p:nvPr/>
        </p:nvSpPr>
        <p:spPr>
          <a:xfrm>
            <a:off x="4571999" y="0"/>
            <a:ext cx="4572000" cy="571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250" name="Google Shape;250;p54"/>
          <p:cNvSpPr/>
          <p:nvPr/>
        </p:nvSpPr>
        <p:spPr>
          <a:xfrm>
            <a:off x="0" y="0"/>
            <a:ext cx="4572000" cy="5715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251" name="Google Shape;251;p54"/>
          <p:cNvSpPr txBox="1"/>
          <p:nvPr>
            <p:ph type="title"/>
          </p:nvPr>
        </p:nvSpPr>
        <p:spPr>
          <a:xfrm>
            <a:off x="327112" y="311518"/>
            <a:ext cx="3833100" cy="7305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lt1"/>
              </a:buClr>
              <a:buSzPts val="3600"/>
              <a:buFont typeface="Oswald"/>
              <a:buNone/>
              <a:defRPr b="1" i="0" sz="3600" u="none" cap="none" strike="noStrike">
                <a:solidFill>
                  <a:schemeClr val="lt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52" name="Google Shape;252;p54"/>
          <p:cNvSpPr txBox="1"/>
          <p:nvPr>
            <p:ph idx="1" type="body"/>
          </p:nvPr>
        </p:nvSpPr>
        <p:spPr>
          <a:xfrm>
            <a:off x="327112" y="1192295"/>
            <a:ext cx="3833100" cy="39849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lt1"/>
              </a:buClr>
              <a:buSzPts val="2000"/>
              <a:buFont typeface="Arial"/>
              <a:buNone/>
              <a:defRPr b="0" i="0" sz="2000" u="none" cap="none" strike="noStrike">
                <a:solidFill>
                  <a:schemeClr val="lt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53" name="Google Shape;253;p54"/>
          <p:cNvSpPr txBox="1"/>
          <p:nvPr>
            <p:ph idx="2" type="body"/>
          </p:nvPr>
        </p:nvSpPr>
        <p:spPr>
          <a:xfrm>
            <a:off x="5015652" y="1192295"/>
            <a:ext cx="3833100" cy="39849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54" name="Google Shape;254;p54"/>
          <p:cNvSpPr txBox="1"/>
          <p:nvPr>
            <p:ph idx="3" type="body"/>
          </p:nvPr>
        </p:nvSpPr>
        <p:spPr>
          <a:xfrm>
            <a:off x="5015651" y="311518"/>
            <a:ext cx="3833100" cy="730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3600"/>
              <a:buFont typeface="Arial"/>
              <a:buNone/>
              <a:defRPr b="0" i="0" sz="3600" u="none" cap="none" strike="noStrike">
                <a:solidFill>
                  <a:schemeClr val="dk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Oswald"/>
                <a:ea typeface="Oswald"/>
                <a:cs typeface="Oswald"/>
                <a:sym typeface="Oswald"/>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Oswald"/>
                <a:ea typeface="Oswald"/>
                <a:cs typeface="Oswald"/>
                <a:sym typeface="Oswald"/>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55" name="Google Shape;255;p54"/>
          <p:cNvPicPr preferRelativeResize="0"/>
          <p:nvPr/>
        </p:nvPicPr>
        <p:blipFill rotWithShape="1">
          <a:blip r:embed="rId2">
            <a:alphaModFix/>
          </a:blip>
          <a:srcRect b="0" l="0" r="0" t="0"/>
          <a:stretch/>
        </p:blipFill>
        <p:spPr>
          <a:xfrm>
            <a:off x="7928398" y="5270570"/>
            <a:ext cx="914399" cy="24897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56" name="Shape 256"/>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ntirely)" showMasterSp="0">
  <p:cSld name="blank (entirely)">
    <p:spTree>
      <p:nvGrpSpPr>
        <p:cNvPr id="263" name="Shape 263"/>
        <p:cNvGrpSpPr/>
        <p:nvPr/>
      </p:nvGrpSpPr>
      <p:grpSpPr>
        <a:xfrm>
          <a:off x="0" y="0"/>
          <a:ext cx="0" cy="0"/>
          <a:chOff x="0" y="0"/>
          <a:chExt cx="0" cy="0"/>
        </a:xfrm>
      </p:grpSpPr>
      <p:pic>
        <p:nvPicPr>
          <p:cNvPr id="264" name="Google Shape;264;p57"/>
          <p:cNvPicPr preferRelativeResize="0"/>
          <p:nvPr/>
        </p:nvPicPr>
        <p:blipFill rotWithShape="1">
          <a:blip r:embed="rId2">
            <a:alphaModFix/>
          </a:blip>
          <a:srcRect b="0" l="0" r="0" t="0"/>
          <a:stretch/>
        </p:blipFill>
        <p:spPr>
          <a:xfrm>
            <a:off x="7934340" y="5263887"/>
            <a:ext cx="822960" cy="2361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 1">
    <p:spTree>
      <p:nvGrpSpPr>
        <p:cNvPr id="265" name="Shape 265"/>
        <p:cNvGrpSpPr/>
        <p:nvPr/>
      </p:nvGrpSpPr>
      <p:grpSpPr>
        <a:xfrm>
          <a:off x="0" y="0"/>
          <a:ext cx="0" cy="0"/>
          <a:chOff x="0" y="0"/>
          <a:chExt cx="0" cy="0"/>
        </a:xfrm>
      </p:grpSpPr>
      <p:sp>
        <p:nvSpPr>
          <p:cNvPr id="266" name="Google Shape;266;p58"/>
          <p:cNvSpPr/>
          <p:nvPr/>
        </p:nvSpPr>
        <p:spPr>
          <a:xfrm>
            <a:off x="143261" y="2437354"/>
            <a:ext cx="2780400" cy="1054200"/>
          </a:xfrm>
          <a:prstGeom prst="rect">
            <a:avLst/>
          </a:prstGeom>
          <a:noFill/>
          <a:ln>
            <a:noFill/>
          </a:ln>
        </p:spPr>
        <p:txBody>
          <a:bodyPr anchorCtr="0" anchor="t" bIns="34350" lIns="68725" spcFirstLastPara="1" rIns="68725" wrap="square" tIns="34350">
            <a:noAutofit/>
          </a:bodyPr>
          <a:lstStyle/>
          <a:p>
            <a:pPr indent="0" lvl="0" marL="0" marR="0" rtl="0" algn="ctr">
              <a:lnSpc>
                <a:spcPct val="100000"/>
              </a:lnSpc>
              <a:spcBef>
                <a:spcPts val="0"/>
              </a:spcBef>
              <a:spcAft>
                <a:spcPts val="0"/>
              </a:spcAft>
              <a:buClr>
                <a:srgbClr val="FFFFFF"/>
              </a:buClr>
              <a:buSzPts val="5400"/>
              <a:buFont typeface="Oswald"/>
              <a:buNone/>
            </a:pPr>
            <a:r>
              <a:rPr b="1" i="0" lang="en-US" sz="5400" u="none" cap="none" strike="noStrike">
                <a:solidFill>
                  <a:srgbClr val="FFFFFF"/>
                </a:solidFill>
                <a:latin typeface="Oswald"/>
                <a:ea typeface="Oswald"/>
                <a:cs typeface="Oswald"/>
                <a:sym typeface="Oswald"/>
              </a:rPr>
              <a:t>SCALITY</a:t>
            </a:r>
            <a:endParaRPr b="0" i="0" sz="5400" u="none" cap="none" strike="noStrike">
              <a:solidFill>
                <a:schemeClr val="lt1"/>
              </a:solidFill>
              <a:latin typeface="Roboto"/>
              <a:ea typeface="Roboto"/>
              <a:cs typeface="Roboto"/>
              <a:sym typeface="Roboto"/>
            </a:endParaRPr>
          </a:p>
        </p:txBody>
      </p:sp>
      <p:sp>
        <p:nvSpPr>
          <p:cNvPr id="267" name="Google Shape;267;p58"/>
          <p:cNvSpPr/>
          <p:nvPr/>
        </p:nvSpPr>
        <p:spPr>
          <a:xfrm>
            <a:off x="2923592" y="2520468"/>
            <a:ext cx="95100" cy="2262900"/>
          </a:xfrm>
          <a:prstGeom prst="rect">
            <a:avLst/>
          </a:prstGeom>
          <a:solidFill>
            <a:schemeClr val="accent1"/>
          </a:solidFill>
          <a:ln>
            <a:noFill/>
          </a:ln>
        </p:spPr>
        <p:txBody>
          <a:bodyPr anchorCtr="0" anchor="ctr" bIns="34350" lIns="68725" spcFirstLastPara="1" rIns="68725" wrap="square" tIns="3435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000000"/>
              </a:solidFill>
              <a:latin typeface="Roboto"/>
              <a:ea typeface="Roboto"/>
              <a:cs typeface="Roboto"/>
              <a:sym typeface="Roboto"/>
            </a:endParaRPr>
          </a:p>
        </p:txBody>
      </p:sp>
      <p:sp>
        <p:nvSpPr>
          <p:cNvPr id="268" name="Google Shape;268;p58"/>
          <p:cNvSpPr txBox="1"/>
          <p:nvPr/>
        </p:nvSpPr>
        <p:spPr>
          <a:xfrm>
            <a:off x="155756" y="3894000"/>
            <a:ext cx="2755200" cy="836400"/>
          </a:xfrm>
          <a:prstGeom prst="rect">
            <a:avLst/>
          </a:prstGeom>
          <a:noFill/>
          <a:ln>
            <a:noFill/>
          </a:ln>
        </p:spPr>
        <p:txBody>
          <a:bodyPr anchorCtr="0" anchor="t" bIns="68725" lIns="68725" spcFirstLastPara="1" rIns="68725" wrap="square" tIns="68725">
            <a:noAutofit/>
          </a:bodyPr>
          <a:lstStyle/>
          <a:p>
            <a:pPr indent="0" lvl="0" marL="0" marR="0" rtl="0" algn="ctr">
              <a:lnSpc>
                <a:spcPct val="100000"/>
              </a:lnSpc>
              <a:spcBef>
                <a:spcPts val="0"/>
              </a:spcBef>
              <a:spcAft>
                <a:spcPts val="0"/>
              </a:spcAft>
              <a:buClr>
                <a:srgbClr val="FFFFFF"/>
              </a:buClr>
              <a:buSzPts val="3000"/>
              <a:buFont typeface="Oswald"/>
              <a:buNone/>
            </a:pPr>
            <a:r>
              <a:rPr b="1" i="0" lang="en-US" sz="3000" u="none" cap="none" strike="noStrike">
                <a:solidFill>
                  <a:srgbClr val="FFFFFF"/>
                </a:solidFill>
                <a:latin typeface="Oswald"/>
                <a:ea typeface="Oswald"/>
                <a:cs typeface="Oswald"/>
                <a:sym typeface="Oswald"/>
              </a:rPr>
              <a:t>PRESENTATION</a:t>
            </a:r>
            <a:endParaRPr b="1" i="0" sz="3000" u="none" cap="none" strike="noStrike">
              <a:solidFill>
                <a:schemeClr val="accent5"/>
              </a:solidFill>
              <a:latin typeface="Oswald"/>
              <a:ea typeface="Oswald"/>
              <a:cs typeface="Oswald"/>
              <a:sym typeface="Oswald"/>
            </a:endParaRPr>
          </a:p>
        </p:txBody>
      </p:sp>
      <p:sp>
        <p:nvSpPr>
          <p:cNvPr id="269" name="Google Shape;269;p58"/>
          <p:cNvSpPr txBox="1"/>
          <p:nvPr>
            <p:ph type="title"/>
          </p:nvPr>
        </p:nvSpPr>
        <p:spPr>
          <a:xfrm>
            <a:off x="561000" y="4419958"/>
            <a:ext cx="2187900" cy="363600"/>
          </a:xfrm>
          <a:prstGeom prst="rect">
            <a:avLst/>
          </a:prstGeom>
          <a:noFill/>
          <a:ln>
            <a:noFill/>
          </a:ln>
        </p:spPr>
        <p:txBody>
          <a:bodyPr anchorCtr="0" anchor="t" bIns="122200" lIns="122200" spcFirstLastPara="1" rIns="122200" wrap="square" tIns="122200">
            <a:noAutofit/>
          </a:bodyPr>
          <a:lstStyle>
            <a:lvl1pPr lvl="0" algn="r">
              <a:lnSpc>
                <a:spcPct val="90000"/>
              </a:lnSpc>
              <a:spcBef>
                <a:spcPts val="0"/>
              </a:spcBef>
              <a:spcAft>
                <a:spcPts val="0"/>
              </a:spcAft>
              <a:buClr>
                <a:schemeClr val="accent5"/>
              </a:buClr>
              <a:buSzPts val="1800"/>
              <a:buFont typeface="Oswald"/>
              <a:buNone/>
              <a:defRPr sz="1800">
                <a:solidFill>
                  <a:schemeClr val="accent5"/>
                </a:solidFill>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70" name="Google Shape;270;p58"/>
          <p:cNvSpPr/>
          <p:nvPr/>
        </p:nvSpPr>
        <p:spPr>
          <a:xfrm>
            <a:off x="143269" y="3262000"/>
            <a:ext cx="2780400" cy="917100"/>
          </a:xfrm>
          <a:prstGeom prst="rect">
            <a:avLst/>
          </a:prstGeom>
          <a:noFill/>
          <a:ln>
            <a:noFill/>
          </a:ln>
        </p:spPr>
        <p:txBody>
          <a:bodyPr anchorCtr="0" anchor="t" bIns="34350" lIns="68725" spcFirstLastPara="1" rIns="68725" wrap="square" tIns="34350">
            <a:noAutofit/>
          </a:bodyPr>
          <a:lstStyle/>
          <a:p>
            <a:pPr indent="0" lvl="0" marL="0" marR="0" rtl="0" algn="ctr">
              <a:lnSpc>
                <a:spcPct val="100000"/>
              </a:lnSpc>
              <a:spcBef>
                <a:spcPts val="0"/>
              </a:spcBef>
              <a:spcAft>
                <a:spcPts val="0"/>
              </a:spcAft>
              <a:buClr>
                <a:srgbClr val="FFFFFF"/>
              </a:buClr>
              <a:buSzPts val="3900"/>
              <a:buFont typeface="Oswald"/>
              <a:buNone/>
            </a:pPr>
            <a:r>
              <a:rPr b="1" i="0" lang="en-US" sz="3900" u="none" cap="none" strike="noStrike">
                <a:solidFill>
                  <a:srgbClr val="FFFFFF"/>
                </a:solidFill>
                <a:latin typeface="Oswald"/>
                <a:ea typeface="Oswald"/>
                <a:cs typeface="Oswald"/>
                <a:sym typeface="Oswald"/>
              </a:rPr>
              <a:t>TECHNICAL</a:t>
            </a:r>
            <a:endParaRPr b="0" i="0" sz="3900" u="none" cap="none" strike="noStrike">
              <a:solidFill>
                <a:schemeClr val="lt1"/>
              </a:solidFill>
              <a:latin typeface="Roboto"/>
              <a:ea typeface="Roboto"/>
              <a:cs typeface="Roboto"/>
              <a:sym typeface="Roboto"/>
            </a:endParaRPr>
          </a:p>
        </p:txBody>
      </p:sp>
      <p:sp>
        <p:nvSpPr>
          <p:cNvPr id="271" name="Google Shape;271;p58"/>
          <p:cNvSpPr txBox="1"/>
          <p:nvPr>
            <p:ph idx="1" type="subTitle"/>
          </p:nvPr>
        </p:nvSpPr>
        <p:spPr>
          <a:xfrm>
            <a:off x="3193463" y="3199667"/>
            <a:ext cx="5460300" cy="779400"/>
          </a:xfrm>
          <a:prstGeom prst="rect">
            <a:avLst/>
          </a:prstGeom>
          <a:noFill/>
          <a:ln>
            <a:noFill/>
          </a:ln>
        </p:spPr>
        <p:txBody>
          <a:bodyPr anchorCtr="0" anchor="t" bIns="122200" lIns="122200" spcFirstLastPara="1" rIns="122200" wrap="square" tIns="122200">
            <a:noAutofit/>
          </a:bodyPr>
          <a:lstStyle>
            <a:lvl1pPr lvl="0" algn="l">
              <a:lnSpc>
                <a:spcPct val="100000"/>
              </a:lnSpc>
              <a:spcBef>
                <a:spcPts val="1000"/>
              </a:spcBef>
              <a:spcAft>
                <a:spcPts val="0"/>
              </a:spcAft>
              <a:buClr>
                <a:schemeClr val="lt1"/>
              </a:buClr>
              <a:buSzPts val="2700"/>
              <a:buNone/>
              <a:defRPr sz="2700">
                <a:latin typeface="Oswald"/>
                <a:ea typeface="Oswald"/>
                <a:cs typeface="Oswald"/>
                <a:sym typeface="Oswald"/>
              </a:defRPr>
            </a:lvl1pPr>
            <a:lvl2pPr lvl="1" algn="l">
              <a:lnSpc>
                <a:spcPct val="100000"/>
              </a:lnSpc>
              <a:spcBef>
                <a:spcPts val="1000"/>
              </a:spcBef>
              <a:spcAft>
                <a:spcPts val="0"/>
              </a:spcAft>
              <a:buClr>
                <a:schemeClr val="lt1"/>
              </a:buClr>
              <a:buSzPts val="1800"/>
              <a:buNone/>
              <a:defRPr/>
            </a:lvl2pPr>
            <a:lvl3pPr lvl="2" algn="l">
              <a:lnSpc>
                <a:spcPct val="100000"/>
              </a:lnSpc>
              <a:spcBef>
                <a:spcPts val="1000"/>
              </a:spcBef>
              <a:spcAft>
                <a:spcPts val="0"/>
              </a:spcAft>
              <a:buClr>
                <a:schemeClr val="lt1"/>
              </a:buClr>
              <a:buSzPts val="1600"/>
              <a:buNone/>
              <a:defRPr/>
            </a:lvl3pPr>
            <a:lvl4pPr lvl="3" algn="l">
              <a:lnSpc>
                <a:spcPct val="100000"/>
              </a:lnSpc>
              <a:spcBef>
                <a:spcPts val="1000"/>
              </a:spcBef>
              <a:spcAft>
                <a:spcPts val="0"/>
              </a:spcAft>
              <a:buClr>
                <a:schemeClr val="lt1"/>
              </a:buClr>
              <a:buSzPts val="1400"/>
              <a:buNone/>
              <a:defRPr/>
            </a:lvl4pPr>
            <a:lvl5pPr lvl="4" algn="l">
              <a:lnSpc>
                <a:spcPct val="100000"/>
              </a:lnSpc>
              <a:spcBef>
                <a:spcPts val="1000"/>
              </a:spcBef>
              <a:spcAft>
                <a:spcPts val="0"/>
              </a:spcAft>
              <a:buClr>
                <a:schemeClr val="lt1"/>
              </a:buClr>
              <a:buSzPts val="1400"/>
              <a:buNone/>
              <a:defRPr/>
            </a:lvl5pPr>
            <a:lvl6pPr lvl="5" algn="l">
              <a:lnSpc>
                <a:spcPct val="90000"/>
              </a:lnSpc>
              <a:spcBef>
                <a:spcPts val="1000"/>
              </a:spcBef>
              <a:spcAft>
                <a:spcPts val="0"/>
              </a:spcAft>
              <a:buClr>
                <a:schemeClr val="lt1"/>
              </a:buClr>
              <a:buSzPts val="1800"/>
              <a:buNone/>
              <a:defRPr/>
            </a:lvl6pPr>
            <a:lvl7pPr lvl="6" algn="l">
              <a:lnSpc>
                <a:spcPct val="90000"/>
              </a:lnSpc>
              <a:spcBef>
                <a:spcPts val="1000"/>
              </a:spcBef>
              <a:spcAft>
                <a:spcPts val="0"/>
              </a:spcAft>
              <a:buClr>
                <a:schemeClr val="lt1"/>
              </a:buClr>
              <a:buSzPts val="1800"/>
              <a:buNone/>
              <a:defRPr/>
            </a:lvl7pPr>
            <a:lvl8pPr lvl="7" algn="l">
              <a:lnSpc>
                <a:spcPct val="90000"/>
              </a:lnSpc>
              <a:spcBef>
                <a:spcPts val="1000"/>
              </a:spcBef>
              <a:spcAft>
                <a:spcPts val="0"/>
              </a:spcAft>
              <a:buClr>
                <a:schemeClr val="lt1"/>
              </a:buClr>
              <a:buSzPts val="1800"/>
              <a:buNone/>
              <a:defRPr/>
            </a:lvl8pPr>
            <a:lvl9pPr lvl="8" algn="l">
              <a:lnSpc>
                <a:spcPct val="90000"/>
              </a:lnSpc>
              <a:spcBef>
                <a:spcPts val="1000"/>
              </a:spcBef>
              <a:spcAft>
                <a:spcPts val="0"/>
              </a:spcAft>
              <a:buClr>
                <a:schemeClr val="lt1"/>
              </a:buClr>
              <a:buSzPts val="1800"/>
              <a:buNone/>
              <a:defRPr/>
            </a:lvl9pPr>
          </a:lstStyle>
          <a:p/>
        </p:txBody>
      </p:sp>
      <p:sp>
        <p:nvSpPr>
          <p:cNvPr id="272" name="Google Shape;272;p58"/>
          <p:cNvSpPr txBox="1"/>
          <p:nvPr>
            <p:ph idx="2" type="subTitle"/>
          </p:nvPr>
        </p:nvSpPr>
        <p:spPr>
          <a:xfrm>
            <a:off x="3216300" y="3744708"/>
            <a:ext cx="5303100" cy="675300"/>
          </a:xfrm>
          <a:prstGeom prst="rect">
            <a:avLst/>
          </a:prstGeom>
          <a:noFill/>
          <a:ln>
            <a:noFill/>
          </a:ln>
        </p:spPr>
        <p:txBody>
          <a:bodyPr anchorCtr="0" anchor="t" bIns="122200" lIns="122200" spcFirstLastPara="1" rIns="122200" wrap="square" tIns="122200">
            <a:noAutofit/>
          </a:bodyPr>
          <a:lstStyle>
            <a:lvl1pPr lvl="0" algn="l">
              <a:lnSpc>
                <a:spcPct val="100000"/>
              </a:lnSpc>
              <a:spcBef>
                <a:spcPts val="1000"/>
              </a:spcBef>
              <a:spcAft>
                <a:spcPts val="0"/>
              </a:spcAft>
              <a:buClr>
                <a:schemeClr val="lt1"/>
              </a:buClr>
              <a:buSzPts val="2000"/>
              <a:buNone/>
              <a:defRPr/>
            </a:lvl1pPr>
            <a:lvl2pPr lvl="1" algn="l">
              <a:lnSpc>
                <a:spcPct val="100000"/>
              </a:lnSpc>
              <a:spcBef>
                <a:spcPts val="1000"/>
              </a:spcBef>
              <a:spcAft>
                <a:spcPts val="0"/>
              </a:spcAft>
              <a:buClr>
                <a:schemeClr val="lt1"/>
              </a:buClr>
              <a:buSzPts val="1800"/>
              <a:buNone/>
              <a:defRPr/>
            </a:lvl2pPr>
            <a:lvl3pPr lvl="2" algn="l">
              <a:lnSpc>
                <a:spcPct val="100000"/>
              </a:lnSpc>
              <a:spcBef>
                <a:spcPts val="1000"/>
              </a:spcBef>
              <a:spcAft>
                <a:spcPts val="0"/>
              </a:spcAft>
              <a:buClr>
                <a:schemeClr val="lt1"/>
              </a:buClr>
              <a:buSzPts val="1600"/>
              <a:buNone/>
              <a:defRPr/>
            </a:lvl3pPr>
            <a:lvl4pPr lvl="3" algn="l">
              <a:lnSpc>
                <a:spcPct val="100000"/>
              </a:lnSpc>
              <a:spcBef>
                <a:spcPts val="1000"/>
              </a:spcBef>
              <a:spcAft>
                <a:spcPts val="0"/>
              </a:spcAft>
              <a:buClr>
                <a:schemeClr val="lt1"/>
              </a:buClr>
              <a:buSzPts val="1400"/>
              <a:buNone/>
              <a:defRPr/>
            </a:lvl4pPr>
            <a:lvl5pPr lvl="4" algn="l">
              <a:lnSpc>
                <a:spcPct val="100000"/>
              </a:lnSpc>
              <a:spcBef>
                <a:spcPts val="1000"/>
              </a:spcBef>
              <a:spcAft>
                <a:spcPts val="0"/>
              </a:spcAft>
              <a:buClr>
                <a:schemeClr val="lt1"/>
              </a:buClr>
              <a:buSzPts val="1400"/>
              <a:buNone/>
              <a:defRPr/>
            </a:lvl5pPr>
            <a:lvl6pPr lvl="5" algn="l">
              <a:lnSpc>
                <a:spcPct val="90000"/>
              </a:lnSpc>
              <a:spcBef>
                <a:spcPts val="1000"/>
              </a:spcBef>
              <a:spcAft>
                <a:spcPts val="0"/>
              </a:spcAft>
              <a:buClr>
                <a:schemeClr val="lt1"/>
              </a:buClr>
              <a:buSzPts val="1800"/>
              <a:buNone/>
              <a:defRPr/>
            </a:lvl6pPr>
            <a:lvl7pPr lvl="6" algn="l">
              <a:lnSpc>
                <a:spcPct val="90000"/>
              </a:lnSpc>
              <a:spcBef>
                <a:spcPts val="1000"/>
              </a:spcBef>
              <a:spcAft>
                <a:spcPts val="0"/>
              </a:spcAft>
              <a:buClr>
                <a:schemeClr val="lt1"/>
              </a:buClr>
              <a:buSzPts val="1800"/>
              <a:buNone/>
              <a:defRPr/>
            </a:lvl7pPr>
            <a:lvl8pPr lvl="7" algn="l">
              <a:lnSpc>
                <a:spcPct val="90000"/>
              </a:lnSpc>
              <a:spcBef>
                <a:spcPts val="1000"/>
              </a:spcBef>
              <a:spcAft>
                <a:spcPts val="0"/>
              </a:spcAft>
              <a:buClr>
                <a:schemeClr val="lt1"/>
              </a:buClr>
              <a:buSzPts val="1800"/>
              <a:buNone/>
              <a:defRPr/>
            </a:lvl8pPr>
            <a:lvl9pPr lvl="8" algn="l">
              <a:lnSpc>
                <a:spcPct val="90000"/>
              </a:lnSpc>
              <a:spcBef>
                <a:spcPts val="1000"/>
              </a:spcBef>
              <a:spcAft>
                <a:spcPts val="0"/>
              </a:spcAft>
              <a:buClr>
                <a:schemeClr val="lt1"/>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White and Black">
  <p:cSld name="10_White and Black">
    <p:spTree>
      <p:nvGrpSpPr>
        <p:cNvPr id="273" name="Shape 273"/>
        <p:cNvGrpSpPr/>
        <p:nvPr/>
      </p:nvGrpSpPr>
      <p:grpSpPr>
        <a:xfrm>
          <a:off x="0" y="0"/>
          <a:ext cx="0" cy="0"/>
          <a:chOff x="0" y="0"/>
          <a:chExt cx="0" cy="0"/>
        </a:xfrm>
      </p:grpSpPr>
      <p:sp>
        <p:nvSpPr>
          <p:cNvPr id="274" name="Google Shape;274;p59"/>
          <p:cNvSpPr/>
          <p:nvPr/>
        </p:nvSpPr>
        <p:spPr>
          <a:xfrm>
            <a:off x="0" y="0"/>
            <a:ext cx="4572000" cy="5715000"/>
          </a:xfrm>
          <a:prstGeom prst="rect">
            <a:avLst/>
          </a:prstGeom>
          <a:solidFill>
            <a:schemeClr val="lt1"/>
          </a:solidFill>
          <a:ln>
            <a:noFill/>
          </a:ln>
        </p:spPr>
        <p:txBody>
          <a:bodyPr anchorCtr="0" anchor="ctr" bIns="45800" lIns="91650" spcFirstLastPara="1" rIns="91650" wrap="square" tIns="458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5" name="Google Shape;275;p59"/>
          <p:cNvSpPr txBox="1"/>
          <p:nvPr>
            <p:ph type="title"/>
          </p:nvPr>
        </p:nvSpPr>
        <p:spPr>
          <a:xfrm>
            <a:off x="327112" y="311518"/>
            <a:ext cx="3833100" cy="730500"/>
          </a:xfrm>
          <a:prstGeom prst="rect">
            <a:avLst/>
          </a:prstGeom>
          <a:noFill/>
          <a:ln>
            <a:noFill/>
          </a:ln>
        </p:spPr>
        <p:txBody>
          <a:bodyPr anchorCtr="0" anchor="ctr" bIns="45800" lIns="91650" spcFirstLastPara="1" rIns="91650" wrap="square" tIns="45800">
            <a:noAutofit/>
          </a:bodyPr>
          <a:lstStyle>
            <a:lvl1pPr lvl="0" algn="l">
              <a:lnSpc>
                <a:spcPct val="90000"/>
              </a:lnSpc>
              <a:spcBef>
                <a:spcPts val="0"/>
              </a:spcBef>
              <a:spcAft>
                <a:spcPts val="0"/>
              </a:spcAft>
              <a:buClr>
                <a:schemeClr val="dk1"/>
              </a:buClr>
              <a:buSzPts val="3600"/>
              <a:buFont typeface="Oswald"/>
              <a:buNone/>
              <a:defRPr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59"/>
          <p:cNvSpPr txBox="1"/>
          <p:nvPr>
            <p:ph idx="1" type="body"/>
          </p:nvPr>
        </p:nvSpPr>
        <p:spPr>
          <a:xfrm>
            <a:off x="327112" y="1192295"/>
            <a:ext cx="3833100" cy="3984900"/>
          </a:xfrm>
          <a:prstGeom prst="rect">
            <a:avLst/>
          </a:prstGeom>
          <a:noFill/>
          <a:ln>
            <a:noFill/>
          </a:ln>
        </p:spPr>
        <p:txBody>
          <a:bodyPr anchorCtr="0" anchor="t" bIns="45800" lIns="91650" spcFirstLastPara="1" rIns="91650" wrap="square" tIns="45800">
            <a:noAutofit/>
          </a:bodyPr>
          <a:lstStyle>
            <a:lvl1pPr indent="-228600" lvl="0" marL="457200" algn="l">
              <a:lnSpc>
                <a:spcPct val="100000"/>
              </a:lnSpc>
              <a:spcBef>
                <a:spcPts val="300"/>
              </a:spcBef>
              <a:spcAft>
                <a:spcPts val="0"/>
              </a:spcAft>
              <a:buClr>
                <a:schemeClr val="dk1"/>
              </a:buClr>
              <a:buSzPts val="2000"/>
              <a:buFont typeface="Arial"/>
              <a:buNone/>
              <a:defRPr b="0" i="0" sz="2000">
                <a:solidFill>
                  <a:schemeClr val="dk1"/>
                </a:solidFill>
                <a:latin typeface="Roboto"/>
                <a:ea typeface="Roboto"/>
                <a:cs typeface="Roboto"/>
                <a:sym typeface="Roboto"/>
              </a:defRPr>
            </a:lvl1pPr>
            <a:lvl2pPr indent="-228600" lvl="1" marL="914400" algn="l">
              <a:lnSpc>
                <a:spcPct val="100000"/>
              </a:lnSpc>
              <a:spcBef>
                <a:spcPts val="300"/>
              </a:spcBef>
              <a:spcAft>
                <a:spcPts val="0"/>
              </a:spcAft>
              <a:buClr>
                <a:schemeClr val="lt1"/>
              </a:buClr>
              <a:buSzPts val="1400"/>
              <a:buNone/>
              <a:defRPr sz="1400"/>
            </a:lvl2pPr>
            <a:lvl3pPr indent="-228600" lvl="2" marL="1371600" algn="l">
              <a:lnSpc>
                <a:spcPct val="100000"/>
              </a:lnSpc>
              <a:spcBef>
                <a:spcPts val="300"/>
              </a:spcBef>
              <a:spcAft>
                <a:spcPts val="0"/>
              </a:spcAft>
              <a:buClr>
                <a:schemeClr val="lt1"/>
              </a:buClr>
              <a:buSzPts val="1200"/>
              <a:buNone/>
              <a:defRPr sz="1200"/>
            </a:lvl3pPr>
            <a:lvl4pPr indent="-228600" lvl="3" marL="1828800" algn="l">
              <a:lnSpc>
                <a:spcPct val="100000"/>
              </a:lnSpc>
              <a:spcBef>
                <a:spcPts val="300"/>
              </a:spcBef>
              <a:spcAft>
                <a:spcPts val="0"/>
              </a:spcAft>
              <a:buClr>
                <a:schemeClr val="lt1"/>
              </a:buClr>
              <a:buSzPts val="1000"/>
              <a:buNone/>
              <a:defRPr sz="1000"/>
            </a:lvl4pPr>
            <a:lvl5pPr indent="-228600" lvl="4" marL="2286000" algn="l">
              <a:lnSpc>
                <a:spcPct val="100000"/>
              </a:lnSpc>
              <a:spcBef>
                <a:spcPts val="3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77" name="Google Shape;277;p59"/>
          <p:cNvSpPr txBox="1"/>
          <p:nvPr>
            <p:ph idx="2" type="body"/>
          </p:nvPr>
        </p:nvSpPr>
        <p:spPr>
          <a:xfrm>
            <a:off x="5015652" y="1192295"/>
            <a:ext cx="3833100" cy="3984900"/>
          </a:xfrm>
          <a:prstGeom prst="rect">
            <a:avLst/>
          </a:prstGeom>
          <a:noFill/>
          <a:ln>
            <a:noFill/>
          </a:ln>
        </p:spPr>
        <p:txBody>
          <a:bodyPr anchorCtr="0" anchor="t" bIns="45800" lIns="91650" spcFirstLastPara="1" rIns="91650" wrap="square" tIns="45800">
            <a:noAutofit/>
          </a:bodyPr>
          <a:lstStyle>
            <a:lvl1pPr indent="-228600" lvl="0" marL="457200" algn="l">
              <a:lnSpc>
                <a:spcPct val="100000"/>
              </a:lnSpc>
              <a:spcBef>
                <a:spcPts val="300"/>
              </a:spcBef>
              <a:spcAft>
                <a:spcPts val="0"/>
              </a:spcAft>
              <a:buClr>
                <a:schemeClr val="lt1"/>
              </a:buClr>
              <a:buSzPts val="2000"/>
              <a:buFont typeface="Arial"/>
              <a:buNone/>
              <a:defRPr b="0" i="0" sz="2000">
                <a:solidFill>
                  <a:schemeClr val="lt1"/>
                </a:solidFill>
                <a:latin typeface="Roboto"/>
                <a:ea typeface="Roboto"/>
                <a:cs typeface="Roboto"/>
                <a:sym typeface="Roboto"/>
              </a:defRPr>
            </a:lvl1pPr>
            <a:lvl2pPr indent="-228600" lvl="1" marL="914400" algn="l">
              <a:lnSpc>
                <a:spcPct val="100000"/>
              </a:lnSpc>
              <a:spcBef>
                <a:spcPts val="300"/>
              </a:spcBef>
              <a:spcAft>
                <a:spcPts val="0"/>
              </a:spcAft>
              <a:buClr>
                <a:schemeClr val="lt1"/>
              </a:buClr>
              <a:buSzPts val="1400"/>
              <a:buNone/>
              <a:defRPr sz="1400"/>
            </a:lvl2pPr>
            <a:lvl3pPr indent="-228600" lvl="2" marL="1371600" algn="l">
              <a:lnSpc>
                <a:spcPct val="100000"/>
              </a:lnSpc>
              <a:spcBef>
                <a:spcPts val="300"/>
              </a:spcBef>
              <a:spcAft>
                <a:spcPts val="0"/>
              </a:spcAft>
              <a:buClr>
                <a:schemeClr val="lt1"/>
              </a:buClr>
              <a:buSzPts val="1200"/>
              <a:buNone/>
              <a:defRPr sz="1200"/>
            </a:lvl3pPr>
            <a:lvl4pPr indent="-228600" lvl="3" marL="1828800" algn="l">
              <a:lnSpc>
                <a:spcPct val="100000"/>
              </a:lnSpc>
              <a:spcBef>
                <a:spcPts val="300"/>
              </a:spcBef>
              <a:spcAft>
                <a:spcPts val="0"/>
              </a:spcAft>
              <a:buClr>
                <a:schemeClr val="lt1"/>
              </a:buClr>
              <a:buSzPts val="1000"/>
              <a:buNone/>
              <a:defRPr sz="1000"/>
            </a:lvl4pPr>
            <a:lvl5pPr indent="-228600" lvl="4" marL="2286000" algn="l">
              <a:lnSpc>
                <a:spcPct val="100000"/>
              </a:lnSpc>
              <a:spcBef>
                <a:spcPts val="3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78" name="Google Shape;278;p59"/>
          <p:cNvSpPr txBox="1"/>
          <p:nvPr>
            <p:ph idx="3" type="body"/>
          </p:nvPr>
        </p:nvSpPr>
        <p:spPr>
          <a:xfrm>
            <a:off x="5015651" y="311518"/>
            <a:ext cx="3833100" cy="730500"/>
          </a:xfrm>
          <a:prstGeom prst="rect">
            <a:avLst/>
          </a:prstGeom>
          <a:noFill/>
          <a:ln>
            <a:noFill/>
          </a:ln>
        </p:spPr>
        <p:txBody>
          <a:bodyPr anchorCtr="0" anchor="ctr" bIns="45800" lIns="91650" spcFirstLastPara="1" rIns="91650" wrap="square" tIns="45800">
            <a:noAutofit/>
          </a:bodyPr>
          <a:lstStyle>
            <a:lvl1pPr indent="-228600" lvl="0" marL="457200" algn="l">
              <a:lnSpc>
                <a:spcPct val="100000"/>
              </a:lnSpc>
              <a:spcBef>
                <a:spcPts val="300"/>
              </a:spcBef>
              <a:spcAft>
                <a:spcPts val="0"/>
              </a:spcAft>
              <a:buClr>
                <a:schemeClr val="lt1"/>
              </a:buClr>
              <a:buSzPts val="3600"/>
              <a:buNone/>
              <a:defRPr b="1" sz="3600">
                <a:solidFill>
                  <a:schemeClr val="lt1"/>
                </a:solidFill>
                <a:latin typeface="Oswald"/>
                <a:ea typeface="Oswald"/>
                <a:cs typeface="Oswald"/>
                <a:sym typeface="Oswald"/>
              </a:defRPr>
            </a:lvl1pPr>
            <a:lvl2pPr indent="-228600" lvl="1" marL="914400" algn="l">
              <a:lnSpc>
                <a:spcPct val="100000"/>
              </a:lnSpc>
              <a:spcBef>
                <a:spcPts val="300"/>
              </a:spcBef>
              <a:spcAft>
                <a:spcPts val="0"/>
              </a:spcAft>
              <a:buClr>
                <a:schemeClr val="lt1"/>
              </a:buClr>
              <a:buSzPts val="1800"/>
              <a:buNone/>
              <a:defRPr>
                <a:solidFill>
                  <a:schemeClr val="lt1"/>
                </a:solidFill>
                <a:latin typeface="Oswald"/>
                <a:ea typeface="Oswald"/>
                <a:cs typeface="Oswald"/>
                <a:sym typeface="Oswald"/>
              </a:defRPr>
            </a:lvl2pPr>
            <a:lvl3pPr indent="-228600" lvl="2" marL="1371600" algn="l">
              <a:lnSpc>
                <a:spcPct val="100000"/>
              </a:lnSpc>
              <a:spcBef>
                <a:spcPts val="300"/>
              </a:spcBef>
              <a:spcAft>
                <a:spcPts val="0"/>
              </a:spcAft>
              <a:buClr>
                <a:schemeClr val="lt1"/>
              </a:buClr>
              <a:buSzPts val="1600"/>
              <a:buNone/>
              <a:defRPr>
                <a:solidFill>
                  <a:schemeClr val="lt1"/>
                </a:solidFill>
                <a:latin typeface="Oswald"/>
                <a:ea typeface="Oswald"/>
                <a:cs typeface="Oswald"/>
                <a:sym typeface="Oswald"/>
              </a:defRPr>
            </a:lvl3pPr>
            <a:lvl4pPr indent="-228600" lvl="3" marL="1828800" algn="l">
              <a:lnSpc>
                <a:spcPct val="100000"/>
              </a:lnSpc>
              <a:spcBef>
                <a:spcPts val="300"/>
              </a:spcBef>
              <a:spcAft>
                <a:spcPts val="0"/>
              </a:spcAft>
              <a:buClr>
                <a:schemeClr val="lt1"/>
              </a:buClr>
              <a:buSzPts val="1400"/>
              <a:buNone/>
              <a:defRPr>
                <a:solidFill>
                  <a:schemeClr val="lt1"/>
                </a:solidFill>
                <a:latin typeface="Oswald"/>
                <a:ea typeface="Oswald"/>
                <a:cs typeface="Oswald"/>
                <a:sym typeface="Oswald"/>
              </a:defRPr>
            </a:lvl4pPr>
            <a:lvl5pPr indent="-228600" lvl="4" marL="2286000" algn="l">
              <a:lnSpc>
                <a:spcPct val="100000"/>
              </a:lnSpc>
              <a:spcBef>
                <a:spcPts val="300"/>
              </a:spcBef>
              <a:spcAft>
                <a:spcPts val="0"/>
              </a:spcAft>
              <a:buClr>
                <a:schemeClr val="lt1"/>
              </a:buClr>
              <a:buSzPts val="1400"/>
              <a:buNone/>
              <a:defRPr>
                <a:solidFill>
                  <a:schemeClr val="lt1"/>
                </a:solidFill>
                <a:latin typeface="Oswald"/>
                <a:ea typeface="Oswald"/>
                <a:cs typeface="Oswald"/>
                <a:sym typeface="Oswald"/>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79" name="Google Shape;279;p59"/>
          <p:cNvPicPr preferRelativeResize="0"/>
          <p:nvPr/>
        </p:nvPicPr>
        <p:blipFill rotWithShape="1">
          <a:blip r:embed="rId2">
            <a:alphaModFix/>
          </a:blip>
          <a:srcRect b="0" l="0" r="0" t="0"/>
          <a:stretch/>
        </p:blipFill>
        <p:spPr>
          <a:xfrm>
            <a:off x="7928398" y="5270570"/>
            <a:ext cx="822959" cy="224074"/>
          </a:xfrm>
          <a:prstGeom prst="rect">
            <a:avLst/>
          </a:prstGeom>
          <a:noFill/>
          <a:ln>
            <a:noFill/>
          </a:ln>
        </p:spPr>
      </p:pic>
      <p:pic>
        <p:nvPicPr>
          <p:cNvPr id="280" name="Google Shape;280;p59"/>
          <p:cNvPicPr preferRelativeResize="0"/>
          <p:nvPr/>
        </p:nvPicPr>
        <p:blipFill rotWithShape="1">
          <a:blip r:embed="rId3">
            <a:alphaModFix/>
          </a:blip>
          <a:srcRect b="0" l="0" r="0" t="0"/>
          <a:stretch/>
        </p:blipFill>
        <p:spPr>
          <a:xfrm>
            <a:off x="7934340" y="5263887"/>
            <a:ext cx="822960" cy="2361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281" name="Shape 281"/>
        <p:cNvGrpSpPr/>
        <p:nvPr/>
      </p:nvGrpSpPr>
      <p:grpSpPr>
        <a:xfrm>
          <a:off x="0" y="0"/>
          <a:ext cx="0" cy="0"/>
          <a:chOff x="0" y="0"/>
          <a:chExt cx="0" cy="0"/>
        </a:xfrm>
      </p:grpSpPr>
      <p:sp>
        <p:nvSpPr>
          <p:cNvPr id="282" name="Google Shape;282;p60"/>
          <p:cNvSpPr/>
          <p:nvPr/>
        </p:nvSpPr>
        <p:spPr>
          <a:xfrm>
            <a:off x="0" y="0"/>
            <a:ext cx="1627200" cy="780000"/>
          </a:xfrm>
          <a:prstGeom prst="rect">
            <a:avLst/>
          </a:prstGeom>
          <a:solidFill>
            <a:schemeClr val="dk1"/>
          </a:solidFill>
          <a:ln>
            <a:noFill/>
          </a:ln>
        </p:spPr>
        <p:txBody>
          <a:bodyPr anchorCtr="0" anchor="ctr" bIns="45800" lIns="91650" spcFirstLastPara="1" rIns="91650" wrap="square" tIns="458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3" name="Google Shape;283;p60"/>
          <p:cNvSpPr/>
          <p:nvPr/>
        </p:nvSpPr>
        <p:spPr>
          <a:xfrm>
            <a:off x="0" y="4894729"/>
            <a:ext cx="9144000" cy="820200"/>
          </a:xfrm>
          <a:prstGeom prst="rect">
            <a:avLst/>
          </a:prstGeom>
          <a:solidFill>
            <a:schemeClr val="dk1"/>
          </a:solidFill>
          <a:ln>
            <a:noFill/>
          </a:ln>
        </p:spPr>
        <p:txBody>
          <a:bodyPr anchorCtr="0" anchor="ctr" bIns="45800" lIns="91650" spcFirstLastPara="1" rIns="91650" wrap="square" tIns="458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284" name="Google Shape;284;p60"/>
          <p:cNvPicPr preferRelativeResize="0"/>
          <p:nvPr/>
        </p:nvPicPr>
        <p:blipFill rotWithShape="1">
          <a:blip r:embed="rId2">
            <a:alphaModFix/>
          </a:blip>
          <a:srcRect b="0" l="0" r="0" t="0"/>
          <a:stretch/>
        </p:blipFill>
        <p:spPr>
          <a:xfrm>
            <a:off x="7934340" y="5263887"/>
            <a:ext cx="822960" cy="2361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285" name="Shape 285"/>
        <p:cNvGrpSpPr/>
        <p:nvPr/>
      </p:nvGrpSpPr>
      <p:grpSpPr>
        <a:xfrm>
          <a:off x="0" y="0"/>
          <a:ext cx="0" cy="0"/>
          <a:chOff x="0" y="0"/>
          <a:chExt cx="0" cy="0"/>
        </a:xfrm>
      </p:grpSpPr>
      <p:sp>
        <p:nvSpPr>
          <p:cNvPr id="286" name="Google Shape;286;p61"/>
          <p:cNvSpPr txBox="1"/>
          <p:nvPr>
            <p:ph type="title"/>
          </p:nvPr>
        </p:nvSpPr>
        <p:spPr>
          <a:xfrm>
            <a:off x="299194" y="2867229"/>
            <a:ext cx="8536200" cy="945300"/>
          </a:xfrm>
          <a:prstGeom prst="rect">
            <a:avLst/>
          </a:prstGeom>
          <a:noFill/>
          <a:ln>
            <a:noFill/>
          </a:ln>
        </p:spPr>
        <p:txBody>
          <a:bodyPr anchorCtr="0" anchor="ctr" bIns="122200" lIns="122200" spcFirstLastPara="1" rIns="122200" wrap="square" tIns="122200">
            <a:noAutofit/>
          </a:bodyPr>
          <a:lstStyle>
            <a:lvl1pPr lvl="0" algn="l">
              <a:lnSpc>
                <a:spcPct val="90000"/>
              </a:lnSpc>
              <a:spcBef>
                <a:spcPts val="0"/>
              </a:spcBef>
              <a:spcAft>
                <a:spcPts val="0"/>
              </a:spcAft>
              <a:buClr>
                <a:schemeClr val="lt1"/>
              </a:buClr>
              <a:buSzPts val="3600"/>
              <a:buFont typeface="Oswald"/>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cxnSp>
        <p:nvCxnSpPr>
          <p:cNvPr id="287" name="Google Shape;287;p61"/>
          <p:cNvCxnSpPr/>
          <p:nvPr/>
        </p:nvCxnSpPr>
        <p:spPr>
          <a:xfrm>
            <a:off x="410606" y="2794000"/>
            <a:ext cx="982500" cy="0"/>
          </a:xfrm>
          <a:prstGeom prst="straightConnector1">
            <a:avLst/>
          </a:prstGeom>
          <a:noFill/>
          <a:ln cap="flat" cmpd="sng" w="114300">
            <a:solidFill>
              <a:schemeClr val="accent1"/>
            </a:solidFill>
            <a:prstDash val="solid"/>
            <a:round/>
            <a:headEnd len="sm" w="sm" type="none"/>
            <a:tailEnd len="sm" w="sm" type="none"/>
          </a:ln>
        </p:spPr>
      </p:cxnSp>
      <p:pic>
        <p:nvPicPr>
          <p:cNvPr id="288" name="Google Shape;288;p61"/>
          <p:cNvPicPr preferRelativeResize="0"/>
          <p:nvPr/>
        </p:nvPicPr>
        <p:blipFill rotWithShape="1">
          <a:blip r:embed="rId2">
            <a:alphaModFix/>
          </a:blip>
          <a:srcRect b="0" l="0" r="0" t="0"/>
          <a:stretch/>
        </p:blipFill>
        <p:spPr>
          <a:xfrm>
            <a:off x="7934340" y="5263887"/>
            <a:ext cx="822960" cy="236102"/>
          </a:xfrm>
          <a:prstGeom prst="rect">
            <a:avLst/>
          </a:prstGeom>
          <a:noFill/>
          <a:ln>
            <a:noFill/>
          </a:ln>
        </p:spPr>
      </p:pic>
      <p:pic>
        <p:nvPicPr>
          <p:cNvPr id="289" name="Google Shape;289;p61"/>
          <p:cNvPicPr preferRelativeResize="0"/>
          <p:nvPr/>
        </p:nvPicPr>
        <p:blipFill rotWithShape="1">
          <a:blip r:embed="rId3">
            <a:alphaModFix/>
          </a:blip>
          <a:srcRect b="37213" l="0" r="0" t="0"/>
          <a:stretch/>
        </p:blipFill>
        <p:spPr>
          <a:xfrm>
            <a:off x="299194" y="3812479"/>
            <a:ext cx="1516427" cy="15211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Page">
  <p:cSld name="1_Cover Page">
    <p:spTree>
      <p:nvGrpSpPr>
        <p:cNvPr id="290" name="Shape 290"/>
        <p:cNvGrpSpPr/>
        <p:nvPr/>
      </p:nvGrpSpPr>
      <p:grpSpPr>
        <a:xfrm>
          <a:off x="0" y="0"/>
          <a:ext cx="0" cy="0"/>
          <a:chOff x="0" y="0"/>
          <a:chExt cx="0" cy="0"/>
        </a:xfrm>
      </p:grpSpPr>
      <p:sp>
        <p:nvSpPr>
          <p:cNvPr id="291" name="Google Shape;291;p62"/>
          <p:cNvSpPr/>
          <p:nvPr/>
        </p:nvSpPr>
        <p:spPr>
          <a:xfrm>
            <a:off x="139337" y="2863018"/>
            <a:ext cx="2706300" cy="923400"/>
          </a:xfrm>
          <a:prstGeom prst="rect">
            <a:avLst/>
          </a:prstGeom>
          <a:noFill/>
          <a:ln>
            <a:noFill/>
          </a:ln>
        </p:spPr>
        <p:txBody>
          <a:bodyPr anchorCtr="0" anchor="t" bIns="45800" lIns="91650" spcFirstLastPara="1" rIns="91650" wrap="square" tIns="45800">
            <a:noAutofit/>
          </a:bodyPr>
          <a:lstStyle/>
          <a:p>
            <a:pPr indent="0" lvl="0" marL="0" marR="0" rtl="0" algn="ctr">
              <a:lnSpc>
                <a:spcPct val="100000"/>
              </a:lnSpc>
              <a:spcBef>
                <a:spcPts val="0"/>
              </a:spcBef>
              <a:spcAft>
                <a:spcPts val="0"/>
              </a:spcAft>
              <a:buClr>
                <a:srgbClr val="FFFFFF"/>
              </a:buClr>
              <a:buSzPts val="5400"/>
              <a:buFont typeface="Oswald"/>
              <a:buNone/>
            </a:pPr>
            <a:r>
              <a:rPr b="1" i="0" lang="en-US" sz="5400" u="none" cap="none" strike="noStrike">
                <a:solidFill>
                  <a:srgbClr val="FFFFFF"/>
                </a:solidFill>
                <a:latin typeface="Oswald"/>
                <a:ea typeface="Oswald"/>
                <a:cs typeface="Oswald"/>
                <a:sym typeface="Oswald"/>
              </a:rPr>
              <a:t>SCALITY</a:t>
            </a:r>
            <a:endParaRPr b="0" i="0" sz="5400" u="none" cap="none" strike="noStrike">
              <a:solidFill>
                <a:schemeClr val="lt1"/>
              </a:solidFill>
              <a:latin typeface="Roboto"/>
              <a:ea typeface="Roboto"/>
              <a:cs typeface="Roboto"/>
              <a:sym typeface="Roboto"/>
            </a:endParaRPr>
          </a:p>
        </p:txBody>
      </p:sp>
      <p:sp>
        <p:nvSpPr>
          <p:cNvPr id="292" name="Google Shape;292;p62"/>
          <p:cNvSpPr/>
          <p:nvPr/>
        </p:nvSpPr>
        <p:spPr>
          <a:xfrm>
            <a:off x="139337" y="4513033"/>
            <a:ext cx="2706300" cy="584700"/>
          </a:xfrm>
          <a:prstGeom prst="rect">
            <a:avLst/>
          </a:prstGeom>
          <a:noFill/>
          <a:ln>
            <a:noFill/>
          </a:ln>
        </p:spPr>
        <p:txBody>
          <a:bodyPr anchorCtr="0" anchor="t" bIns="45800" lIns="91650" spcFirstLastPara="1" rIns="91650" wrap="square" tIns="45800">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Oswald"/>
                <a:ea typeface="Oswald"/>
                <a:cs typeface="Oswald"/>
                <a:sym typeface="Oswald"/>
              </a:rPr>
              <a:t>PRESENTATION</a:t>
            </a:r>
            <a:endParaRPr b="0" i="0" sz="1400" u="none" cap="none" strike="noStrike">
              <a:solidFill>
                <a:srgbClr val="000000"/>
              </a:solidFill>
              <a:latin typeface="Arial"/>
              <a:ea typeface="Arial"/>
              <a:cs typeface="Arial"/>
              <a:sym typeface="Arial"/>
            </a:endParaRPr>
          </a:p>
        </p:txBody>
      </p:sp>
      <p:sp>
        <p:nvSpPr>
          <p:cNvPr id="293" name="Google Shape;293;p62"/>
          <p:cNvSpPr/>
          <p:nvPr/>
        </p:nvSpPr>
        <p:spPr>
          <a:xfrm>
            <a:off x="2845749" y="2980945"/>
            <a:ext cx="92700" cy="1982400"/>
          </a:xfrm>
          <a:prstGeom prst="rect">
            <a:avLst/>
          </a:prstGeom>
          <a:solidFill>
            <a:schemeClr val="lt1"/>
          </a:solidFill>
          <a:ln>
            <a:noFill/>
          </a:ln>
        </p:spPr>
        <p:txBody>
          <a:bodyPr anchorCtr="0" anchor="ctr" bIns="45800" lIns="91650" spcFirstLastPara="1" rIns="91650" wrap="square" tIns="458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4" name="Google Shape;294;p62"/>
          <p:cNvSpPr txBox="1"/>
          <p:nvPr>
            <p:ph idx="1" type="body"/>
          </p:nvPr>
        </p:nvSpPr>
        <p:spPr>
          <a:xfrm>
            <a:off x="3040389" y="3507674"/>
            <a:ext cx="2422800" cy="557400"/>
          </a:xfrm>
          <a:prstGeom prst="rect">
            <a:avLst/>
          </a:prstGeom>
          <a:noFill/>
          <a:ln>
            <a:noFill/>
          </a:ln>
        </p:spPr>
        <p:txBody>
          <a:bodyPr anchorCtr="0" anchor="ctr" bIns="45800" lIns="91650" spcFirstLastPara="1" rIns="91650" wrap="square" tIns="45800">
            <a:noAutofit/>
          </a:bodyPr>
          <a:lstStyle>
            <a:lvl1pPr indent="-228600" lvl="0" marL="457200" algn="l">
              <a:lnSpc>
                <a:spcPct val="100000"/>
              </a:lnSpc>
              <a:spcBef>
                <a:spcPts val="300"/>
              </a:spcBef>
              <a:spcAft>
                <a:spcPts val="0"/>
              </a:spcAft>
              <a:buClr>
                <a:schemeClr val="lt1"/>
              </a:buClr>
              <a:buSzPts val="3200"/>
              <a:buNone/>
              <a:defRPr b="1" sz="3200">
                <a:latin typeface="Roboto Condensed Light"/>
                <a:ea typeface="Roboto Condensed Light"/>
                <a:cs typeface="Roboto Condensed Light"/>
                <a:sym typeface="Roboto Condensed Light"/>
              </a:defRPr>
            </a:lvl1pPr>
            <a:lvl2pPr indent="-228600" lvl="1" marL="914400" algn="l">
              <a:lnSpc>
                <a:spcPct val="100000"/>
              </a:lnSpc>
              <a:spcBef>
                <a:spcPts val="300"/>
              </a:spcBef>
              <a:spcAft>
                <a:spcPts val="0"/>
              </a:spcAft>
              <a:buClr>
                <a:schemeClr val="lt1"/>
              </a:buClr>
              <a:buSzPts val="1800"/>
              <a:buNone/>
              <a:defRPr/>
            </a:lvl2pPr>
            <a:lvl3pPr indent="-228600" lvl="2" marL="1371600" algn="l">
              <a:lnSpc>
                <a:spcPct val="100000"/>
              </a:lnSpc>
              <a:spcBef>
                <a:spcPts val="300"/>
              </a:spcBef>
              <a:spcAft>
                <a:spcPts val="0"/>
              </a:spcAft>
              <a:buClr>
                <a:schemeClr val="lt1"/>
              </a:buClr>
              <a:buSzPts val="1800"/>
              <a:buNone/>
              <a:defRPr/>
            </a:lvl3pPr>
            <a:lvl4pPr indent="-228600" lvl="3" marL="1828800" algn="l">
              <a:lnSpc>
                <a:spcPct val="100000"/>
              </a:lnSpc>
              <a:spcBef>
                <a:spcPts val="300"/>
              </a:spcBef>
              <a:spcAft>
                <a:spcPts val="0"/>
              </a:spcAft>
              <a:buClr>
                <a:schemeClr val="lt1"/>
              </a:buClr>
              <a:buSzPts val="1800"/>
              <a:buNone/>
              <a:defRPr/>
            </a:lvl4pPr>
            <a:lvl5pPr indent="-228600" lvl="4" marL="2286000" algn="l">
              <a:lnSpc>
                <a:spcPct val="100000"/>
              </a:lnSpc>
              <a:spcBef>
                <a:spcPts val="300"/>
              </a:spcBef>
              <a:spcAft>
                <a:spcPts val="0"/>
              </a:spcAft>
              <a:buClr>
                <a:schemeClr val="lt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5" name="Google Shape;295;p62"/>
          <p:cNvSpPr txBox="1"/>
          <p:nvPr>
            <p:ph idx="2" type="body"/>
          </p:nvPr>
        </p:nvSpPr>
        <p:spPr>
          <a:xfrm>
            <a:off x="3040387" y="3955686"/>
            <a:ext cx="2422800" cy="557400"/>
          </a:xfrm>
          <a:prstGeom prst="rect">
            <a:avLst/>
          </a:prstGeom>
          <a:noFill/>
          <a:ln>
            <a:noFill/>
          </a:ln>
        </p:spPr>
        <p:txBody>
          <a:bodyPr anchorCtr="0" anchor="ctr" bIns="45800" lIns="91650" spcFirstLastPara="1" rIns="91650" wrap="square" tIns="45800">
            <a:noAutofit/>
          </a:bodyPr>
          <a:lstStyle>
            <a:lvl1pPr indent="-228600" lvl="0" marL="457200" algn="l">
              <a:lnSpc>
                <a:spcPct val="100000"/>
              </a:lnSpc>
              <a:spcBef>
                <a:spcPts val="300"/>
              </a:spcBef>
              <a:spcAft>
                <a:spcPts val="0"/>
              </a:spcAft>
              <a:buClr>
                <a:schemeClr val="lt1"/>
              </a:buClr>
              <a:buSzPts val="3200"/>
              <a:buNone/>
              <a:defRPr b="0" sz="3200">
                <a:latin typeface="Roboto Condensed Light"/>
                <a:ea typeface="Roboto Condensed Light"/>
                <a:cs typeface="Roboto Condensed Light"/>
                <a:sym typeface="Roboto Condensed Light"/>
              </a:defRPr>
            </a:lvl1pPr>
            <a:lvl2pPr indent="-228600" lvl="1" marL="914400" algn="l">
              <a:lnSpc>
                <a:spcPct val="100000"/>
              </a:lnSpc>
              <a:spcBef>
                <a:spcPts val="300"/>
              </a:spcBef>
              <a:spcAft>
                <a:spcPts val="0"/>
              </a:spcAft>
              <a:buClr>
                <a:schemeClr val="lt1"/>
              </a:buClr>
              <a:buSzPts val="1800"/>
              <a:buNone/>
              <a:defRPr/>
            </a:lvl2pPr>
            <a:lvl3pPr indent="-228600" lvl="2" marL="1371600" algn="l">
              <a:lnSpc>
                <a:spcPct val="100000"/>
              </a:lnSpc>
              <a:spcBef>
                <a:spcPts val="300"/>
              </a:spcBef>
              <a:spcAft>
                <a:spcPts val="0"/>
              </a:spcAft>
              <a:buClr>
                <a:schemeClr val="lt1"/>
              </a:buClr>
              <a:buSzPts val="1800"/>
              <a:buNone/>
              <a:defRPr/>
            </a:lvl3pPr>
            <a:lvl4pPr indent="-228600" lvl="3" marL="1828800" algn="l">
              <a:lnSpc>
                <a:spcPct val="100000"/>
              </a:lnSpc>
              <a:spcBef>
                <a:spcPts val="300"/>
              </a:spcBef>
              <a:spcAft>
                <a:spcPts val="0"/>
              </a:spcAft>
              <a:buClr>
                <a:schemeClr val="lt1"/>
              </a:buClr>
              <a:buSzPts val="1800"/>
              <a:buNone/>
              <a:defRPr/>
            </a:lvl4pPr>
            <a:lvl5pPr indent="-228600" lvl="4" marL="2286000" algn="l">
              <a:lnSpc>
                <a:spcPct val="100000"/>
              </a:lnSpc>
              <a:spcBef>
                <a:spcPts val="300"/>
              </a:spcBef>
              <a:spcAft>
                <a:spcPts val="0"/>
              </a:spcAft>
              <a:buClr>
                <a:schemeClr val="lt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6" name="Google Shape;296;p62"/>
          <p:cNvSpPr txBox="1"/>
          <p:nvPr>
            <p:ph idx="3" type="body"/>
          </p:nvPr>
        </p:nvSpPr>
        <p:spPr>
          <a:xfrm>
            <a:off x="3040388" y="4555767"/>
            <a:ext cx="2422800" cy="557400"/>
          </a:xfrm>
          <a:prstGeom prst="rect">
            <a:avLst/>
          </a:prstGeom>
          <a:noFill/>
          <a:ln>
            <a:noFill/>
          </a:ln>
        </p:spPr>
        <p:txBody>
          <a:bodyPr anchorCtr="0" anchor="ctr" bIns="45800" lIns="91650" spcFirstLastPara="1" rIns="91650" wrap="square" tIns="45800">
            <a:noAutofit/>
          </a:bodyPr>
          <a:lstStyle>
            <a:lvl1pPr indent="-228600" lvl="0" marL="457200" algn="l">
              <a:lnSpc>
                <a:spcPct val="100000"/>
              </a:lnSpc>
              <a:spcBef>
                <a:spcPts val="300"/>
              </a:spcBef>
              <a:spcAft>
                <a:spcPts val="0"/>
              </a:spcAft>
              <a:buClr>
                <a:schemeClr val="lt1"/>
              </a:buClr>
              <a:buSzPts val="2000"/>
              <a:buNone/>
              <a:defRPr b="1" sz="2000">
                <a:latin typeface="Roboto Condensed Light"/>
                <a:ea typeface="Roboto Condensed Light"/>
                <a:cs typeface="Roboto Condensed Light"/>
                <a:sym typeface="Roboto Condensed Light"/>
              </a:defRPr>
            </a:lvl1pPr>
            <a:lvl2pPr indent="-228600" lvl="1" marL="914400" algn="l">
              <a:lnSpc>
                <a:spcPct val="100000"/>
              </a:lnSpc>
              <a:spcBef>
                <a:spcPts val="300"/>
              </a:spcBef>
              <a:spcAft>
                <a:spcPts val="0"/>
              </a:spcAft>
              <a:buClr>
                <a:schemeClr val="lt1"/>
              </a:buClr>
              <a:buSzPts val="1800"/>
              <a:buNone/>
              <a:defRPr/>
            </a:lvl2pPr>
            <a:lvl3pPr indent="-228600" lvl="2" marL="1371600" algn="l">
              <a:lnSpc>
                <a:spcPct val="100000"/>
              </a:lnSpc>
              <a:spcBef>
                <a:spcPts val="300"/>
              </a:spcBef>
              <a:spcAft>
                <a:spcPts val="0"/>
              </a:spcAft>
              <a:buClr>
                <a:schemeClr val="lt1"/>
              </a:buClr>
              <a:buSzPts val="1800"/>
              <a:buNone/>
              <a:defRPr/>
            </a:lvl3pPr>
            <a:lvl4pPr indent="-228600" lvl="3" marL="1828800" algn="l">
              <a:lnSpc>
                <a:spcPct val="100000"/>
              </a:lnSpc>
              <a:spcBef>
                <a:spcPts val="300"/>
              </a:spcBef>
              <a:spcAft>
                <a:spcPts val="0"/>
              </a:spcAft>
              <a:buClr>
                <a:schemeClr val="lt1"/>
              </a:buClr>
              <a:buSzPts val="1800"/>
              <a:buNone/>
              <a:defRPr/>
            </a:lvl4pPr>
            <a:lvl5pPr indent="-228600" lvl="4" marL="2286000" algn="l">
              <a:lnSpc>
                <a:spcPct val="100000"/>
              </a:lnSpc>
              <a:spcBef>
                <a:spcPts val="300"/>
              </a:spcBef>
              <a:spcAft>
                <a:spcPts val="0"/>
              </a:spcAft>
              <a:buClr>
                <a:schemeClr val="lt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mpty">
  <p:cSld name="2_Empty">
    <p:spTree>
      <p:nvGrpSpPr>
        <p:cNvPr id="297" name="Shape 29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Headline Only">
  <p:cSld name="3_Headline Only">
    <p:spTree>
      <p:nvGrpSpPr>
        <p:cNvPr id="298" name="Shape 298"/>
        <p:cNvGrpSpPr/>
        <p:nvPr/>
      </p:nvGrpSpPr>
      <p:grpSpPr>
        <a:xfrm>
          <a:off x="0" y="0"/>
          <a:ext cx="0" cy="0"/>
          <a:chOff x="0" y="0"/>
          <a:chExt cx="0" cy="0"/>
        </a:xfrm>
      </p:grpSpPr>
      <p:sp>
        <p:nvSpPr>
          <p:cNvPr id="299" name="Google Shape;299;p64"/>
          <p:cNvSpPr txBox="1"/>
          <p:nvPr>
            <p:ph type="title"/>
          </p:nvPr>
        </p:nvSpPr>
        <p:spPr>
          <a:xfrm>
            <a:off x="628650" y="129986"/>
            <a:ext cx="7886700" cy="1104900"/>
          </a:xfrm>
          <a:prstGeom prst="rect">
            <a:avLst/>
          </a:prstGeom>
          <a:noFill/>
          <a:ln>
            <a:noFill/>
          </a:ln>
        </p:spPr>
        <p:txBody>
          <a:bodyPr anchorCtr="0" anchor="ctr" bIns="45800" lIns="91650" spcFirstLastPara="1" rIns="91650" wrap="square" tIns="45800">
            <a:noAutofit/>
          </a:bodyPr>
          <a:lstStyle>
            <a:lvl1pPr lvl="0" algn="l">
              <a:lnSpc>
                <a:spcPct val="90000"/>
              </a:lnSpc>
              <a:spcBef>
                <a:spcPts val="0"/>
              </a:spcBef>
              <a:spcAft>
                <a:spcPts val="0"/>
              </a:spcAft>
              <a:buClr>
                <a:schemeClr val="lt1"/>
              </a:buClr>
              <a:buSzPts val="3600"/>
              <a:buFont typeface="Oswal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old Statement">
  <p:cSld name="6_Bold Statement">
    <p:spTree>
      <p:nvGrpSpPr>
        <p:cNvPr id="33" name="Shape 33"/>
        <p:cNvGrpSpPr/>
        <p:nvPr/>
      </p:nvGrpSpPr>
      <p:grpSpPr>
        <a:xfrm>
          <a:off x="0" y="0"/>
          <a:ext cx="0" cy="0"/>
          <a:chOff x="0" y="0"/>
          <a:chExt cx="0" cy="0"/>
        </a:xfrm>
      </p:grpSpPr>
      <p:sp>
        <p:nvSpPr>
          <p:cNvPr id="34" name="Google Shape;34;p7"/>
          <p:cNvSpPr txBox="1"/>
          <p:nvPr>
            <p:ph type="ctrTitle"/>
          </p:nvPr>
        </p:nvSpPr>
        <p:spPr>
          <a:xfrm>
            <a:off x="480527" y="935038"/>
            <a:ext cx="8182800" cy="1990725"/>
          </a:xfrm>
          <a:prstGeom prst="rect">
            <a:avLst/>
          </a:prstGeom>
          <a:noFill/>
          <a:ln>
            <a:noFill/>
          </a:ln>
        </p:spPr>
        <p:txBody>
          <a:bodyPr anchorCtr="0" anchor="b" bIns="45700" lIns="91425" spcFirstLastPara="1" rIns="91425" wrap="square" tIns="45700">
            <a:noAutofit/>
          </a:bodyPr>
          <a:lstStyle>
            <a:lvl1pPr lvl="0" marR="0" algn="ctr">
              <a:lnSpc>
                <a:spcPct val="90000"/>
              </a:lnSpc>
              <a:spcBef>
                <a:spcPts val="0"/>
              </a:spcBef>
              <a:spcAft>
                <a:spcPts val="0"/>
              </a:spcAft>
              <a:buClr>
                <a:schemeClr val="dk1"/>
              </a:buClr>
              <a:buSzPts val="4800"/>
              <a:buFont typeface="Oswald"/>
              <a:buNone/>
              <a:defRPr b="1" i="0" sz="48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7"/>
          <p:cNvSpPr txBox="1"/>
          <p:nvPr>
            <p:ph idx="1" type="subTitle"/>
          </p:nvPr>
        </p:nvSpPr>
        <p:spPr>
          <a:xfrm>
            <a:off x="480527" y="3001963"/>
            <a:ext cx="8182946" cy="1379537"/>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300"/>
              </a:spcBef>
              <a:spcAft>
                <a:spcPts val="0"/>
              </a:spcAft>
              <a:buClr>
                <a:schemeClr val="accent4"/>
              </a:buClr>
              <a:buSzPts val="2000"/>
              <a:buFont typeface="Arial"/>
              <a:buNone/>
              <a:defRPr b="0" i="0" sz="2000" u="none" cap="none" strike="noStrike">
                <a:solidFill>
                  <a:schemeClr val="accent4"/>
                </a:solidFill>
                <a:latin typeface="Roboto"/>
                <a:ea typeface="Roboto"/>
                <a:cs typeface="Roboto"/>
                <a:sym typeface="Roboto"/>
              </a:defRPr>
            </a:lvl1pPr>
            <a:lvl2pPr lvl="1" marR="0" algn="ctr">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algn="ctr">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algn="ctr">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algn="ctr">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General Slide">
  <p:cSld name="4_General Slide">
    <p:spTree>
      <p:nvGrpSpPr>
        <p:cNvPr id="300" name="Shape 300"/>
        <p:cNvGrpSpPr/>
        <p:nvPr/>
      </p:nvGrpSpPr>
      <p:grpSpPr>
        <a:xfrm>
          <a:off x="0" y="0"/>
          <a:ext cx="0" cy="0"/>
          <a:chOff x="0" y="0"/>
          <a:chExt cx="0" cy="0"/>
        </a:xfrm>
      </p:grpSpPr>
      <p:sp>
        <p:nvSpPr>
          <p:cNvPr id="301" name="Google Shape;301;p65"/>
          <p:cNvSpPr txBox="1"/>
          <p:nvPr>
            <p:ph type="title"/>
          </p:nvPr>
        </p:nvSpPr>
        <p:spPr>
          <a:xfrm>
            <a:off x="628650" y="129986"/>
            <a:ext cx="7886700" cy="1104900"/>
          </a:xfrm>
          <a:prstGeom prst="rect">
            <a:avLst/>
          </a:prstGeom>
          <a:noFill/>
          <a:ln>
            <a:noFill/>
          </a:ln>
        </p:spPr>
        <p:txBody>
          <a:bodyPr anchorCtr="0" anchor="ctr" bIns="45800" lIns="91650" spcFirstLastPara="1" rIns="91650" wrap="square" tIns="45800">
            <a:noAutofit/>
          </a:bodyPr>
          <a:lstStyle>
            <a:lvl1pPr lvl="0" algn="l">
              <a:lnSpc>
                <a:spcPct val="90000"/>
              </a:lnSpc>
              <a:spcBef>
                <a:spcPts val="0"/>
              </a:spcBef>
              <a:spcAft>
                <a:spcPts val="0"/>
              </a:spcAft>
              <a:buClr>
                <a:schemeClr val="lt1"/>
              </a:buClr>
              <a:buSzPts val="3600"/>
              <a:buFont typeface="Oswal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65"/>
          <p:cNvSpPr txBox="1"/>
          <p:nvPr>
            <p:ph idx="1" type="body"/>
          </p:nvPr>
        </p:nvSpPr>
        <p:spPr>
          <a:xfrm>
            <a:off x="628650" y="1432112"/>
            <a:ext cx="7886700" cy="3765300"/>
          </a:xfrm>
          <a:prstGeom prst="rect">
            <a:avLst/>
          </a:prstGeom>
          <a:noFill/>
          <a:ln>
            <a:noFill/>
          </a:ln>
        </p:spPr>
        <p:txBody>
          <a:bodyPr anchorCtr="0" anchor="t" bIns="45800" lIns="91650" spcFirstLastPara="1" rIns="91650" wrap="square" tIns="45800">
            <a:noAutofit/>
          </a:bodyPr>
          <a:lstStyle>
            <a:lvl1pPr indent="-355600" lvl="0" marL="457200" algn="l">
              <a:lnSpc>
                <a:spcPct val="100000"/>
              </a:lnSpc>
              <a:spcBef>
                <a:spcPts val="300"/>
              </a:spcBef>
              <a:spcAft>
                <a:spcPts val="0"/>
              </a:spcAft>
              <a:buClr>
                <a:schemeClr val="lt1"/>
              </a:buClr>
              <a:buSzPts val="2000"/>
              <a:buFont typeface="Arial"/>
              <a:buChar char="•"/>
              <a:defRPr b="0" sz="2000"/>
            </a:lvl1pPr>
            <a:lvl2pPr indent="-342900" lvl="1" marL="914400" algn="l">
              <a:lnSpc>
                <a:spcPct val="100000"/>
              </a:lnSpc>
              <a:spcBef>
                <a:spcPts val="300"/>
              </a:spcBef>
              <a:spcAft>
                <a:spcPts val="0"/>
              </a:spcAft>
              <a:buClr>
                <a:schemeClr val="lt1"/>
              </a:buClr>
              <a:buSzPts val="1800"/>
              <a:buFont typeface="Arial"/>
              <a:buChar char="•"/>
              <a:defRPr b="0"/>
            </a:lvl2pPr>
            <a:lvl3pPr indent="-330200" lvl="2" marL="1371600" algn="l">
              <a:lnSpc>
                <a:spcPct val="100000"/>
              </a:lnSpc>
              <a:spcBef>
                <a:spcPts val="300"/>
              </a:spcBef>
              <a:spcAft>
                <a:spcPts val="0"/>
              </a:spcAft>
              <a:buClr>
                <a:schemeClr val="lt1"/>
              </a:buClr>
              <a:buSzPts val="1600"/>
              <a:buFont typeface="Arial"/>
              <a:buChar char="•"/>
              <a:defRPr b="0"/>
            </a:lvl3pPr>
            <a:lvl4pPr indent="-317500" lvl="3" marL="1828800" algn="l">
              <a:lnSpc>
                <a:spcPct val="100000"/>
              </a:lnSpc>
              <a:spcBef>
                <a:spcPts val="300"/>
              </a:spcBef>
              <a:spcAft>
                <a:spcPts val="0"/>
              </a:spcAft>
              <a:buClr>
                <a:schemeClr val="lt1"/>
              </a:buClr>
              <a:buSzPts val="1400"/>
              <a:buFont typeface="Arial"/>
              <a:buChar char="•"/>
              <a:defRPr/>
            </a:lvl4pPr>
            <a:lvl5pPr indent="-317500" lvl="4" marL="2286000" algn="l">
              <a:lnSpc>
                <a:spcPct val="100000"/>
              </a:lnSpc>
              <a:spcBef>
                <a:spcPts val="300"/>
              </a:spcBef>
              <a:spcAft>
                <a:spcPts val="0"/>
              </a:spcAft>
              <a:buClr>
                <a:schemeClr val="lt1"/>
              </a:buClr>
              <a:buSzPts val="1400"/>
              <a:buFont typeface="Arial"/>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General Slide (with subtitle)">
  <p:cSld name="5_General Slide (with subtitle)">
    <p:spTree>
      <p:nvGrpSpPr>
        <p:cNvPr id="303" name="Shape 303"/>
        <p:cNvGrpSpPr/>
        <p:nvPr/>
      </p:nvGrpSpPr>
      <p:grpSpPr>
        <a:xfrm>
          <a:off x="0" y="0"/>
          <a:ext cx="0" cy="0"/>
          <a:chOff x="0" y="0"/>
          <a:chExt cx="0" cy="0"/>
        </a:xfrm>
      </p:grpSpPr>
      <p:sp>
        <p:nvSpPr>
          <p:cNvPr id="304" name="Google Shape;304;p66"/>
          <p:cNvSpPr txBox="1"/>
          <p:nvPr>
            <p:ph type="title"/>
          </p:nvPr>
        </p:nvSpPr>
        <p:spPr>
          <a:xfrm>
            <a:off x="628650" y="129986"/>
            <a:ext cx="7886700" cy="1104900"/>
          </a:xfrm>
          <a:prstGeom prst="rect">
            <a:avLst/>
          </a:prstGeom>
          <a:noFill/>
          <a:ln>
            <a:noFill/>
          </a:ln>
        </p:spPr>
        <p:txBody>
          <a:bodyPr anchorCtr="0" anchor="ctr" bIns="45800" lIns="91650" spcFirstLastPara="1" rIns="91650" wrap="square" tIns="45800">
            <a:noAutofit/>
          </a:bodyPr>
          <a:lstStyle>
            <a:lvl1pPr lvl="0" algn="l">
              <a:lnSpc>
                <a:spcPct val="90000"/>
              </a:lnSpc>
              <a:spcBef>
                <a:spcPts val="0"/>
              </a:spcBef>
              <a:spcAft>
                <a:spcPts val="0"/>
              </a:spcAft>
              <a:buClr>
                <a:schemeClr val="lt1"/>
              </a:buClr>
              <a:buSzPts val="3600"/>
              <a:buFont typeface="Oswal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66"/>
          <p:cNvSpPr txBox="1"/>
          <p:nvPr>
            <p:ph idx="1" type="body"/>
          </p:nvPr>
        </p:nvSpPr>
        <p:spPr>
          <a:xfrm>
            <a:off x="628650" y="1559856"/>
            <a:ext cx="7886700" cy="3637500"/>
          </a:xfrm>
          <a:prstGeom prst="rect">
            <a:avLst/>
          </a:prstGeom>
          <a:noFill/>
          <a:ln>
            <a:noFill/>
          </a:ln>
        </p:spPr>
        <p:txBody>
          <a:bodyPr anchorCtr="0" anchor="t" bIns="45800" lIns="91650" spcFirstLastPara="1" rIns="91650" wrap="square" tIns="45800">
            <a:noAutofit/>
          </a:bodyPr>
          <a:lstStyle>
            <a:lvl1pPr indent="-355600" lvl="0" marL="457200" algn="l">
              <a:lnSpc>
                <a:spcPct val="100000"/>
              </a:lnSpc>
              <a:spcBef>
                <a:spcPts val="300"/>
              </a:spcBef>
              <a:spcAft>
                <a:spcPts val="0"/>
              </a:spcAft>
              <a:buClr>
                <a:schemeClr val="lt1"/>
              </a:buClr>
              <a:buSzPts val="2000"/>
              <a:buFont typeface="Arial"/>
              <a:buChar char="•"/>
              <a:defRPr b="0" sz="2000"/>
            </a:lvl1pPr>
            <a:lvl2pPr indent="-342900" lvl="1" marL="914400" algn="l">
              <a:lnSpc>
                <a:spcPct val="100000"/>
              </a:lnSpc>
              <a:spcBef>
                <a:spcPts val="300"/>
              </a:spcBef>
              <a:spcAft>
                <a:spcPts val="0"/>
              </a:spcAft>
              <a:buClr>
                <a:schemeClr val="lt1"/>
              </a:buClr>
              <a:buSzPts val="1800"/>
              <a:buFont typeface="Arial"/>
              <a:buChar char="•"/>
              <a:defRPr b="0"/>
            </a:lvl2pPr>
            <a:lvl3pPr indent="-330200" lvl="2" marL="1371600" algn="l">
              <a:lnSpc>
                <a:spcPct val="100000"/>
              </a:lnSpc>
              <a:spcBef>
                <a:spcPts val="300"/>
              </a:spcBef>
              <a:spcAft>
                <a:spcPts val="0"/>
              </a:spcAft>
              <a:buClr>
                <a:schemeClr val="lt1"/>
              </a:buClr>
              <a:buSzPts val="1600"/>
              <a:buFont typeface="Arial"/>
              <a:buChar char="•"/>
              <a:defRPr b="0"/>
            </a:lvl3pPr>
            <a:lvl4pPr indent="-317500" lvl="3" marL="1828800" algn="l">
              <a:lnSpc>
                <a:spcPct val="100000"/>
              </a:lnSpc>
              <a:spcBef>
                <a:spcPts val="300"/>
              </a:spcBef>
              <a:spcAft>
                <a:spcPts val="0"/>
              </a:spcAft>
              <a:buClr>
                <a:schemeClr val="lt1"/>
              </a:buClr>
              <a:buSzPts val="1400"/>
              <a:buFont typeface="Arial"/>
              <a:buChar char="•"/>
              <a:defRPr/>
            </a:lvl4pPr>
            <a:lvl5pPr indent="-317500" lvl="4" marL="2286000" algn="l">
              <a:lnSpc>
                <a:spcPct val="100000"/>
              </a:lnSpc>
              <a:spcBef>
                <a:spcPts val="300"/>
              </a:spcBef>
              <a:spcAft>
                <a:spcPts val="0"/>
              </a:spcAft>
              <a:buClr>
                <a:schemeClr val="lt1"/>
              </a:buClr>
              <a:buSzPts val="1400"/>
              <a:buFont typeface="Arial"/>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6" name="Google Shape;306;p66"/>
          <p:cNvSpPr txBox="1"/>
          <p:nvPr>
            <p:ph idx="2" type="body"/>
          </p:nvPr>
        </p:nvSpPr>
        <p:spPr>
          <a:xfrm>
            <a:off x="628650" y="974536"/>
            <a:ext cx="7886700" cy="357300"/>
          </a:xfrm>
          <a:prstGeom prst="rect">
            <a:avLst/>
          </a:prstGeom>
          <a:noFill/>
          <a:ln>
            <a:noFill/>
          </a:ln>
        </p:spPr>
        <p:txBody>
          <a:bodyPr anchorCtr="0" anchor="t" bIns="45800" lIns="91650" spcFirstLastPara="1" rIns="91650" wrap="square" tIns="45800">
            <a:noAutofit/>
          </a:bodyPr>
          <a:lstStyle>
            <a:lvl1pPr indent="-228600" lvl="0" marL="457200" algn="l">
              <a:lnSpc>
                <a:spcPct val="100000"/>
              </a:lnSpc>
              <a:spcBef>
                <a:spcPts val="300"/>
              </a:spcBef>
              <a:spcAft>
                <a:spcPts val="0"/>
              </a:spcAft>
              <a:buClr>
                <a:schemeClr val="accent4"/>
              </a:buClr>
              <a:buSzPts val="2000"/>
              <a:buNone/>
              <a:defRPr b="1">
                <a:solidFill>
                  <a:schemeClr val="accent4"/>
                </a:solidFill>
                <a:latin typeface="Roboto"/>
                <a:ea typeface="Roboto"/>
                <a:cs typeface="Roboto"/>
                <a:sym typeface="Roboto"/>
              </a:defRPr>
            </a:lvl1pPr>
            <a:lvl2pPr indent="-228600" lvl="1" marL="914400" algn="l">
              <a:lnSpc>
                <a:spcPct val="100000"/>
              </a:lnSpc>
              <a:spcBef>
                <a:spcPts val="300"/>
              </a:spcBef>
              <a:spcAft>
                <a:spcPts val="0"/>
              </a:spcAft>
              <a:buClr>
                <a:schemeClr val="lt1"/>
              </a:buClr>
              <a:buSzPts val="1800"/>
              <a:buNone/>
              <a:defRPr/>
            </a:lvl2pPr>
            <a:lvl3pPr indent="-228600" lvl="2" marL="1371600" algn="l">
              <a:lnSpc>
                <a:spcPct val="100000"/>
              </a:lnSpc>
              <a:spcBef>
                <a:spcPts val="300"/>
              </a:spcBef>
              <a:spcAft>
                <a:spcPts val="0"/>
              </a:spcAft>
              <a:buClr>
                <a:schemeClr val="lt1"/>
              </a:buClr>
              <a:buSzPts val="1800"/>
              <a:buNone/>
              <a:defRPr/>
            </a:lvl3pPr>
            <a:lvl4pPr indent="-228600" lvl="3" marL="1828800" algn="l">
              <a:lnSpc>
                <a:spcPct val="100000"/>
              </a:lnSpc>
              <a:spcBef>
                <a:spcPts val="300"/>
              </a:spcBef>
              <a:spcAft>
                <a:spcPts val="0"/>
              </a:spcAft>
              <a:buClr>
                <a:schemeClr val="lt1"/>
              </a:buClr>
              <a:buSzPts val="1800"/>
              <a:buNone/>
              <a:defRPr/>
            </a:lvl4pPr>
            <a:lvl5pPr indent="-228600" lvl="4" marL="2286000" algn="l">
              <a:lnSpc>
                <a:spcPct val="100000"/>
              </a:lnSpc>
              <a:spcBef>
                <a:spcPts val="300"/>
              </a:spcBef>
              <a:spcAft>
                <a:spcPts val="0"/>
              </a:spcAft>
              <a:buClr>
                <a:schemeClr val="lt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old Statement">
  <p:cSld name="6_Bold Statement">
    <p:spTree>
      <p:nvGrpSpPr>
        <p:cNvPr id="307" name="Shape 307"/>
        <p:cNvGrpSpPr/>
        <p:nvPr/>
      </p:nvGrpSpPr>
      <p:grpSpPr>
        <a:xfrm>
          <a:off x="0" y="0"/>
          <a:ext cx="0" cy="0"/>
          <a:chOff x="0" y="0"/>
          <a:chExt cx="0" cy="0"/>
        </a:xfrm>
      </p:grpSpPr>
      <p:sp>
        <p:nvSpPr>
          <p:cNvPr id="308" name="Google Shape;308;p67"/>
          <p:cNvSpPr txBox="1"/>
          <p:nvPr>
            <p:ph type="ctrTitle"/>
          </p:nvPr>
        </p:nvSpPr>
        <p:spPr>
          <a:xfrm>
            <a:off x="480600" y="935037"/>
            <a:ext cx="8182800" cy="1994400"/>
          </a:xfrm>
          <a:prstGeom prst="rect">
            <a:avLst/>
          </a:prstGeom>
          <a:noFill/>
          <a:ln>
            <a:noFill/>
          </a:ln>
        </p:spPr>
        <p:txBody>
          <a:bodyPr anchorCtr="0" anchor="b" bIns="45800" lIns="91650" spcFirstLastPara="1" rIns="91650" wrap="square" tIns="45800">
            <a:noAutofit/>
          </a:bodyPr>
          <a:lstStyle>
            <a:lvl1pPr lvl="0" algn="ctr">
              <a:lnSpc>
                <a:spcPct val="90000"/>
              </a:lnSpc>
              <a:spcBef>
                <a:spcPts val="0"/>
              </a:spcBef>
              <a:spcAft>
                <a:spcPts val="0"/>
              </a:spcAft>
              <a:buClr>
                <a:schemeClr val="lt1"/>
              </a:buClr>
              <a:buSzPts val="4800"/>
              <a:buFont typeface="Oswald"/>
              <a:buNone/>
              <a:defRPr b="1"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67"/>
          <p:cNvSpPr txBox="1"/>
          <p:nvPr>
            <p:ph idx="1" type="subTitle"/>
          </p:nvPr>
        </p:nvSpPr>
        <p:spPr>
          <a:xfrm>
            <a:off x="480600" y="3001963"/>
            <a:ext cx="8182800" cy="1379400"/>
          </a:xfrm>
          <a:prstGeom prst="rect">
            <a:avLst/>
          </a:prstGeom>
          <a:noFill/>
          <a:ln>
            <a:noFill/>
          </a:ln>
        </p:spPr>
        <p:txBody>
          <a:bodyPr anchorCtr="0" anchor="t" bIns="45800" lIns="91650" spcFirstLastPara="1" rIns="91650" wrap="square" tIns="45800">
            <a:noAutofit/>
          </a:bodyPr>
          <a:lstStyle>
            <a:lvl1pPr lvl="0" algn="ctr">
              <a:lnSpc>
                <a:spcPct val="100000"/>
              </a:lnSpc>
              <a:spcBef>
                <a:spcPts val="300"/>
              </a:spcBef>
              <a:spcAft>
                <a:spcPts val="0"/>
              </a:spcAft>
              <a:buClr>
                <a:schemeClr val="accent4"/>
              </a:buClr>
              <a:buSzPts val="2000"/>
              <a:buNone/>
              <a:defRPr b="1" i="0" sz="2000">
                <a:solidFill>
                  <a:schemeClr val="accent4"/>
                </a:solidFill>
                <a:latin typeface="Roboto"/>
                <a:ea typeface="Roboto"/>
                <a:cs typeface="Roboto"/>
                <a:sym typeface="Roboto"/>
              </a:defRPr>
            </a:lvl1pPr>
            <a:lvl2pPr lvl="1" algn="ctr">
              <a:lnSpc>
                <a:spcPct val="100000"/>
              </a:lnSpc>
              <a:spcBef>
                <a:spcPts val="300"/>
              </a:spcBef>
              <a:spcAft>
                <a:spcPts val="0"/>
              </a:spcAft>
              <a:buClr>
                <a:schemeClr val="lt1"/>
              </a:buClr>
              <a:buSzPts val="2000"/>
              <a:buNone/>
              <a:defRPr sz="2000"/>
            </a:lvl2pPr>
            <a:lvl3pPr lvl="2" algn="ctr">
              <a:lnSpc>
                <a:spcPct val="100000"/>
              </a:lnSpc>
              <a:spcBef>
                <a:spcPts val="300"/>
              </a:spcBef>
              <a:spcAft>
                <a:spcPts val="0"/>
              </a:spcAft>
              <a:buClr>
                <a:schemeClr val="lt1"/>
              </a:buClr>
              <a:buSzPts val="1800"/>
              <a:buNone/>
              <a:defRPr sz="1800"/>
            </a:lvl3pPr>
            <a:lvl4pPr lvl="3" algn="ctr">
              <a:lnSpc>
                <a:spcPct val="100000"/>
              </a:lnSpc>
              <a:spcBef>
                <a:spcPts val="300"/>
              </a:spcBef>
              <a:spcAft>
                <a:spcPts val="0"/>
              </a:spcAft>
              <a:buClr>
                <a:schemeClr val="lt1"/>
              </a:buClr>
              <a:buSzPts val="1600"/>
              <a:buNone/>
              <a:defRPr sz="1600"/>
            </a:lvl4pPr>
            <a:lvl5pPr lvl="4" algn="ctr">
              <a:lnSpc>
                <a:spcPct val="100000"/>
              </a:lnSpc>
              <a:spcBef>
                <a:spcPts val="3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Title" type="secHead">
  <p:cSld name="SECTION_HEADER">
    <p:spTree>
      <p:nvGrpSpPr>
        <p:cNvPr id="310" name="Shape 310"/>
        <p:cNvGrpSpPr/>
        <p:nvPr/>
      </p:nvGrpSpPr>
      <p:grpSpPr>
        <a:xfrm>
          <a:off x="0" y="0"/>
          <a:ext cx="0" cy="0"/>
          <a:chOff x="0" y="0"/>
          <a:chExt cx="0" cy="0"/>
        </a:xfrm>
      </p:grpSpPr>
      <p:sp>
        <p:nvSpPr>
          <p:cNvPr id="311" name="Google Shape;311;p68"/>
          <p:cNvSpPr txBox="1"/>
          <p:nvPr>
            <p:ph type="title"/>
          </p:nvPr>
        </p:nvSpPr>
        <p:spPr>
          <a:xfrm>
            <a:off x="623888" y="1425575"/>
            <a:ext cx="7886700" cy="2376600"/>
          </a:xfrm>
          <a:prstGeom prst="rect">
            <a:avLst/>
          </a:prstGeom>
          <a:noFill/>
          <a:ln>
            <a:noFill/>
          </a:ln>
        </p:spPr>
        <p:txBody>
          <a:bodyPr anchorCtr="0" anchor="b" bIns="45800" lIns="91650" spcFirstLastPara="1" rIns="91650" wrap="square" tIns="45800">
            <a:noAutofit/>
          </a:bodyPr>
          <a:lstStyle>
            <a:lvl1pPr lvl="0" algn="l">
              <a:lnSpc>
                <a:spcPct val="90000"/>
              </a:lnSpc>
              <a:spcBef>
                <a:spcPts val="0"/>
              </a:spcBef>
              <a:spcAft>
                <a:spcPts val="0"/>
              </a:spcAft>
              <a:buClr>
                <a:schemeClr val="lt1"/>
              </a:buClr>
              <a:buSzPts val="4800"/>
              <a:buFont typeface="Oswald"/>
              <a:buNone/>
              <a:defRPr b="1"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68"/>
          <p:cNvSpPr txBox="1"/>
          <p:nvPr>
            <p:ph idx="1" type="body"/>
          </p:nvPr>
        </p:nvSpPr>
        <p:spPr>
          <a:xfrm>
            <a:off x="623888" y="3824288"/>
            <a:ext cx="7886700" cy="1251000"/>
          </a:xfrm>
          <a:prstGeom prst="rect">
            <a:avLst/>
          </a:prstGeom>
          <a:noFill/>
          <a:ln>
            <a:noFill/>
          </a:ln>
        </p:spPr>
        <p:txBody>
          <a:bodyPr anchorCtr="0" anchor="t" bIns="45800" lIns="91650" spcFirstLastPara="1" rIns="91650" wrap="square" tIns="45800">
            <a:noAutofit/>
          </a:bodyPr>
          <a:lstStyle>
            <a:lvl1pPr indent="-228600" lvl="0" marL="457200" algn="l">
              <a:lnSpc>
                <a:spcPct val="100000"/>
              </a:lnSpc>
              <a:spcBef>
                <a:spcPts val="300"/>
              </a:spcBef>
              <a:spcAft>
                <a:spcPts val="0"/>
              </a:spcAft>
              <a:buClr>
                <a:schemeClr val="accent4"/>
              </a:buClr>
              <a:buSzPts val="2000"/>
              <a:buNone/>
              <a:defRPr b="1" sz="2000">
                <a:solidFill>
                  <a:schemeClr val="accent4"/>
                </a:solidFill>
              </a:defRPr>
            </a:lvl1pPr>
            <a:lvl2pPr indent="-228600" lvl="1" marL="914400" algn="l">
              <a:lnSpc>
                <a:spcPct val="100000"/>
              </a:lnSpc>
              <a:spcBef>
                <a:spcPts val="300"/>
              </a:spcBef>
              <a:spcAft>
                <a:spcPts val="0"/>
              </a:spcAft>
              <a:buClr>
                <a:schemeClr val="lt1"/>
              </a:buClr>
              <a:buSzPts val="2000"/>
              <a:buNone/>
              <a:defRPr sz="2000">
                <a:solidFill>
                  <a:schemeClr val="lt1"/>
                </a:solidFill>
              </a:defRPr>
            </a:lvl2pPr>
            <a:lvl3pPr indent="-228600" lvl="2" marL="1371600" algn="l">
              <a:lnSpc>
                <a:spcPct val="100000"/>
              </a:lnSpc>
              <a:spcBef>
                <a:spcPts val="300"/>
              </a:spcBef>
              <a:spcAft>
                <a:spcPts val="0"/>
              </a:spcAft>
              <a:buClr>
                <a:schemeClr val="lt1"/>
              </a:buClr>
              <a:buSzPts val="1800"/>
              <a:buNone/>
              <a:defRPr sz="1800">
                <a:solidFill>
                  <a:schemeClr val="lt1"/>
                </a:solidFill>
              </a:defRPr>
            </a:lvl3pPr>
            <a:lvl4pPr indent="-228600" lvl="3" marL="1828800" algn="l">
              <a:lnSpc>
                <a:spcPct val="100000"/>
              </a:lnSpc>
              <a:spcBef>
                <a:spcPts val="300"/>
              </a:spcBef>
              <a:spcAft>
                <a:spcPts val="0"/>
              </a:spcAft>
              <a:buClr>
                <a:schemeClr val="lt1"/>
              </a:buClr>
              <a:buSzPts val="1600"/>
              <a:buNone/>
              <a:defRPr sz="1600">
                <a:solidFill>
                  <a:schemeClr val="lt1"/>
                </a:solidFill>
              </a:defRPr>
            </a:lvl4pPr>
            <a:lvl5pPr indent="-228600" lvl="4" marL="2286000" algn="l">
              <a:lnSpc>
                <a:spcPct val="100000"/>
              </a:lnSpc>
              <a:spcBef>
                <a:spcPts val="3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lack and White">
  <p:cSld name="9_Black and White">
    <p:spTree>
      <p:nvGrpSpPr>
        <p:cNvPr id="313" name="Shape 313"/>
        <p:cNvGrpSpPr/>
        <p:nvPr/>
      </p:nvGrpSpPr>
      <p:grpSpPr>
        <a:xfrm>
          <a:off x="0" y="0"/>
          <a:ext cx="0" cy="0"/>
          <a:chOff x="0" y="0"/>
          <a:chExt cx="0" cy="0"/>
        </a:xfrm>
      </p:grpSpPr>
      <p:sp>
        <p:nvSpPr>
          <p:cNvPr id="314" name="Google Shape;314;p69"/>
          <p:cNvSpPr/>
          <p:nvPr/>
        </p:nvSpPr>
        <p:spPr>
          <a:xfrm>
            <a:off x="4571999" y="0"/>
            <a:ext cx="4572000" cy="5715000"/>
          </a:xfrm>
          <a:prstGeom prst="rect">
            <a:avLst/>
          </a:prstGeom>
          <a:solidFill>
            <a:schemeClr val="lt1"/>
          </a:solidFill>
          <a:ln>
            <a:noFill/>
          </a:ln>
        </p:spPr>
        <p:txBody>
          <a:bodyPr anchorCtr="0" anchor="ctr" bIns="45800" lIns="91650" spcFirstLastPara="1" rIns="91650" wrap="square" tIns="458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5" name="Google Shape;315;p69"/>
          <p:cNvSpPr txBox="1"/>
          <p:nvPr>
            <p:ph type="title"/>
          </p:nvPr>
        </p:nvSpPr>
        <p:spPr>
          <a:xfrm>
            <a:off x="327112" y="311518"/>
            <a:ext cx="3833100" cy="730500"/>
          </a:xfrm>
          <a:prstGeom prst="rect">
            <a:avLst/>
          </a:prstGeom>
          <a:noFill/>
          <a:ln>
            <a:noFill/>
          </a:ln>
        </p:spPr>
        <p:txBody>
          <a:bodyPr anchorCtr="0" anchor="ctr" bIns="45800" lIns="91650" spcFirstLastPara="1" rIns="91650" wrap="square" tIns="45800">
            <a:noAutofit/>
          </a:bodyPr>
          <a:lstStyle>
            <a:lvl1pPr lvl="0" algn="l">
              <a:lnSpc>
                <a:spcPct val="90000"/>
              </a:lnSpc>
              <a:spcBef>
                <a:spcPts val="0"/>
              </a:spcBef>
              <a:spcAft>
                <a:spcPts val="0"/>
              </a:spcAft>
              <a:buClr>
                <a:schemeClr val="lt1"/>
              </a:buClr>
              <a:buSzPts val="3600"/>
              <a:buFont typeface="Oswald"/>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69"/>
          <p:cNvSpPr txBox="1"/>
          <p:nvPr>
            <p:ph idx="1" type="body"/>
          </p:nvPr>
        </p:nvSpPr>
        <p:spPr>
          <a:xfrm>
            <a:off x="327112" y="1192295"/>
            <a:ext cx="3833100" cy="3984900"/>
          </a:xfrm>
          <a:prstGeom prst="rect">
            <a:avLst/>
          </a:prstGeom>
          <a:noFill/>
          <a:ln>
            <a:noFill/>
          </a:ln>
        </p:spPr>
        <p:txBody>
          <a:bodyPr anchorCtr="0" anchor="t" bIns="45800" lIns="91650" spcFirstLastPara="1" rIns="91650" wrap="square" tIns="45800">
            <a:noAutofit/>
          </a:bodyPr>
          <a:lstStyle>
            <a:lvl1pPr indent="-228600" lvl="0" marL="457200" algn="l">
              <a:lnSpc>
                <a:spcPct val="100000"/>
              </a:lnSpc>
              <a:spcBef>
                <a:spcPts val="300"/>
              </a:spcBef>
              <a:spcAft>
                <a:spcPts val="0"/>
              </a:spcAft>
              <a:buClr>
                <a:schemeClr val="lt1"/>
              </a:buClr>
              <a:buSzPts val="2000"/>
              <a:buFont typeface="Arial"/>
              <a:buNone/>
              <a:defRPr b="0" i="0" sz="2000">
                <a:solidFill>
                  <a:schemeClr val="lt1"/>
                </a:solidFill>
                <a:latin typeface="Roboto"/>
                <a:ea typeface="Roboto"/>
                <a:cs typeface="Roboto"/>
                <a:sym typeface="Roboto"/>
              </a:defRPr>
            </a:lvl1pPr>
            <a:lvl2pPr indent="-228600" lvl="1" marL="914400" algn="l">
              <a:lnSpc>
                <a:spcPct val="100000"/>
              </a:lnSpc>
              <a:spcBef>
                <a:spcPts val="300"/>
              </a:spcBef>
              <a:spcAft>
                <a:spcPts val="0"/>
              </a:spcAft>
              <a:buClr>
                <a:schemeClr val="lt1"/>
              </a:buClr>
              <a:buSzPts val="1400"/>
              <a:buNone/>
              <a:defRPr sz="1400"/>
            </a:lvl2pPr>
            <a:lvl3pPr indent="-228600" lvl="2" marL="1371600" algn="l">
              <a:lnSpc>
                <a:spcPct val="100000"/>
              </a:lnSpc>
              <a:spcBef>
                <a:spcPts val="300"/>
              </a:spcBef>
              <a:spcAft>
                <a:spcPts val="0"/>
              </a:spcAft>
              <a:buClr>
                <a:schemeClr val="lt1"/>
              </a:buClr>
              <a:buSzPts val="1200"/>
              <a:buNone/>
              <a:defRPr sz="1200"/>
            </a:lvl3pPr>
            <a:lvl4pPr indent="-228600" lvl="3" marL="1828800" algn="l">
              <a:lnSpc>
                <a:spcPct val="100000"/>
              </a:lnSpc>
              <a:spcBef>
                <a:spcPts val="300"/>
              </a:spcBef>
              <a:spcAft>
                <a:spcPts val="0"/>
              </a:spcAft>
              <a:buClr>
                <a:schemeClr val="lt1"/>
              </a:buClr>
              <a:buSzPts val="1000"/>
              <a:buNone/>
              <a:defRPr sz="1000"/>
            </a:lvl4pPr>
            <a:lvl5pPr indent="-228600" lvl="4" marL="2286000" algn="l">
              <a:lnSpc>
                <a:spcPct val="100000"/>
              </a:lnSpc>
              <a:spcBef>
                <a:spcPts val="3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17" name="Google Shape;317;p69"/>
          <p:cNvSpPr txBox="1"/>
          <p:nvPr>
            <p:ph idx="2" type="body"/>
          </p:nvPr>
        </p:nvSpPr>
        <p:spPr>
          <a:xfrm>
            <a:off x="5015652" y="1192295"/>
            <a:ext cx="3833100" cy="3984900"/>
          </a:xfrm>
          <a:prstGeom prst="rect">
            <a:avLst/>
          </a:prstGeom>
          <a:noFill/>
          <a:ln>
            <a:noFill/>
          </a:ln>
        </p:spPr>
        <p:txBody>
          <a:bodyPr anchorCtr="0" anchor="t" bIns="45800" lIns="91650" spcFirstLastPara="1" rIns="91650" wrap="square" tIns="45800">
            <a:noAutofit/>
          </a:bodyPr>
          <a:lstStyle>
            <a:lvl1pPr indent="-228600" lvl="0" marL="457200" algn="l">
              <a:lnSpc>
                <a:spcPct val="100000"/>
              </a:lnSpc>
              <a:spcBef>
                <a:spcPts val="300"/>
              </a:spcBef>
              <a:spcAft>
                <a:spcPts val="0"/>
              </a:spcAft>
              <a:buClr>
                <a:schemeClr val="dk1"/>
              </a:buClr>
              <a:buSzPts val="2000"/>
              <a:buFont typeface="Arial"/>
              <a:buNone/>
              <a:defRPr b="0" i="0" sz="2000">
                <a:solidFill>
                  <a:schemeClr val="dk1"/>
                </a:solidFill>
                <a:latin typeface="Roboto"/>
                <a:ea typeface="Roboto"/>
                <a:cs typeface="Roboto"/>
                <a:sym typeface="Roboto"/>
              </a:defRPr>
            </a:lvl1pPr>
            <a:lvl2pPr indent="-228600" lvl="1" marL="914400" algn="l">
              <a:lnSpc>
                <a:spcPct val="100000"/>
              </a:lnSpc>
              <a:spcBef>
                <a:spcPts val="300"/>
              </a:spcBef>
              <a:spcAft>
                <a:spcPts val="0"/>
              </a:spcAft>
              <a:buClr>
                <a:schemeClr val="lt1"/>
              </a:buClr>
              <a:buSzPts val="1400"/>
              <a:buNone/>
              <a:defRPr sz="1400"/>
            </a:lvl2pPr>
            <a:lvl3pPr indent="-228600" lvl="2" marL="1371600" algn="l">
              <a:lnSpc>
                <a:spcPct val="100000"/>
              </a:lnSpc>
              <a:spcBef>
                <a:spcPts val="300"/>
              </a:spcBef>
              <a:spcAft>
                <a:spcPts val="0"/>
              </a:spcAft>
              <a:buClr>
                <a:schemeClr val="lt1"/>
              </a:buClr>
              <a:buSzPts val="1200"/>
              <a:buNone/>
              <a:defRPr sz="1200"/>
            </a:lvl3pPr>
            <a:lvl4pPr indent="-228600" lvl="3" marL="1828800" algn="l">
              <a:lnSpc>
                <a:spcPct val="100000"/>
              </a:lnSpc>
              <a:spcBef>
                <a:spcPts val="300"/>
              </a:spcBef>
              <a:spcAft>
                <a:spcPts val="0"/>
              </a:spcAft>
              <a:buClr>
                <a:schemeClr val="lt1"/>
              </a:buClr>
              <a:buSzPts val="1000"/>
              <a:buNone/>
              <a:defRPr sz="1000"/>
            </a:lvl4pPr>
            <a:lvl5pPr indent="-228600" lvl="4" marL="2286000" algn="l">
              <a:lnSpc>
                <a:spcPct val="100000"/>
              </a:lnSpc>
              <a:spcBef>
                <a:spcPts val="3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18" name="Google Shape;318;p69"/>
          <p:cNvSpPr txBox="1"/>
          <p:nvPr>
            <p:ph idx="3" type="body"/>
          </p:nvPr>
        </p:nvSpPr>
        <p:spPr>
          <a:xfrm>
            <a:off x="5015651" y="311518"/>
            <a:ext cx="3833100" cy="730500"/>
          </a:xfrm>
          <a:prstGeom prst="rect">
            <a:avLst/>
          </a:prstGeom>
          <a:noFill/>
          <a:ln>
            <a:noFill/>
          </a:ln>
        </p:spPr>
        <p:txBody>
          <a:bodyPr anchorCtr="0" anchor="ctr" bIns="45800" lIns="91650" spcFirstLastPara="1" rIns="91650" wrap="square" tIns="45800">
            <a:noAutofit/>
          </a:bodyPr>
          <a:lstStyle>
            <a:lvl1pPr indent="-228600" lvl="0" marL="457200" algn="l">
              <a:lnSpc>
                <a:spcPct val="100000"/>
              </a:lnSpc>
              <a:spcBef>
                <a:spcPts val="300"/>
              </a:spcBef>
              <a:spcAft>
                <a:spcPts val="0"/>
              </a:spcAft>
              <a:buClr>
                <a:schemeClr val="dk1"/>
              </a:buClr>
              <a:buSzPts val="3600"/>
              <a:buNone/>
              <a:defRPr b="1" sz="3600">
                <a:solidFill>
                  <a:schemeClr val="dk1"/>
                </a:solidFill>
                <a:latin typeface="Oswald"/>
                <a:ea typeface="Oswald"/>
                <a:cs typeface="Oswald"/>
                <a:sym typeface="Oswald"/>
              </a:defRPr>
            </a:lvl1pPr>
            <a:lvl2pPr indent="-228600" lvl="1" marL="914400" algn="l">
              <a:lnSpc>
                <a:spcPct val="100000"/>
              </a:lnSpc>
              <a:spcBef>
                <a:spcPts val="300"/>
              </a:spcBef>
              <a:spcAft>
                <a:spcPts val="0"/>
              </a:spcAft>
              <a:buClr>
                <a:schemeClr val="lt1"/>
              </a:buClr>
              <a:buSzPts val="1800"/>
              <a:buNone/>
              <a:defRPr>
                <a:solidFill>
                  <a:schemeClr val="lt1"/>
                </a:solidFill>
                <a:latin typeface="Oswald"/>
                <a:ea typeface="Oswald"/>
                <a:cs typeface="Oswald"/>
                <a:sym typeface="Oswald"/>
              </a:defRPr>
            </a:lvl2pPr>
            <a:lvl3pPr indent="-228600" lvl="2" marL="1371600" algn="l">
              <a:lnSpc>
                <a:spcPct val="100000"/>
              </a:lnSpc>
              <a:spcBef>
                <a:spcPts val="300"/>
              </a:spcBef>
              <a:spcAft>
                <a:spcPts val="0"/>
              </a:spcAft>
              <a:buClr>
                <a:schemeClr val="lt1"/>
              </a:buClr>
              <a:buSzPts val="1600"/>
              <a:buNone/>
              <a:defRPr>
                <a:solidFill>
                  <a:schemeClr val="lt1"/>
                </a:solidFill>
                <a:latin typeface="Oswald"/>
                <a:ea typeface="Oswald"/>
                <a:cs typeface="Oswald"/>
                <a:sym typeface="Oswald"/>
              </a:defRPr>
            </a:lvl3pPr>
            <a:lvl4pPr indent="-228600" lvl="3" marL="1828800" algn="l">
              <a:lnSpc>
                <a:spcPct val="100000"/>
              </a:lnSpc>
              <a:spcBef>
                <a:spcPts val="300"/>
              </a:spcBef>
              <a:spcAft>
                <a:spcPts val="0"/>
              </a:spcAft>
              <a:buClr>
                <a:schemeClr val="lt1"/>
              </a:buClr>
              <a:buSzPts val="1400"/>
              <a:buNone/>
              <a:defRPr>
                <a:solidFill>
                  <a:schemeClr val="lt1"/>
                </a:solidFill>
                <a:latin typeface="Oswald"/>
                <a:ea typeface="Oswald"/>
                <a:cs typeface="Oswald"/>
                <a:sym typeface="Oswald"/>
              </a:defRPr>
            </a:lvl4pPr>
            <a:lvl5pPr indent="-228600" lvl="4" marL="2286000" algn="l">
              <a:lnSpc>
                <a:spcPct val="100000"/>
              </a:lnSpc>
              <a:spcBef>
                <a:spcPts val="300"/>
              </a:spcBef>
              <a:spcAft>
                <a:spcPts val="0"/>
              </a:spcAft>
              <a:buClr>
                <a:schemeClr val="lt1"/>
              </a:buClr>
              <a:buSzPts val="1400"/>
              <a:buNone/>
              <a:defRPr>
                <a:solidFill>
                  <a:schemeClr val="lt1"/>
                </a:solidFill>
                <a:latin typeface="Oswald"/>
                <a:ea typeface="Oswald"/>
                <a:cs typeface="Oswald"/>
                <a:sym typeface="Oswald"/>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319" name="Google Shape;319;p69"/>
          <p:cNvPicPr preferRelativeResize="0"/>
          <p:nvPr/>
        </p:nvPicPr>
        <p:blipFill rotWithShape="1">
          <a:blip r:embed="rId2">
            <a:alphaModFix/>
          </a:blip>
          <a:srcRect b="0" l="0" r="0" t="0"/>
          <a:stretch/>
        </p:blipFill>
        <p:spPr>
          <a:xfrm>
            <a:off x="7928398" y="5270570"/>
            <a:ext cx="822959" cy="2240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320" name="Shape 320"/>
        <p:cNvGrpSpPr/>
        <p:nvPr/>
      </p:nvGrpSpPr>
      <p:grpSpPr>
        <a:xfrm>
          <a:off x="0" y="0"/>
          <a:ext cx="0" cy="0"/>
          <a:chOff x="0" y="0"/>
          <a:chExt cx="0" cy="0"/>
        </a:xfrm>
      </p:grpSpPr>
      <p:sp>
        <p:nvSpPr>
          <p:cNvPr id="321" name="Google Shape;321;p70"/>
          <p:cNvSpPr/>
          <p:nvPr/>
        </p:nvSpPr>
        <p:spPr>
          <a:xfrm>
            <a:off x="0" y="0"/>
            <a:ext cx="4572000" cy="5715000"/>
          </a:xfrm>
          <a:prstGeom prst="rect">
            <a:avLst/>
          </a:prstGeom>
          <a:solidFill>
            <a:schemeClr val="dk1"/>
          </a:solidFill>
          <a:ln>
            <a:noFill/>
          </a:ln>
        </p:spPr>
        <p:txBody>
          <a:bodyPr anchorCtr="0" anchor="ctr" bIns="45800" lIns="91650" spcFirstLastPara="1" rIns="91650" wrap="square" tIns="458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2" name="Google Shape;322;p70"/>
          <p:cNvSpPr txBox="1"/>
          <p:nvPr>
            <p:ph type="title"/>
          </p:nvPr>
        </p:nvSpPr>
        <p:spPr>
          <a:xfrm>
            <a:off x="811212" y="385482"/>
            <a:ext cx="2949600" cy="1333500"/>
          </a:xfrm>
          <a:prstGeom prst="rect">
            <a:avLst/>
          </a:prstGeom>
          <a:noFill/>
          <a:ln>
            <a:noFill/>
          </a:ln>
        </p:spPr>
        <p:txBody>
          <a:bodyPr anchorCtr="0" anchor="b" bIns="45800" lIns="91650" spcFirstLastPara="1" rIns="91650" wrap="square" tIns="45800">
            <a:noAutofit/>
          </a:bodyPr>
          <a:lstStyle>
            <a:lvl1pPr lvl="0" algn="ctr">
              <a:lnSpc>
                <a:spcPct val="90000"/>
              </a:lnSpc>
              <a:spcBef>
                <a:spcPts val="0"/>
              </a:spcBef>
              <a:spcAft>
                <a:spcPts val="0"/>
              </a:spcAft>
              <a:buClr>
                <a:schemeClr val="lt1"/>
              </a:buClr>
              <a:buSzPts val="3600"/>
              <a:buFont typeface="Oswald"/>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3" name="Google Shape;323;p70"/>
          <p:cNvSpPr txBox="1"/>
          <p:nvPr>
            <p:ph idx="1" type="body"/>
          </p:nvPr>
        </p:nvSpPr>
        <p:spPr>
          <a:xfrm>
            <a:off x="811212" y="1884274"/>
            <a:ext cx="2949600" cy="3176700"/>
          </a:xfrm>
          <a:prstGeom prst="rect">
            <a:avLst/>
          </a:prstGeom>
          <a:noFill/>
          <a:ln>
            <a:noFill/>
          </a:ln>
        </p:spPr>
        <p:txBody>
          <a:bodyPr anchorCtr="0" anchor="t" bIns="45800" lIns="91650" spcFirstLastPara="1" rIns="91650" wrap="square" tIns="45800">
            <a:noAutofit/>
          </a:bodyPr>
          <a:lstStyle>
            <a:lvl1pPr indent="-228600" lvl="0" marL="457200" algn="ctr">
              <a:lnSpc>
                <a:spcPct val="100000"/>
              </a:lnSpc>
              <a:spcBef>
                <a:spcPts val="300"/>
              </a:spcBef>
              <a:spcAft>
                <a:spcPts val="0"/>
              </a:spcAft>
              <a:buClr>
                <a:schemeClr val="lt1"/>
              </a:buClr>
              <a:buSzPts val="1600"/>
              <a:buNone/>
              <a:defRPr b="0" i="0" sz="1600">
                <a:solidFill>
                  <a:schemeClr val="lt1"/>
                </a:solidFill>
                <a:latin typeface="Roboto Condensed Light"/>
                <a:ea typeface="Roboto Condensed Light"/>
                <a:cs typeface="Roboto Condensed Light"/>
                <a:sym typeface="Roboto Condensed Light"/>
              </a:defRPr>
            </a:lvl1pPr>
            <a:lvl2pPr indent="-228600" lvl="1" marL="914400" algn="l">
              <a:lnSpc>
                <a:spcPct val="100000"/>
              </a:lnSpc>
              <a:spcBef>
                <a:spcPts val="300"/>
              </a:spcBef>
              <a:spcAft>
                <a:spcPts val="0"/>
              </a:spcAft>
              <a:buClr>
                <a:schemeClr val="lt1"/>
              </a:buClr>
              <a:buSzPts val="1400"/>
              <a:buNone/>
              <a:defRPr sz="1400"/>
            </a:lvl2pPr>
            <a:lvl3pPr indent="-228600" lvl="2" marL="1371600" algn="l">
              <a:lnSpc>
                <a:spcPct val="100000"/>
              </a:lnSpc>
              <a:spcBef>
                <a:spcPts val="300"/>
              </a:spcBef>
              <a:spcAft>
                <a:spcPts val="0"/>
              </a:spcAft>
              <a:buClr>
                <a:schemeClr val="lt1"/>
              </a:buClr>
              <a:buSzPts val="1200"/>
              <a:buNone/>
              <a:defRPr sz="1200"/>
            </a:lvl3pPr>
            <a:lvl4pPr indent="-228600" lvl="3" marL="1828800" algn="l">
              <a:lnSpc>
                <a:spcPct val="100000"/>
              </a:lnSpc>
              <a:spcBef>
                <a:spcPts val="300"/>
              </a:spcBef>
              <a:spcAft>
                <a:spcPts val="0"/>
              </a:spcAft>
              <a:buClr>
                <a:schemeClr val="lt1"/>
              </a:buClr>
              <a:buSzPts val="1000"/>
              <a:buNone/>
              <a:defRPr sz="1000"/>
            </a:lvl4pPr>
            <a:lvl5pPr indent="-228600" lvl="4" marL="2286000" algn="l">
              <a:lnSpc>
                <a:spcPct val="100000"/>
              </a:lnSpc>
              <a:spcBef>
                <a:spcPts val="3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24" name="Google Shape;324;p70"/>
          <p:cNvSpPr txBox="1"/>
          <p:nvPr>
            <p:ph idx="2" type="body"/>
          </p:nvPr>
        </p:nvSpPr>
        <p:spPr>
          <a:xfrm>
            <a:off x="5499752" y="1884274"/>
            <a:ext cx="2949600" cy="3176700"/>
          </a:xfrm>
          <a:prstGeom prst="rect">
            <a:avLst/>
          </a:prstGeom>
          <a:noFill/>
          <a:ln>
            <a:noFill/>
          </a:ln>
        </p:spPr>
        <p:txBody>
          <a:bodyPr anchorCtr="0" anchor="t" bIns="45800" lIns="91650" spcFirstLastPara="1" rIns="91650" wrap="square" tIns="45800">
            <a:noAutofit/>
          </a:bodyPr>
          <a:lstStyle>
            <a:lvl1pPr indent="-228600" lvl="0" marL="457200" algn="ctr">
              <a:lnSpc>
                <a:spcPct val="100000"/>
              </a:lnSpc>
              <a:spcBef>
                <a:spcPts val="300"/>
              </a:spcBef>
              <a:spcAft>
                <a:spcPts val="0"/>
              </a:spcAft>
              <a:buClr>
                <a:schemeClr val="lt1"/>
              </a:buClr>
              <a:buSzPts val="1600"/>
              <a:buNone/>
              <a:defRPr b="0" i="0" sz="1600">
                <a:latin typeface="Roboto Condensed Light"/>
                <a:ea typeface="Roboto Condensed Light"/>
                <a:cs typeface="Roboto Condensed Light"/>
                <a:sym typeface="Roboto Condensed Light"/>
              </a:defRPr>
            </a:lvl1pPr>
            <a:lvl2pPr indent="-228600" lvl="1" marL="914400" algn="l">
              <a:lnSpc>
                <a:spcPct val="100000"/>
              </a:lnSpc>
              <a:spcBef>
                <a:spcPts val="300"/>
              </a:spcBef>
              <a:spcAft>
                <a:spcPts val="0"/>
              </a:spcAft>
              <a:buClr>
                <a:schemeClr val="lt1"/>
              </a:buClr>
              <a:buSzPts val="1400"/>
              <a:buNone/>
              <a:defRPr sz="1400"/>
            </a:lvl2pPr>
            <a:lvl3pPr indent="-228600" lvl="2" marL="1371600" algn="l">
              <a:lnSpc>
                <a:spcPct val="100000"/>
              </a:lnSpc>
              <a:spcBef>
                <a:spcPts val="300"/>
              </a:spcBef>
              <a:spcAft>
                <a:spcPts val="0"/>
              </a:spcAft>
              <a:buClr>
                <a:schemeClr val="lt1"/>
              </a:buClr>
              <a:buSzPts val="1200"/>
              <a:buNone/>
              <a:defRPr sz="1200"/>
            </a:lvl3pPr>
            <a:lvl4pPr indent="-228600" lvl="3" marL="1828800" algn="l">
              <a:lnSpc>
                <a:spcPct val="100000"/>
              </a:lnSpc>
              <a:spcBef>
                <a:spcPts val="300"/>
              </a:spcBef>
              <a:spcAft>
                <a:spcPts val="0"/>
              </a:spcAft>
              <a:buClr>
                <a:schemeClr val="lt1"/>
              </a:buClr>
              <a:buSzPts val="1000"/>
              <a:buNone/>
              <a:defRPr sz="1000"/>
            </a:lvl4pPr>
            <a:lvl5pPr indent="-228600" lvl="4" marL="2286000" algn="l">
              <a:lnSpc>
                <a:spcPct val="100000"/>
              </a:lnSpc>
              <a:spcBef>
                <a:spcPts val="3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25" name="Google Shape;325;p70"/>
          <p:cNvSpPr txBox="1"/>
          <p:nvPr>
            <p:ph idx="3" type="body"/>
          </p:nvPr>
        </p:nvSpPr>
        <p:spPr>
          <a:xfrm>
            <a:off x="5499751" y="385482"/>
            <a:ext cx="2949600" cy="1333500"/>
          </a:xfrm>
          <a:prstGeom prst="rect">
            <a:avLst/>
          </a:prstGeom>
          <a:noFill/>
          <a:ln>
            <a:noFill/>
          </a:ln>
        </p:spPr>
        <p:txBody>
          <a:bodyPr anchorCtr="0" anchor="b" bIns="45800" lIns="91650" spcFirstLastPara="1" rIns="91650" wrap="square" tIns="45800">
            <a:noAutofit/>
          </a:bodyPr>
          <a:lstStyle>
            <a:lvl1pPr indent="-228600" lvl="0" marL="457200" algn="l">
              <a:lnSpc>
                <a:spcPct val="100000"/>
              </a:lnSpc>
              <a:spcBef>
                <a:spcPts val="300"/>
              </a:spcBef>
              <a:spcAft>
                <a:spcPts val="0"/>
              </a:spcAft>
              <a:buClr>
                <a:schemeClr val="dk1"/>
              </a:buClr>
              <a:buSzPts val="3600"/>
              <a:buNone/>
              <a:defRPr sz="3600">
                <a:solidFill>
                  <a:schemeClr val="dk1"/>
                </a:solidFill>
                <a:latin typeface="Oswald"/>
                <a:ea typeface="Oswald"/>
                <a:cs typeface="Oswald"/>
                <a:sym typeface="Oswald"/>
              </a:defRPr>
            </a:lvl1pPr>
            <a:lvl2pPr indent="-228600" lvl="1" marL="914400" algn="l">
              <a:lnSpc>
                <a:spcPct val="100000"/>
              </a:lnSpc>
              <a:spcBef>
                <a:spcPts val="300"/>
              </a:spcBef>
              <a:spcAft>
                <a:spcPts val="0"/>
              </a:spcAft>
              <a:buClr>
                <a:schemeClr val="lt1"/>
              </a:buClr>
              <a:buSzPts val="1800"/>
              <a:buNone/>
              <a:defRPr>
                <a:solidFill>
                  <a:schemeClr val="lt1"/>
                </a:solidFill>
                <a:latin typeface="Oswald"/>
                <a:ea typeface="Oswald"/>
                <a:cs typeface="Oswald"/>
                <a:sym typeface="Oswald"/>
              </a:defRPr>
            </a:lvl2pPr>
            <a:lvl3pPr indent="-228600" lvl="2" marL="1371600" algn="l">
              <a:lnSpc>
                <a:spcPct val="100000"/>
              </a:lnSpc>
              <a:spcBef>
                <a:spcPts val="300"/>
              </a:spcBef>
              <a:spcAft>
                <a:spcPts val="0"/>
              </a:spcAft>
              <a:buClr>
                <a:schemeClr val="lt1"/>
              </a:buClr>
              <a:buSzPts val="1600"/>
              <a:buNone/>
              <a:defRPr>
                <a:solidFill>
                  <a:schemeClr val="lt1"/>
                </a:solidFill>
                <a:latin typeface="Oswald"/>
                <a:ea typeface="Oswald"/>
                <a:cs typeface="Oswald"/>
                <a:sym typeface="Oswald"/>
              </a:defRPr>
            </a:lvl3pPr>
            <a:lvl4pPr indent="-228600" lvl="3" marL="1828800" algn="l">
              <a:lnSpc>
                <a:spcPct val="100000"/>
              </a:lnSpc>
              <a:spcBef>
                <a:spcPts val="300"/>
              </a:spcBef>
              <a:spcAft>
                <a:spcPts val="0"/>
              </a:spcAft>
              <a:buClr>
                <a:schemeClr val="lt1"/>
              </a:buClr>
              <a:buSzPts val="1400"/>
              <a:buNone/>
              <a:defRPr>
                <a:solidFill>
                  <a:schemeClr val="lt1"/>
                </a:solidFill>
                <a:latin typeface="Oswald"/>
                <a:ea typeface="Oswald"/>
                <a:cs typeface="Oswald"/>
                <a:sym typeface="Oswald"/>
              </a:defRPr>
            </a:lvl4pPr>
            <a:lvl5pPr indent="-228600" lvl="4" marL="2286000" algn="l">
              <a:lnSpc>
                <a:spcPct val="100000"/>
              </a:lnSpc>
              <a:spcBef>
                <a:spcPts val="300"/>
              </a:spcBef>
              <a:spcAft>
                <a:spcPts val="0"/>
              </a:spcAft>
              <a:buClr>
                <a:schemeClr val="lt1"/>
              </a:buClr>
              <a:buSzPts val="1400"/>
              <a:buNone/>
              <a:defRPr>
                <a:solidFill>
                  <a:schemeClr val="lt1"/>
                </a:solidFill>
                <a:latin typeface="Oswald"/>
                <a:ea typeface="Oswald"/>
                <a:cs typeface="Oswald"/>
                <a:sym typeface="Oswald"/>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36" name="Shape 36"/>
        <p:cNvGrpSpPr/>
        <p:nvPr/>
      </p:nvGrpSpPr>
      <p:grpSpPr>
        <a:xfrm>
          <a:off x="0" y="0"/>
          <a:ext cx="0" cy="0"/>
          <a:chOff x="0" y="0"/>
          <a:chExt cx="0" cy="0"/>
        </a:xfrm>
      </p:grpSpPr>
      <p:sp>
        <p:nvSpPr>
          <p:cNvPr id="37" name="Google Shape;37;p8"/>
          <p:cNvSpPr/>
          <p:nvPr/>
        </p:nvSpPr>
        <p:spPr>
          <a:xfrm>
            <a:off x="0" y="0"/>
            <a:ext cx="1627094" cy="7799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38" name="Google Shape;38;p8"/>
          <p:cNvSpPr/>
          <p:nvPr/>
        </p:nvSpPr>
        <p:spPr>
          <a:xfrm>
            <a:off x="0" y="4894729"/>
            <a:ext cx="9144000" cy="82027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Title" type="secHead">
  <p:cSld name="SECTION_HEADER">
    <p:spTree>
      <p:nvGrpSpPr>
        <p:cNvPr id="39" name="Shape 39"/>
        <p:cNvGrpSpPr/>
        <p:nvPr/>
      </p:nvGrpSpPr>
      <p:grpSpPr>
        <a:xfrm>
          <a:off x="0" y="0"/>
          <a:ext cx="0" cy="0"/>
          <a:chOff x="0" y="0"/>
          <a:chExt cx="0" cy="0"/>
        </a:xfrm>
      </p:grpSpPr>
      <p:sp>
        <p:nvSpPr>
          <p:cNvPr id="40" name="Google Shape;40;p9"/>
          <p:cNvSpPr txBox="1"/>
          <p:nvPr>
            <p:ph type="title"/>
          </p:nvPr>
        </p:nvSpPr>
        <p:spPr>
          <a:xfrm>
            <a:off x="623888" y="1425575"/>
            <a:ext cx="7886700" cy="2376488"/>
          </a:xfrm>
          <a:prstGeom prst="rect">
            <a:avLst/>
          </a:prstGeom>
          <a:noFill/>
          <a:ln>
            <a:noFill/>
          </a:ln>
        </p:spPr>
        <p:txBody>
          <a:bodyPr anchorCtr="0" anchor="b" bIns="45700" lIns="91425" spcFirstLastPara="1" rIns="91425" wrap="square" tIns="45700">
            <a:noAutofit/>
          </a:bodyPr>
          <a:lstStyle>
            <a:lvl1pPr lvl="0" marR="0" algn="l">
              <a:lnSpc>
                <a:spcPct val="90000"/>
              </a:lnSpc>
              <a:spcBef>
                <a:spcPts val="0"/>
              </a:spcBef>
              <a:spcAft>
                <a:spcPts val="0"/>
              </a:spcAft>
              <a:buClr>
                <a:schemeClr val="dk1"/>
              </a:buClr>
              <a:buSzPts val="4800"/>
              <a:buFont typeface="Oswald"/>
              <a:buNone/>
              <a:defRPr b="1" i="0" sz="48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1" name="Google Shape;41;p9"/>
          <p:cNvSpPr txBox="1"/>
          <p:nvPr>
            <p:ph idx="1" type="body"/>
          </p:nvPr>
        </p:nvSpPr>
        <p:spPr>
          <a:xfrm>
            <a:off x="623888" y="3824288"/>
            <a:ext cx="7886700" cy="125095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accent4"/>
              </a:buClr>
              <a:buSzPts val="2000"/>
              <a:buFont typeface="Arial"/>
              <a:buNone/>
              <a:defRPr b="0" i="0" sz="2000" u="none" cap="none" strike="noStrike">
                <a:solidFill>
                  <a:schemeClr val="accent4"/>
                </a:solidFill>
                <a:latin typeface="Roboto"/>
                <a:ea typeface="Roboto"/>
                <a:cs typeface="Roboto"/>
                <a:sym typeface="Roboto"/>
              </a:defRPr>
            </a:lvl1pPr>
            <a:lvl2pPr indent="-228600" lvl="1" marL="914400" marR="0" algn="l">
              <a:lnSpc>
                <a:spcPct val="100000"/>
              </a:lnSpc>
              <a:spcBef>
                <a:spcPts val="300"/>
              </a:spcBef>
              <a:spcAft>
                <a:spcPts val="0"/>
              </a:spcAft>
              <a:buClr>
                <a:srgbClr val="888888"/>
              </a:buClr>
              <a:buSzPts val="2000"/>
              <a:buFont typeface="Arial"/>
              <a:buNone/>
              <a:defRPr b="0" i="0" sz="2000" u="none" cap="none" strike="noStrike">
                <a:solidFill>
                  <a:srgbClr val="888888"/>
                </a:solidFill>
                <a:latin typeface="Roboto"/>
                <a:ea typeface="Roboto"/>
                <a:cs typeface="Roboto"/>
                <a:sym typeface="Roboto"/>
              </a:defRPr>
            </a:lvl2pPr>
            <a:lvl3pPr indent="-228600" lvl="2" marL="1371600" marR="0" algn="l">
              <a:lnSpc>
                <a:spcPct val="100000"/>
              </a:lnSpc>
              <a:spcBef>
                <a:spcPts val="3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3pPr>
            <a:lvl4pPr indent="-228600" lvl="3" marL="1828800" marR="0" algn="l">
              <a:lnSpc>
                <a:spcPct val="100000"/>
              </a:lnSpc>
              <a:spcBef>
                <a:spcPts val="3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4pPr>
            <a:lvl5pPr indent="-228600" lvl="4" marL="2286000" marR="0" algn="l">
              <a:lnSpc>
                <a:spcPct val="100000"/>
              </a:lnSpc>
              <a:spcBef>
                <a:spcPts val="3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White and Black">
  <p:cSld name="9_White and Black">
    <p:spTree>
      <p:nvGrpSpPr>
        <p:cNvPr id="42" name="Shape 42"/>
        <p:cNvGrpSpPr/>
        <p:nvPr/>
      </p:nvGrpSpPr>
      <p:grpSpPr>
        <a:xfrm>
          <a:off x="0" y="0"/>
          <a:ext cx="0" cy="0"/>
          <a:chOff x="0" y="0"/>
          <a:chExt cx="0" cy="0"/>
        </a:xfrm>
      </p:grpSpPr>
      <p:sp>
        <p:nvSpPr>
          <p:cNvPr id="43" name="Google Shape;43;p10"/>
          <p:cNvSpPr/>
          <p:nvPr/>
        </p:nvSpPr>
        <p:spPr>
          <a:xfrm>
            <a:off x="4571999" y="0"/>
            <a:ext cx="4572000" cy="5715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44" name="Google Shape;44;p10"/>
          <p:cNvSpPr/>
          <p:nvPr/>
        </p:nvSpPr>
        <p:spPr>
          <a:xfrm>
            <a:off x="0" y="0"/>
            <a:ext cx="4572000" cy="571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45" name="Google Shape;45;p10"/>
          <p:cNvSpPr txBox="1"/>
          <p:nvPr>
            <p:ph type="title"/>
          </p:nvPr>
        </p:nvSpPr>
        <p:spPr>
          <a:xfrm>
            <a:off x="327112" y="311518"/>
            <a:ext cx="3833089" cy="730624"/>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6" name="Google Shape;46;p10"/>
          <p:cNvSpPr txBox="1"/>
          <p:nvPr>
            <p:ph idx="1" type="body"/>
          </p:nvPr>
        </p:nvSpPr>
        <p:spPr>
          <a:xfrm>
            <a:off x="327112" y="1192295"/>
            <a:ext cx="3833089" cy="398482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47" name="Google Shape;47;p10"/>
          <p:cNvSpPr txBox="1"/>
          <p:nvPr>
            <p:ph idx="2" type="body"/>
          </p:nvPr>
        </p:nvSpPr>
        <p:spPr>
          <a:xfrm>
            <a:off x="5015652" y="1192295"/>
            <a:ext cx="3833089" cy="398482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300"/>
              </a:spcBef>
              <a:spcAft>
                <a:spcPts val="0"/>
              </a:spcAft>
              <a:buClr>
                <a:schemeClr val="lt1"/>
              </a:buClr>
              <a:buSzPts val="2000"/>
              <a:buFont typeface="Arial"/>
              <a:buNone/>
              <a:defRPr b="0" i="0" sz="2000" u="none" cap="none" strike="noStrike">
                <a:solidFill>
                  <a:schemeClr val="lt1"/>
                </a:solidFill>
                <a:latin typeface="Roboto"/>
                <a:ea typeface="Roboto"/>
                <a:cs typeface="Roboto"/>
                <a:sym typeface="Roboto"/>
              </a:defRPr>
            </a:lvl1pPr>
            <a:lvl2pPr indent="-228600" lvl="1" marL="9144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2pPr>
            <a:lvl3pPr indent="-228600" lvl="2" marL="1371600" marR="0" algn="l">
              <a:lnSpc>
                <a:spcPct val="100000"/>
              </a:lnSpc>
              <a:spcBef>
                <a:spcPts val="3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3pPr>
            <a:lvl4pPr indent="-228600" lvl="3" marL="18288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algn="l">
              <a:lnSpc>
                <a:spcPct val="100000"/>
              </a:lnSpc>
              <a:spcBef>
                <a:spcPts val="3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48" name="Google Shape;48;p10"/>
          <p:cNvSpPr txBox="1"/>
          <p:nvPr>
            <p:ph idx="3" type="body"/>
          </p:nvPr>
        </p:nvSpPr>
        <p:spPr>
          <a:xfrm>
            <a:off x="5015651" y="311518"/>
            <a:ext cx="3833089" cy="730624"/>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00"/>
              </a:spcBef>
              <a:spcAft>
                <a:spcPts val="0"/>
              </a:spcAft>
              <a:buClr>
                <a:schemeClr val="lt1"/>
              </a:buClr>
              <a:buSzPts val="3600"/>
              <a:buFont typeface="Arial"/>
              <a:buNone/>
              <a:defRPr b="0" i="0" sz="3600" u="none" cap="none" strike="noStrike">
                <a:solidFill>
                  <a:schemeClr val="lt1"/>
                </a:solidFill>
                <a:latin typeface="Oswald"/>
                <a:ea typeface="Oswald"/>
                <a:cs typeface="Oswald"/>
                <a:sym typeface="Oswald"/>
              </a:defRPr>
            </a:lvl1pPr>
            <a:lvl2pPr indent="-228600" lvl="1" marL="914400" marR="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Oswald"/>
                <a:ea typeface="Oswald"/>
                <a:cs typeface="Oswald"/>
                <a:sym typeface="Oswald"/>
              </a:defRPr>
            </a:lvl2pPr>
            <a:lvl3pPr indent="-228600" lvl="2" marL="1371600" marR="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Oswald"/>
                <a:ea typeface="Oswald"/>
                <a:cs typeface="Oswald"/>
                <a:sym typeface="Oswald"/>
              </a:defRPr>
            </a:lvl3pPr>
            <a:lvl4pPr indent="-228600" lvl="3" marL="18288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4pPr>
            <a:lvl5pPr indent="-228600" lvl="4" marL="2286000" marR="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Oswald"/>
                <a:ea typeface="Oswald"/>
                <a:cs typeface="Oswald"/>
                <a:sym typeface="Oswald"/>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49" name="Google Shape;49;p10"/>
          <p:cNvPicPr preferRelativeResize="0"/>
          <p:nvPr/>
        </p:nvPicPr>
        <p:blipFill rotWithShape="1">
          <a:blip r:embed="rId2">
            <a:alphaModFix/>
          </a:blip>
          <a:srcRect b="0" l="0" r="0" t="0"/>
          <a:stretch/>
        </p:blipFill>
        <p:spPr>
          <a:xfrm>
            <a:off x="7934340" y="5263887"/>
            <a:ext cx="914400" cy="262336"/>
          </a:xfrm>
          <a:prstGeom prst="rect">
            <a:avLst/>
          </a:prstGeom>
          <a:noFill/>
          <a:ln>
            <a:noFill/>
          </a:ln>
        </p:spPr>
      </p:pic>
    </p:spTree>
  </p:cSld>
  <p:clrMapOvr>
    <a:masterClrMapping/>
  </p:clrMapOvr>
  <mc:AlternateContent>
    <mc:Choice Requires="p14">
      <p:transition p14:dur="1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4.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0" Type="http://schemas.openxmlformats.org/officeDocument/2006/relationships/theme" Target="../theme/theme4.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14.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slideLayout" Target="../slideLayouts/slideLayout40.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theme" Target="../theme/theme5.xml"/><Relationship Id="rId12" Type="http://schemas.openxmlformats.org/officeDocument/2006/relationships/slideLayout" Target="../slideLayouts/slideLayout51.xml"/><Relationship Id="rId1" Type="http://schemas.openxmlformats.org/officeDocument/2006/relationships/image" Target="../media/image14.png"/><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1.xml"/><Relationship Id="rId10" Type="http://schemas.openxmlformats.org/officeDocument/2006/relationships/slideLayout" Target="../slideLayouts/slideLayout60.xml"/><Relationship Id="rId13" Type="http://schemas.openxmlformats.org/officeDocument/2006/relationships/slideLayout" Target="../slideLayouts/slideLayout63.xml"/><Relationship Id="rId12" Type="http://schemas.openxmlformats.org/officeDocument/2006/relationships/slideLayout" Target="../slideLayouts/slideLayout62.xml"/><Relationship Id="rId1" Type="http://schemas.openxmlformats.org/officeDocument/2006/relationships/image" Target="../media/image3.png"/><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5" Type="http://schemas.openxmlformats.org/officeDocument/2006/relationships/slideLayout" Target="../slideLayouts/slideLayout65.xml"/><Relationship Id="rId14" Type="http://schemas.openxmlformats.org/officeDocument/2006/relationships/slideLayout" Target="../slideLayouts/slideLayout64.xml"/><Relationship Id="rId16" Type="http://schemas.openxmlformats.org/officeDocument/2006/relationships/theme" Target="../theme/theme1.xml"/><Relationship Id="rId5" Type="http://schemas.openxmlformats.org/officeDocument/2006/relationships/slideLayout" Target="../slideLayouts/slideLayout55.xml"/><Relationship Id="rId6" Type="http://schemas.openxmlformats.org/officeDocument/2006/relationships/slideLayout" Target="../slideLayouts/slideLayout56.xml"/><Relationship Id="rId7" Type="http://schemas.openxmlformats.org/officeDocument/2006/relationships/slideLayout" Target="../slideLayouts/slideLayout57.xml"/><Relationship Id="rId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5596128"/>
            <a:ext cx="9144000" cy="11887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1" name="Google Shape;11;p1"/>
          <p:cNvSpPr txBox="1"/>
          <p:nvPr>
            <p:ph type="title"/>
          </p:nvPr>
        </p:nvSpPr>
        <p:spPr>
          <a:xfrm>
            <a:off x="628650" y="304800"/>
            <a:ext cx="7886700" cy="1104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628650" y="1520825"/>
            <a:ext cx="7886700" cy="36274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rtl="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p:nvPr/>
        </p:nvSpPr>
        <p:spPr>
          <a:xfrm>
            <a:off x="1" y="0"/>
            <a:ext cx="744278" cy="10757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pic>
        <p:nvPicPr>
          <p:cNvPr id="14" name="Google Shape;14;p1"/>
          <p:cNvPicPr preferRelativeResize="0"/>
          <p:nvPr/>
        </p:nvPicPr>
        <p:blipFill rotWithShape="1">
          <a:blip r:embed="rId1">
            <a:alphaModFix/>
          </a:blip>
          <a:srcRect b="0" l="0" r="0" t="0"/>
          <a:stretch/>
        </p:blipFill>
        <p:spPr>
          <a:xfrm>
            <a:off x="7934340" y="5270570"/>
            <a:ext cx="902516" cy="2489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mc:AlternateContent>
    <mc:Choice Requires="p14">
      <p:transition p14:dur="1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2"/>
          <p:cNvSpPr/>
          <p:nvPr/>
        </p:nvSpPr>
        <p:spPr>
          <a:xfrm>
            <a:off x="0" y="5596128"/>
            <a:ext cx="9144000" cy="1188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60" name="Google Shape;60;p12"/>
          <p:cNvSpPr txBox="1"/>
          <p:nvPr>
            <p:ph type="title"/>
          </p:nvPr>
        </p:nvSpPr>
        <p:spPr>
          <a:xfrm>
            <a:off x="628650" y="304800"/>
            <a:ext cx="7886700" cy="1104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 name="Google Shape;61;p12"/>
          <p:cNvSpPr txBox="1"/>
          <p:nvPr>
            <p:ph idx="1" type="body"/>
          </p:nvPr>
        </p:nvSpPr>
        <p:spPr>
          <a:xfrm>
            <a:off x="628650" y="1520825"/>
            <a:ext cx="7886700" cy="3627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rtl="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12"/>
          <p:cNvSpPr/>
          <p:nvPr/>
        </p:nvSpPr>
        <p:spPr>
          <a:xfrm>
            <a:off x="1" y="0"/>
            <a:ext cx="744300" cy="1077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pic>
        <p:nvPicPr>
          <p:cNvPr id="63" name="Google Shape;63;p12"/>
          <p:cNvPicPr preferRelativeResize="0"/>
          <p:nvPr/>
        </p:nvPicPr>
        <p:blipFill rotWithShape="1">
          <a:blip r:embed="rId1">
            <a:alphaModFix/>
          </a:blip>
          <a:srcRect b="0" l="0" r="0" t="0"/>
          <a:stretch/>
        </p:blipFill>
        <p:spPr>
          <a:xfrm>
            <a:off x="7934340" y="5270570"/>
            <a:ext cx="902517" cy="2489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25"/>
          <p:cNvSpPr/>
          <p:nvPr/>
        </p:nvSpPr>
        <p:spPr>
          <a:xfrm>
            <a:off x="0" y="5621528"/>
            <a:ext cx="9144000" cy="1188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114" name="Google Shape;114;p25"/>
          <p:cNvSpPr txBox="1"/>
          <p:nvPr>
            <p:ph type="title"/>
          </p:nvPr>
        </p:nvSpPr>
        <p:spPr>
          <a:xfrm>
            <a:off x="628650" y="304800"/>
            <a:ext cx="7886700" cy="11049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5" name="Google Shape;115;p25"/>
          <p:cNvSpPr txBox="1"/>
          <p:nvPr>
            <p:ph idx="1" type="body"/>
          </p:nvPr>
        </p:nvSpPr>
        <p:spPr>
          <a:xfrm>
            <a:off x="628650" y="1520825"/>
            <a:ext cx="7886700" cy="3627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000"/>
              <a:buFont typeface="Arial"/>
              <a:buNone/>
              <a:defRPr b="1" i="0" sz="2000" u="none" cap="none" strike="noStrike">
                <a:solidFill>
                  <a:schemeClr val="dk1"/>
                </a:solidFill>
                <a:latin typeface="Roboto Condensed"/>
                <a:ea typeface="Roboto Condensed"/>
                <a:cs typeface="Roboto Condensed"/>
                <a:sym typeface="Roboto Condensed"/>
              </a:defRPr>
            </a:lvl1pPr>
            <a:lvl2pPr indent="-228600" lvl="1" marL="9144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Roboto Condensed"/>
                <a:ea typeface="Roboto Condensed"/>
                <a:cs typeface="Roboto Condensed"/>
                <a:sym typeface="Roboto Condensed"/>
              </a:defRPr>
            </a:lvl2pPr>
            <a:lvl3pPr indent="-228600" lvl="2" marL="1371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Roboto Condensed"/>
                <a:ea typeface="Roboto Condensed"/>
                <a:cs typeface="Roboto Condensed"/>
                <a:sym typeface="Roboto Condensed"/>
              </a:defRPr>
            </a:lvl3pPr>
            <a:lvl4pPr indent="-228600" lvl="3" marL="1828800" marR="0" rtl="0" algn="l">
              <a:lnSpc>
                <a:spcPct val="90000"/>
              </a:lnSpc>
              <a:spcBef>
                <a:spcPts val="500"/>
              </a:spcBef>
              <a:spcAft>
                <a:spcPts val="0"/>
              </a:spcAft>
              <a:buClr>
                <a:schemeClr val="dk1"/>
              </a:buClr>
              <a:buSzPts val="1400"/>
              <a:buFont typeface="Arial"/>
              <a:buNone/>
              <a:defRPr b="1" i="0" sz="1400" u="none" cap="none" strike="noStrike">
                <a:solidFill>
                  <a:schemeClr val="dk1"/>
                </a:solidFill>
                <a:latin typeface="Roboto Condensed"/>
                <a:ea typeface="Roboto Condensed"/>
                <a:cs typeface="Roboto Condensed"/>
                <a:sym typeface="Roboto Condensed"/>
              </a:defRPr>
            </a:lvl4pPr>
            <a:lvl5pPr indent="-228600" lvl="4" marL="2286000" marR="0" rtl="0" algn="l">
              <a:lnSpc>
                <a:spcPct val="90000"/>
              </a:lnSpc>
              <a:spcBef>
                <a:spcPts val="500"/>
              </a:spcBef>
              <a:spcAft>
                <a:spcPts val="0"/>
              </a:spcAft>
              <a:buClr>
                <a:schemeClr val="dk1"/>
              </a:buClr>
              <a:buSzPts val="1400"/>
              <a:buFont typeface="Arial"/>
              <a:buNone/>
              <a:defRPr b="1" i="0" sz="1400" u="none" cap="none" strike="noStrike">
                <a:solidFill>
                  <a:schemeClr val="dk1"/>
                </a:solidFill>
                <a:latin typeface="Roboto Condensed"/>
                <a:ea typeface="Roboto Condensed"/>
                <a:cs typeface="Roboto Condensed"/>
                <a:sym typeface="Roboto Condense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6" name="Google Shape;116;p25"/>
          <p:cNvSpPr/>
          <p:nvPr/>
        </p:nvSpPr>
        <p:spPr>
          <a:xfrm>
            <a:off x="1" y="0"/>
            <a:ext cx="744300" cy="1077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pic>
        <p:nvPicPr>
          <p:cNvPr id="117" name="Google Shape;117;p25"/>
          <p:cNvPicPr preferRelativeResize="0"/>
          <p:nvPr/>
        </p:nvPicPr>
        <p:blipFill rotWithShape="1">
          <a:blip r:embed="rId1">
            <a:alphaModFix/>
          </a:blip>
          <a:srcRect b="0" l="0" r="0" t="0"/>
          <a:stretch/>
        </p:blipFill>
        <p:spPr>
          <a:xfrm>
            <a:off x="7934340" y="5270570"/>
            <a:ext cx="902517" cy="2489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mc:AlternateContent>
    <mc:Choice Requires="p14">
      <p:transition spd="slow" p14:dur="20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44"/>
          <p:cNvSpPr/>
          <p:nvPr/>
        </p:nvSpPr>
        <p:spPr>
          <a:xfrm>
            <a:off x="0" y="5596128"/>
            <a:ext cx="9144000" cy="1188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sp>
        <p:nvSpPr>
          <p:cNvPr id="209" name="Google Shape;209;p44"/>
          <p:cNvSpPr txBox="1"/>
          <p:nvPr>
            <p:ph type="title"/>
          </p:nvPr>
        </p:nvSpPr>
        <p:spPr>
          <a:xfrm>
            <a:off x="628650" y="304800"/>
            <a:ext cx="7886700" cy="1104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0" name="Google Shape;210;p44"/>
          <p:cNvSpPr txBox="1"/>
          <p:nvPr>
            <p:ph idx="1" type="body"/>
          </p:nvPr>
        </p:nvSpPr>
        <p:spPr>
          <a:xfrm>
            <a:off x="628650" y="1520825"/>
            <a:ext cx="7886700" cy="3627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1pPr>
            <a:lvl2pPr indent="-228600" lvl="1" marL="914400" marR="0" rtl="0" algn="l">
              <a:lnSpc>
                <a:spcPct val="100000"/>
              </a:lnSpc>
              <a:spcBef>
                <a:spcPts val="3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2pPr>
            <a:lvl3pPr indent="-228600" lvl="2" marL="1371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3pPr>
            <a:lvl4pPr indent="-228600" lvl="3" marL="1828800"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4pPr>
            <a:lvl5pPr indent="-228600" lvl="4" marL="2286000"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1" name="Google Shape;211;p44"/>
          <p:cNvSpPr/>
          <p:nvPr/>
        </p:nvSpPr>
        <p:spPr>
          <a:xfrm>
            <a:off x="1" y="0"/>
            <a:ext cx="744300" cy="1077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4"/>
              <a:buFont typeface="Arial"/>
              <a:buNone/>
            </a:pPr>
            <a:r>
              <a:t/>
            </a:r>
            <a:endParaRPr b="0" i="0" sz="1404" u="none" cap="none" strike="noStrike">
              <a:solidFill>
                <a:schemeClr val="lt1"/>
              </a:solidFill>
              <a:latin typeface="Calibri"/>
              <a:ea typeface="Calibri"/>
              <a:cs typeface="Calibri"/>
              <a:sym typeface="Calibri"/>
            </a:endParaRPr>
          </a:p>
        </p:txBody>
      </p:sp>
      <p:pic>
        <p:nvPicPr>
          <p:cNvPr id="212" name="Google Shape;212;p44"/>
          <p:cNvPicPr preferRelativeResize="0"/>
          <p:nvPr/>
        </p:nvPicPr>
        <p:blipFill rotWithShape="1">
          <a:blip r:embed="rId1">
            <a:alphaModFix/>
          </a:blip>
          <a:srcRect b="0" l="0" r="0" t="0"/>
          <a:stretch/>
        </p:blipFill>
        <p:spPr>
          <a:xfrm>
            <a:off x="7934340" y="5270570"/>
            <a:ext cx="902517" cy="2489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7" name="Shape 257"/>
        <p:cNvGrpSpPr/>
        <p:nvPr/>
      </p:nvGrpSpPr>
      <p:grpSpPr>
        <a:xfrm>
          <a:off x="0" y="0"/>
          <a:ext cx="0" cy="0"/>
          <a:chOff x="0" y="0"/>
          <a:chExt cx="0" cy="0"/>
        </a:xfrm>
      </p:grpSpPr>
      <p:sp>
        <p:nvSpPr>
          <p:cNvPr id="258" name="Google Shape;258;p56"/>
          <p:cNvSpPr/>
          <p:nvPr/>
        </p:nvSpPr>
        <p:spPr>
          <a:xfrm>
            <a:off x="0" y="5596128"/>
            <a:ext cx="9144000" cy="118800"/>
          </a:xfrm>
          <a:prstGeom prst="rect">
            <a:avLst/>
          </a:prstGeom>
          <a:solidFill>
            <a:schemeClr val="accent6"/>
          </a:solidFill>
          <a:ln>
            <a:noFill/>
          </a:ln>
        </p:spPr>
        <p:txBody>
          <a:bodyPr anchorCtr="0" anchor="ctr" bIns="45800" lIns="91650" spcFirstLastPara="1" rIns="91650" wrap="square" tIns="458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9" name="Google Shape;259;p56"/>
          <p:cNvSpPr txBox="1"/>
          <p:nvPr>
            <p:ph type="title"/>
          </p:nvPr>
        </p:nvSpPr>
        <p:spPr>
          <a:xfrm>
            <a:off x="628650" y="304800"/>
            <a:ext cx="7886700" cy="1104900"/>
          </a:xfrm>
          <a:prstGeom prst="rect">
            <a:avLst/>
          </a:prstGeom>
          <a:noFill/>
          <a:ln>
            <a:noFill/>
          </a:ln>
        </p:spPr>
        <p:txBody>
          <a:bodyPr anchorCtr="0" anchor="ctr" bIns="45800" lIns="91650" spcFirstLastPara="1" rIns="91650" wrap="square" tIns="45800">
            <a:noAutofit/>
          </a:bodyPr>
          <a:lstStyle>
            <a:lvl1pPr lvl="0" marR="0" rtl="0" algn="l">
              <a:lnSpc>
                <a:spcPct val="90000"/>
              </a:lnSpc>
              <a:spcBef>
                <a:spcPts val="0"/>
              </a:spcBef>
              <a:spcAft>
                <a:spcPts val="0"/>
              </a:spcAft>
              <a:buClr>
                <a:schemeClr val="lt1"/>
              </a:buClr>
              <a:buSzPts val="3600"/>
              <a:buFont typeface="Oswald"/>
              <a:buNone/>
              <a:defRPr b="1" i="0" sz="3600" u="none" cap="none" strike="noStrike">
                <a:solidFill>
                  <a:schemeClr val="lt1"/>
                </a:solidFill>
                <a:latin typeface="Oswald"/>
                <a:ea typeface="Oswald"/>
                <a:cs typeface="Oswald"/>
                <a:sym typeface="Oswa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0" name="Google Shape;260;p56"/>
          <p:cNvSpPr txBox="1"/>
          <p:nvPr>
            <p:ph idx="1" type="body"/>
          </p:nvPr>
        </p:nvSpPr>
        <p:spPr>
          <a:xfrm>
            <a:off x="628650" y="1520825"/>
            <a:ext cx="7886700" cy="3627300"/>
          </a:xfrm>
          <a:prstGeom prst="rect">
            <a:avLst/>
          </a:prstGeom>
          <a:noFill/>
          <a:ln>
            <a:noFill/>
          </a:ln>
        </p:spPr>
        <p:txBody>
          <a:bodyPr anchorCtr="0" anchor="t" bIns="45800" lIns="91650" spcFirstLastPara="1" rIns="91650" wrap="square" tIns="45800">
            <a:noAutofit/>
          </a:bodyPr>
          <a:lstStyle>
            <a:lvl1pPr indent="-228600" lvl="0" marL="457200" marR="0" rtl="0" algn="l">
              <a:lnSpc>
                <a:spcPct val="100000"/>
              </a:lnSpc>
              <a:spcBef>
                <a:spcPts val="300"/>
              </a:spcBef>
              <a:spcAft>
                <a:spcPts val="0"/>
              </a:spcAft>
              <a:buClr>
                <a:schemeClr val="lt1"/>
              </a:buClr>
              <a:buSzPts val="2000"/>
              <a:buFont typeface="Arial"/>
              <a:buNone/>
              <a:defRPr b="0" i="0" sz="2000" u="none" cap="none" strike="noStrike">
                <a:solidFill>
                  <a:schemeClr val="lt1"/>
                </a:solidFill>
                <a:latin typeface="Roboto Condensed"/>
                <a:ea typeface="Roboto Condensed"/>
                <a:cs typeface="Roboto Condensed"/>
                <a:sym typeface="Roboto Condensed"/>
              </a:defRPr>
            </a:lvl1pPr>
            <a:lvl2pPr indent="-228600" lvl="1" marL="914400" marR="0" rtl="0" algn="l">
              <a:lnSpc>
                <a:spcPct val="100000"/>
              </a:lnSpc>
              <a:spcBef>
                <a:spcPts val="300"/>
              </a:spcBef>
              <a:spcAft>
                <a:spcPts val="0"/>
              </a:spcAft>
              <a:buClr>
                <a:schemeClr val="lt1"/>
              </a:buClr>
              <a:buSzPts val="1800"/>
              <a:buFont typeface="Arial"/>
              <a:buNone/>
              <a:defRPr b="0" i="0" sz="1800" u="none" cap="none" strike="noStrike">
                <a:solidFill>
                  <a:schemeClr val="lt1"/>
                </a:solidFill>
                <a:latin typeface="Roboto Condensed"/>
                <a:ea typeface="Roboto Condensed"/>
                <a:cs typeface="Roboto Condensed"/>
                <a:sym typeface="Roboto Condensed"/>
              </a:defRPr>
            </a:lvl2pPr>
            <a:lvl3pPr indent="-228600" lvl="2" marL="1371600" marR="0" rtl="0" algn="l">
              <a:lnSpc>
                <a:spcPct val="100000"/>
              </a:lnSpc>
              <a:spcBef>
                <a:spcPts val="300"/>
              </a:spcBef>
              <a:spcAft>
                <a:spcPts val="0"/>
              </a:spcAft>
              <a:buClr>
                <a:schemeClr val="lt1"/>
              </a:buClr>
              <a:buSzPts val="1600"/>
              <a:buFont typeface="Arial"/>
              <a:buNone/>
              <a:defRPr b="0" i="0" sz="1600" u="none" cap="none" strike="noStrike">
                <a:solidFill>
                  <a:schemeClr val="lt1"/>
                </a:solidFill>
                <a:latin typeface="Roboto Condensed"/>
                <a:ea typeface="Roboto Condensed"/>
                <a:cs typeface="Roboto Condensed"/>
                <a:sym typeface="Roboto Condensed"/>
              </a:defRPr>
            </a:lvl3pPr>
            <a:lvl4pPr indent="-228600" lvl="3" marL="1828800" marR="0" rtl="0" algn="l">
              <a:lnSpc>
                <a:spcPct val="100000"/>
              </a:lnSpc>
              <a:spcBef>
                <a:spcPts val="300"/>
              </a:spcBef>
              <a:spcAft>
                <a:spcPts val="0"/>
              </a:spcAft>
              <a:buClr>
                <a:schemeClr val="lt1"/>
              </a:buClr>
              <a:buSzPts val="1400"/>
              <a:buFont typeface="Arial"/>
              <a:buNone/>
              <a:defRPr b="0" i="0" sz="1400" u="none" cap="none" strike="noStrike">
                <a:solidFill>
                  <a:schemeClr val="lt1"/>
                </a:solidFill>
                <a:latin typeface="Roboto Condensed"/>
                <a:ea typeface="Roboto Condensed"/>
                <a:cs typeface="Roboto Condensed"/>
                <a:sym typeface="Roboto Condensed"/>
              </a:defRPr>
            </a:lvl4pPr>
            <a:lvl5pPr indent="-228600" lvl="4" marL="2286000" marR="0" rtl="0" algn="l">
              <a:lnSpc>
                <a:spcPct val="100000"/>
              </a:lnSpc>
              <a:spcBef>
                <a:spcPts val="300"/>
              </a:spcBef>
              <a:spcAft>
                <a:spcPts val="0"/>
              </a:spcAft>
              <a:buClr>
                <a:schemeClr val="lt1"/>
              </a:buClr>
              <a:buSzPts val="1400"/>
              <a:buFont typeface="Arial"/>
              <a:buNone/>
              <a:defRPr b="0" i="0" sz="1400" u="none" cap="none" strike="noStrike">
                <a:solidFill>
                  <a:schemeClr val="lt1"/>
                </a:solidFill>
                <a:latin typeface="Roboto Condensed"/>
                <a:ea typeface="Roboto Condensed"/>
                <a:cs typeface="Roboto Condensed"/>
                <a:sym typeface="Roboto Condensed"/>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1" name="Google Shape;261;p56"/>
          <p:cNvSpPr/>
          <p:nvPr/>
        </p:nvSpPr>
        <p:spPr>
          <a:xfrm>
            <a:off x="1" y="0"/>
            <a:ext cx="744300" cy="107700"/>
          </a:xfrm>
          <a:prstGeom prst="rect">
            <a:avLst/>
          </a:prstGeom>
          <a:solidFill>
            <a:schemeClr val="accent6"/>
          </a:solidFill>
          <a:ln>
            <a:noFill/>
          </a:ln>
        </p:spPr>
        <p:txBody>
          <a:bodyPr anchorCtr="0" anchor="ctr" bIns="45800" lIns="91650" spcFirstLastPara="1" rIns="91650" wrap="square" tIns="458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262" name="Google Shape;262;p56"/>
          <p:cNvPicPr preferRelativeResize="0"/>
          <p:nvPr/>
        </p:nvPicPr>
        <p:blipFill rotWithShape="1">
          <a:blip r:embed="rId1">
            <a:alphaModFix/>
          </a:blip>
          <a:srcRect b="0" l="0" r="0" t="0"/>
          <a:stretch/>
        </p:blipFill>
        <p:spPr>
          <a:xfrm>
            <a:off x="7934340" y="5263887"/>
            <a:ext cx="822960" cy="23610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hyperlink" Target="https://documentation.scality.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documentation.scality.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app.metricly.com" TargetMode="Externa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support.scality.com" TargetMode="Externa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3.png"/><Relationship Id="rId4" Type="http://schemas.openxmlformats.org/officeDocument/2006/relationships/image" Target="../media/image28.png"/><Relationship Id="rId5"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hyperlink" Target="https://documentation.scality.com" TargetMode="External"/><Relationship Id="rId4" Type="http://schemas.openxmlformats.org/officeDocument/2006/relationships/image" Target="../media/image29.png"/><Relationship Id="rId5"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hyperlink" Target="https://documentation.scality.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hyperlink" Target="https://documentation.scality.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hyperlink" Target="http://swagger.io/" TargetMode="Externa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hyperlink" Target="https://documentation.scality.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71"/>
          <p:cNvSpPr txBox="1"/>
          <p:nvPr>
            <p:ph idx="1" type="body"/>
          </p:nvPr>
        </p:nvSpPr>
        <p:spPr>
          <a:xfrm>
            <a:off x="122035" y="3985595"/>
            <a:ext cx="2706300" cy="863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300"/>
              </a:spcBef>
              <a:spcAft>
                <a:spcPts val="0"/>
              </a:spcAft>
              <a:buClr>
                <a:schemeClr val="dk1"/>
              </a:buClr>
              <a:buSzPts val="1100"/>
              <a:buFont typeface="Arial"/>
              <a:buNone/>
            </a:pPr>
            <a:r>
              <a:rPr lang="en-US"/>
              <a:t>ADVANCED</a:t>
            </a:r>
            <a:endParaRPr/>
          </a:p>
          <a:p>
            <a:pPr indent="0" lvl="0" marL="0" rtl="0" algn="ctr">
              <a:lnSpc>
                <a:spcPct val="100000"/>
              </a:lnSpc>
              <a:spcBef>
                <a:spcPts val="300"/>
              </a:spcBef>
              <a:spcAft>
                <a:spcPts val="0"/>
              </a:spcAft>
              <a:buClr>
                <a:schemeClr val="dk1"/>
              </a:buClr>
              <a:buSzPts val="1100"/>
              <a:buFont typeface="Arial"/>
              <a:buNone/>
            </a:pPr>
            <a:r>
              <a:rPr lang="en-US"/>
              <a:t>OPERATIONS</a:t>
            </a:r>
            <a:endParaRPr/>
          </a:p>
          <a:p>
            <a:pPr indent="0" lvl="0" marL="0" rtl="0" algn="ctr">
              <a:lnSpc>
                <a:spcPct val="100000"/>
              </a:lnSpc>
              <a:spcBef>
                <a:spcPts val="300"/>
              </a:spcBef>
              <a:spcAft>
                <a:spcPts val="0"/>
              </a:spcAft>
              <a:buClr>
                <a:schemeClr val="dk1"/>
              </a:buClr>
              <a:buSzPts val="1100"/>
              <a:buFont typeface="Arial"/>
              <a:buNone/>
            </a:pPr>
            <a:r>
              <a:rPr lang="en-US"/>
              <a:t>TRAINING</a:t>
            </a:r>
            <a:endParaRPr/>
          </a:p>
        </p:txBody>
      </p:sp>
      <p:sp>
        <p:nvSpPr>
          <p:cNvPr id="331" name="Google Shape;331;p71"/>
          <p:cNvSpPr txBox="1"/>
          <p:nvPr>
            <p:ph idx="2" type="body"/>
          </p:nvPr>
        </p:nvSpPr>
        <p:spPr>
          <a:xfrm>
            <a:off x="3040397" y="3507675"/>
            <a:ext cx="5630400" cy="55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lang="en-US" sz="3600"/>
              <a:t>8. Monitoring &amp; Alerting</a:t>
            </a:r>
            <a:endParaRPr b="1" i="0" sz="3600" u="none" cap="none" strike="noStrike">
              <a:solidFill>
                <a:schemeClr val="dk1"/>
              </a:solidFill>
              <a:latin typeface="Roboto"/>
              <a:ea typeface="Roboto"/>
              <a:cs typeface="Roboto"/>
              <a:sym typeface="Roboto"/>
            </a:endParaRPr>
          </a:p>
        </p:txBody>
      </p:sp>
      <p:sp>
        <p:nvSpPr>
          <p:cNvPr id="332" name="Google Shape;332;p71"/>
          <p:cNvSpPr txBox="1"/>
          <p:nvPr>
            <p:ph idx="4" type="body"/>
          </p:nvPr>
        </p:nvSpPr>
        <p:spPr>
          <a:xfrm>
            <a:off x="3040404" y="4555775"/>
            <a:ext cx="3237600" cy="55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lang="en-US" sz="1800"/>
              <a:t>© Copyright Scality 2022</a:t>
            </a:r>
            <a:endParaRPr b="0" i="0" sz="1800" u="none" cap="none" strike="noStrike">
              <a:solidFill>
                <a:schemeClr val="dk1"/>
              </a:solidFill>
              <a:latin typeface="Roboto"/>
              <a:ea typeface="Roboto"/>
              <a:cs typeface="Roboto"/>
              <a:sym typeface="Roboto"/>
            </a:endParaRPr>
          </a:p>
        </p:txBody>
      </p:sp>
      <p:sp>
        <p:nvSpPr>
          <p:cNvPr id="333" name="Google Shape;333;p71"/>
          <p:cNvSpPr txBox="1"/>
          <p:nvPr/>
        </p:nvSpPr>
        <p:spPr>
          <a:xfrm>
            <a:off x="494025" y="5189375"/>
            <a:ext cx="1962300" cy="39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3F5851"/>
                </a:solidFill>
                <a:latin typeface="Oswald"/>
                <a:ea typeface="Oswald"/>
                <a:cs typeface="Oswald"/>
                <a:sym typeface="Oswald"/>
              </a:rPr>
              <a:t>RING 8.5</a:t>
            </a:r>
            <a:endParaRPr b="1" i="0" sz="2400" u="none" cap="none" strike="noStrike">
              <a:solidFill>
                <a:srgbClr val="3F585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0"/>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a:solidFill>
                  <a:srgbClr val="434343"/>
                </a:solidFill>
              </a:rPr>
              <a:t>Node State Lifecycle</a:t>
            </a:r>
            <a:endParaRPr>
              <a:solidFill>
                <a:srgbClr val="434343"/>
              </a:solidFill>
            </a:endParaRPr>
          </a:p>
        </p:txBody>
      </p:sp>
      <p:sp>
        <p:nvSpPr>
          <p:cNvPr id="398" name="Google Shape;398;p80"/>
          <p:cNvSpPr/>
          <p:nvPr/>
        </p:nvSpPr>
        <p:spPr>
          <a:xfrm>
            <a:off x="5456094" y="549000"/>
            <a:ext cx="1127412" cy="386154"/>
          </a:xfrm>
          <a:prstGeom prst="flowChartTerminator">
            <a:avLst/>
          </a:prstGeom>
          <a:solidFill>
            <a:srgbClr val="B6D7A8"/>
          </a:solidFill>
          <a:ln>
            <a:noFill/>
          </a:ln>
          <a:effectLst>
            <a:outerShdw blurRad="57150" rotWithShape="0" algn="bl" dir="5400000" dist="19050">
              <a:srgbClr val="000000">
                <a:alpha val="49803"/>
              </a:srgbClr>
            </a:outerShdw>
          </a:effectLst>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Roboto Condensed"/>
                <a:ea typeface="Roboto Condensed"/>
                <a:cs typeface="Roboto Condensed"/>
                <a:sym typeface="Roboto Condensed"/>
              </a:rPr>
              <a:t>N/A</a:t>
            </a:r>
            <a:endParaRPr b="0" i="1" sz="1100" u="none" cap="none" strike="noStrike">
              <a:solidFill>
                <a:srgbClr val="000000"/>
              </a:solidFill>
              <a:latin typeface="Roboto Condensed"/>
              <a:ea typeface="Roboto Condensed"/>
              <a:cs typeface="Roboto Condensed"/>
              <a:sym typeface="Roboto Condensed"/>
            </a:endParaRPr>
          </a:p>
        </p:txBody>
      </p:sp>
      <p:sp>
        <p:nvSpPr>
          <p:cNvPr id="399" name="Google Shape;399;p80"/>
          <p:cNvSpPr/>
          <p:nvPr/>
        </p:nvSpPr>
        <p:spPr>
          <a:xfrm>
            <a:off x="5456094" y="1451250"/>
            <a:ext cx="1127412" cy="386154"/>
          </a:xfrm>
          <a:prstGeom prst="flowChartTerminator">
            <a:avLst/>
          </a:prstGeom>
          <a:solidFill>
            <a:srgbClr val="CFE2F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Roboto Condensed"/>
                <a:ea typeface="Roboto Condensed"/>
                <a:cs typeface="Roboto Condensed"/>
                <a:sym typeface="Roboto Condensed"/>
              </a:rPr>
              <a:t>AVAILABLE</a:t>
            </a:r>
            <a:endParaRPr b="1" i="0" sz="1200" u="none" cap="none" strike="noStrike">
              <a:solidFill>
                <a:srgbClr val="434343"/>
              </a:solidFill>
              <a:latin typeface="Roboto Condensed"/>
              <a:ea typeface="Roboto Condensed"/>
              <a:cs typeface="Roboto Condensed"/>
              <a:sym typeface="Roboto Condensed"/>
            </a:endParaRPr>
          </a:p>
        </p:txBody>
      </p:sp>
      <p:sp>
        <p:nvSpPr>
          <p:cNvPr id="400" name="Google Shape;400;p80"/>
          <p:cNvSpPr/>
          <p:nvPr/>
        </p:nvSpPr>
        <p:spPr>
          <a:xfrm>
            <a:off x="5456094" y="2277300"/>
            <a:ext cx="1127412" cy="386154"/>
          </a:xfrm>
          <a:prstGeom prst="flowChartTerminator">
            <a:avLst/>
          </a:prstGeom>
          <a:solidFill>
            <a:srgbClr val="CFE2F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Roboto Condensed"/>
                <a:ea typeface="Roboto Condensed"/>
                <a:cs typeface="Roboto Condensed"/>
                <a:sym typeface="Roboto Condensed"/>
              </a:rPr>
              <a:t>NEW</a:t>
            </a:r>
            <a:endParaRPr b="1" i="0" sz="1200" u="none" cap="none" strike="noStrike">
              <a:solidFill>
                <a:srgbClr val="434343"/>
              </a:solidFill>
              <a:latin typeface="Roboto Condensed"/>
              <a:ea typeface="Roboto Condensed"/>
              <a:cs typeface="Roboto Condensed"/>
              <a:sym typeface="Roboto Condensed"/>
            </a:endParaRPr>
          </a:p>
        </p:txBody>
      </p:sp>
      <p:sp>
        <p:nvSpPr>
          <p:cNvPr id="401" name="Google Shape;401;p80"/>
          <p:cNvSpPr/>
          <p:nvPr/>
        </p:nvSpPr>
        <p:spPr>
          <a:xfrm>
            <a:off x="5456094" y="4862852"/>
            <a:ext cx="1127412" cy="386154"/>
          </a:xfrm>
          <a:prstGeom prst="flowChartTerminator">
            <a:avLst/>
          </a:prstGeom>
          <a:solidFill>
            <a:srgbClr val="CFE2F3"/>
          </a:solidFill>
          <a:ln>
            <a:noFill/>
          </a:ln>
          <a:effectLst>
            <a:outerShdw blurRad="57150" rotWithShape="0" algn="bl" dir="5400000" dist="19050">
              <a:srgbClr val="000000">
                <a:alpha val="49803"/>
              </a:srgbClr>
            </a:outerShdw>
          </a:effectLst>
        </p:spPr>
        <p:txBody>
          <a:bodyPr anchorCtr="0" anchor="ctr"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Roboto Condensed"/>
                <a:ea typeface="Roboto Condensed"/>
                <a:cs typeface="Roboto Condensed"/>
                <a:sym typeface="Roboto Condensed"/>
              </a:rPr>
              <a:t>RUN</a:t>
            </a:r>
            <a:endParaRPr b="1" i="0" sz="1200" u="none" cap="none" strike="noStrike">
              <a:solidFill>
                <a:srgbClr val="434343"/>
              </a:solidFill>
              <a:latin typeface="Roboto Condensed"/>
              <a:ea typeface="Roboto Condensed"/>
              <a:cs typeface="Roboto Condensed"/>
              <a:sym typeface="Roboto Condensed"/>
            </a:endParaRPr>
          </a:p>
        </p:txBody>
      </p:sp>
      <p:sp>
        <p:nvSpPr>
          <p:cNvPr id="402" name="Google Shape;402;p80"/>
          <p:cNvSpPr/>
          <p:nvPr/>
        </p:nvSpPr>
        <p:spPr>
          <a:xfrm>
            <a:off x="7702300" y="3593907"/>
            <a:ext cx="1127412" cy="386154"/>
          </a:xfrm>
          <a:prstGeom prst="flowChartTerminator">
            <a:avLst/>
          </a:prstGeom>
          <a:solidFill>
            <a:srgbClr val="EFEFEF"/>
          </a:solidFill>
          <a:ln>
            <a:noFill/>
          </a:ln>
          <a:effectLst>
            <a:outerShdw blurRad="57150" rotWithShape="0" algn="bl" dir="5400000" dist="19050">
              <a:srgbClr val="000000">
                <a:alpha val="49803"/>
              </a:srgbClr>
            </a:outerShdw>
          </a:effectLst>
        </p:spPr>
        <p:txBody>
          <a:bodyPr anchorCtr="0" anchor="ctr"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434343"/>
                </a:solidFill>
                <a:latin typeface="Roboto Condensed"/>
                <a:ea typeface="Roboto Condensed"/>
                <a:cs typeface="Roboto Condensed"/>
                <a:sym typeface="Roboto Condensed"/>
              </a:rPr>
              <a:t>LOADING</a:t>
            </a:r>
            <a:endParaRPr b="1" i="1" sz="1200" u="none" cap="none" strike="noStrike">
              <a:solidFill>
                <a:srgbClr val="434343"/>
              </a:solidFill>
              <a:latin typeface="Roboto Condensed"/>
              <a:ea typeface="Roboto Condensed"/>
              <a:cs typeface="Roboto Condensed"/>
              <a:sym typeface="Roboto Condensed"/>
            </a:endParaRPr>
          </a:p>
        </p:txBody>
      </p:sp>
      <p:sp>
        <p:nvSpPr>
          <p:cNvPr id="403" name="Google Shape;403;p80"/>
          <p:cNvSpPr/>
          <p:nvPr/>
        </p:nvSpPr>
        <p:spPr>
          <a:xfrm>
            <a:off x="7702300" y="4372268"/>
            <a:ext cx="1127412" cy="386154"/>
          </a:xfrm>
          <a:prstGeom prst="flowChartTerminator">
            <a:avLst/>
          </a:prstGeom>
          <a:solidFill>
            <a:srgbClr val="CFE2F3"/>
          </a:solidFill>
          <a:ln>
            <a:noFill/>
          </a:ln>
          <a:effectLst>
            <a:outerShdw blurRad="57150" rotWithShape="0" algn="bl" dir="5400000" dist="19050">
              <a:srgbClr val="000000">
                <a:alpha val="49803"/>
              </a:srgbClr>
            </a:outerShdw>
          </a:effectLst>
        </p:spPr>
        <p:txBody>
          <a:bodyPr anchorCtr="0" anchor="ctr"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Roboto Condensed"/>
                <a:ea typeface="Roboto Condensed"/>
                <a:cs typeface="Roboto Condensed"/>
                <a:sym typeface="Roboto Condensed"/>
              </a:rPr>
              <a:t>OFFLINE</a:t>
            </a:r>
            <a:endParaRPr b="1" i="0" sz="1200" u="none" cap="none" strike="noStrike">
              <a:solidFill>
                <a:srgbClr val="434343"/>
              </a:solidFill>
              <a:latin typeface="Roboto Condensed"/>
              <a:ea typeface="Roboto Condensed"/>
              <a:cs typeface="Roboto Condensed"/>
              <a:sym typeface="Roboto Condensed"/>
            </a:endParaRPr>
          </a:p>
        </p:txBody>
      </p:sp>
      <p:sp>
        <p:nvSpPr>
          <p:cNvPr id="404" name="Google Shape;404;p80"/>
          <p:cNvSpPr/>
          <p:nvPr/>
        </p:nvSpPr>
        <p:spPr>
          <a:xfrm>
            <a:off x="3133713" y="3983100"/>
            <a:ext cx="1127412" cy="386154"/>
          </a:xfrm>
          <a:prstGeom prst="flowChartTerminator">
            <a:avLst/>
          </a:prstGeom>
          <a:solidFill>
            <a:srgbClr val="EFEFEF"/>
          </a:solidFill>
          <a:ln>
            <a:noFill/>
          </a:ln>
          <a:effectLst>
            <a:outerShdw blurRad="57150" rotWithShape="0" algn="bl" dir="5400000" dist="19050">
              <a:srgbClr val="000000">
                <a:alpha val="49803"/>
              </a:srgbClr>
            </a:outerShdw>
          </a:effectLst>
        </p:spPr>
        <p:txBody>
          <a:bodyPr anchorCtr="0" anchor="ctr"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434343"/>
                </a:solidFill>
                <a:latin typeface="Roboto Condensed"/>
                <a:ea typeface="Roboto Condensed"/>
                <a:cs typeface="Roboto Condensed"/>
                <a:sym typeface="Roboto Condensed"/>
              </a:rPr>
              <a:t>LEAVING</a:t>
            </a:r>
            <a:endParaRPr b="1" i="1" sz="1200" u="none" cap="none" strike="noStrike">
              <a:solidFill>
                <a:srgbClr val="434343"/>
              </a:solidFill>
              <a:latin typeface="Roboto Condensed"/>
              <a:ea typeface="Roboto Condensed"/>
              <a:cs typeface="Roboto Condensed"/>
              <a:sym typeface="Roboto Condensed"/>
            </a:endParaRPr>
          </a:p>
        </p:txBody>
      </p:sp>
      <p:sp>
        <p:nvSpPr>
          <p:cNvPr id="405" name="Google Shape;405;p80"/>
          <p:cNvSpPr/>
          <p:nvPr/>
        </p:nvSpPr>
        <p:spPr>
          <a:xfrm>
            <a:off x="3089100" y="2277300"/>
            <a:ext cx="1216620" cy="386154"/>
          </a:xfrm>
          <a:prstGeom prst="flowChartTerminator">
            <a:avLst/>
          </a:prstGeom>
          <a:solidFill>
            <a:srgbClr val="EFEFEF"/>
          </a:solidFill>
          <a:ln>
            <a:noFill/>
          </a:ln>
          <a:effectLst>
            <a:outerShdw blurRad="57150" rotWithShape="0" algn="bl" dir="5400000" dist="19050">
              <a:srgbClr val="000000">
                <a:alpha val="49803"/>
              </a:srgbClr>
            </a:outerShdw>
          </a:effectLst>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434343"/>
                </a:solidFill>
                <a:latin typeface="Roboto Condensed"/>
                <a:ea typeface="Roboto Condensed"/>
                <a:cs typeface="Roboto Condensed"/>
                <a:sym typeface="Roboto Condensed"/>
              </a:rPr>
              <a:t>DSO CHANGING</a:t>
            </a:r>
            <a:endParaRPr b="1" i="1" sz="1200" u="none" cap="none" strike="noStrike">
              <a:solidFill>
                <a:srgbClr val="434343"/>
              </a:solidFill>
              <a:latin typeface="Roboto Condensed"/>
              <a:ea typeface="Roboto Condensed"/>
              <a:cs typeface="Roboto Condensed"/>
              <a:sym typeface="Roboto Condensed"/>
            </a:endParaRPr>
          </a:p>
        </p:txBody>
      </p:sp>
      <p:cxnSp>
        <p:nvCxnSpPr>
          <p:cNvPr id="406" name="Google Shape;406;p80"/>
          <p:cNvCxnSpPr>
            <a:stCxn id="398" idx="2"/>
            <a:endCxn id="399" idx="0"/>
          </p:cNvCxnSpPr>
          <p:nvPr/>
        </p:nvCxnSpPr>
        <p:spPr>
          <a:xfrm>
            <a:off x="6019800" y="935154"/>
            <a:ext cx="0" cy="516000"/>
          </a:xfrm>
          <a:prstGeom prst="straightConnector1">
            <a:avLst/>
          </a:prstGeom>
          <a:noFill/>
          <a:ln cap="flat" cmpd="sng" w="9525">
            <a:solidFill>
              <a:schemeClr val="dk2"/>
            </a:solidFill>
            <a:prstDash val="solid"/>
            <a:round/>
            <a:headEnd len="sm" w="sm" type="none"/>
            <a:tailEnd len="med" w="med" type="triangle"/>
          </a:ln>
        </p:spPr>
      </p:cxnSp>
      <p:cxnSp>
        <p:nvCxnSpPr>
          <p:cNvPr id="407" name="Google Shape;407;p80"/>
          <p:cNvCxnSpPr>
            <a:stCxn id="399" idx="2"/>
            <a:endCxn id="400" idx="0"/>
          </p:cNvCxnSpPr>
          <p:nvPr/>
        </p:nvCxnSpPr>
        <p:spPr>
          <a:xfrm>
            <a:off x="6019800" y="1837404"/>
            <a:ext cx="0" cy="439800"/>
          </a:xfrm>
          <a:prstGeom prst="straightConnector1">
            <a:avLst/>
          </a:prstGeom>
          <a:noFill/>
          <a:ln cap="flat" cmpd="sng" w="9525">
            <a:solidFill>
              <a:schemeClr val="dk2"/>
            </a:solidFill>
            <a:prstDash val="solid"/>
            <a:round/>
            <a:headEnd len="sm" w="sm" type="none"/>
            <a:tailEnd len="med" w="med" type="triangle"/>
          </a:ln>
        </p:spPr>
      </p:cxnSp>
      <p:cxnSp>
        <p:nvCxnSpPr>
          <p:cNvPr id="408" name="Google Shape;408;p80"/>
          <p:cNvCxnSpPr>
            <a:stCxn id="400" idx="2"/>
            <a:endCxn id="409" idx="0"/>
          </p:cNvCxnSpPr>
          <p:nvPr/>
        </p:nvCxnSpPr>
        <p:spPr>
          <a:xfrm>
            <a:off x="6019800" y="2663454"/>
            <a:ext cx="0" cy="439800"/>
          </a:xfrm>
          <a:prstGeom prst="straightConnector1">
            <a:avLst/>
          </a:prstGeom>
          <a:noFill/>
          <a:ln cap="flat" cmpd="sng" w="9525">
            <a:solidFill>
              <a:schemeClr val="dk2"/>
            </a:solidFill>
            <a:prstDash val="solid"/>
            <a:round/>
            <a:headEnd len="sm" w="sm" type="none"/>
            <a:tailEnd len="med" w="med" type="triangle"/>
          </a:ln>
        </p:spPr>
      </p:cxnSp>
      <p:cxnSp>
        <p:nvCxnSpPr>
          <p:cNvPr id="410" name="Google Shape;410;p80"/>
          <p:cNvCxnSpPr>
            <a:stCxn id="409" idx="2"/>
            <a:endCxn id="411" idx="0"/>
          </p:cNvCxnSpPr>
          <p:nvPr/>
        </p:nvCxnSpPr>
        <p:spPr>
          <a:xfrm>
            <a:off x="6019800" y="3489504"/>
            <a:ext cx="0" cy="592200"/>
          </a:xfrm>
          <a:prstGeom prst="straightConnector1">
            <a:avLst/>
          </a:prstGeom>
          <a:noFill/>
          <a:ln cap="flat" cmpd="sng" w="9525">
            <a:solidFill>
              <a:schemeClr val="dk2"/>
            </a:solidFill>
            <a:prstDash val="solid"/>
            <a:round/>
            <a:headEnd len="sm" w="sm" type="none"/>
            <a:tailEnd len="med" w="med" type="triangle"/>
          </a:ln>
        </p:spPr>
      </p:cxnSp>
      <p:cxnSp>
        <p:nvCxnSpPr>
          <p:cNvPr id="412" name="Google Shape;412;p80"/>
          <p:cNvCxnSpPr>
            <a:stCxn id="403" idx="0"/>
            <a:endCxn id="402" idx="2"/>
          </p:cNvCxnSpPr>
          <p:nvPr/>
        </p:nvCxnSpPr>
        <p:spPr>
          <a:xfrm rot="10800000">
            <a:off x="8266006" y="3980168"/>
            <a:ext cx="0" cy="392100"/>
          </a:xfrm>
          <a:prstGeom prst="straightConnector1">
            <a:avLst/>
          </a:prstGeom>
          <a:noFill/>
          <a:ln cap="flat" cmpd="sng" w="9525">
            <a:solidFill>
              <a:schemeClr val="dk2"/>
            </a:solidFill>
            <a:prstDash val="solid"/>
            <a:round/>
            <a:headEnd len="sm" w="sm" type="none"/>
            <a:tailEnd len="med" w="med" type="triangle"/>
          </a:ln>
        </p:spPr>
      </p:cxnSp>
      <p:sp>
        <p:nvSpPr>
          <p:cNvPr id="411" name="Google Shape;411;p80"/>
          <p:cNvSpPr/>
          <p:nvPr/>
        </p:nvSpPr>
        <p:spPr>
          <a:xfrm>
            <a:off x="5385525" y="4081800"/>
            <a:ext cx="1268568" cy="386154"/>
          </a:xfrm>
          <a:prstGeom prst="flowChartTerminator">
            <a:avLst/>
          </a:prstGeom>
          <a:solidFill>
            <a:srgbClr val="EFEFEF"/>
          </a:solidFill>
          <a:ln>
            <a:noFill/>
          </a:ln>
          <a:effectLst>
            <a:outerShdw blurRad="57150" rotWithShape="0" algn="bl" dir="5400000" dist="19050">
              <a:srgbClr val="000000">
                <a:alpha val="49803"/>
              </a:srgbClr>
            </a:outerShdw>
          </a:effectLst>
        </p:spPr>
        <p:txBody>
          <a:bodyPr anchorCtr="0" anchor="ctr"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434343"/>
                </a:solidFill>
                <a:latin typeface="Roboto Condensed"/>
                <a:ea typeface="Roboto Condensed"/>
                <a:cs typeface="Roboto Condensed"/>
                <a:sym typeface="Roboto Condensed"/>
              </a:rPr>
              <a:t>SPLIT, LOOP*</a:t>
            </a:r>
            <a:endParaRPr b="1" i="1" sz="1200" u="none" cap="none" strike="noStrike">
              <a:solidFill>
                <a:srgbClr val="434343"/>
              </a:solidFill>
              <a:latin typeface="Roboto Condensed"/>
              <a:ea typeface="Roboto Condensed"/>
              <a:cs typeface="Roboto Condensed"/>
              <a:sym typeface="Roboto Condensed"/>
            </a:endParaRPr>
          </a:p>
        </p:txBody>
      </p:sp>
      <p:cxnSp>
        <p:nvCxnSpPr>
          <p:cNvPr id="413" name="Google Shape;413;p80"/>
          <p:cNvCxnSpPr>
            <a:stCxn id="400" idx="1"/>
            <a:endCxn id="405" idx="3"/>
          </p:cNvCxnSpPr>
          <p:nvPr/>
        </p:nvCxnSpPr>
        <p:spPr>
          <a:xfrm rot="10800000">
            <a:off x="4305594" y="2470377"/>
            <a:ext cx="1150500" cy="0"/>
          </a:xfrm>
          <a:prstGeom prst="straightConnector1">
            <a:avLst/>
          </a:prstGeom>
          <a:noFill/>
          <a:ln cap="flat" cmpd="sng" w="9525">
            <a:solidFill>
              <a:schemeClr val="dk2"/>
            </a:solidFill>
            <a:prstDash val="solid"/>
            <a:round/>
            <a:headEnd len="sm" w="sm" type="none"/>
            <a:tailEnd len="med" w="med" type="triangle"/>
          </a:ln>
        </p:spPr>
      </p:cxnSp>
      <p:cxnSp>
        <p:nvCxnSpPr>
          <p:cNvPr id="414" name="Google Shape;414;p80"/>
          <p:cNvCxnSpPr>
            <a:stCxn id="411" idx="2"/>
            <a:endCxn id="401" idx="0"/>
          </p:cNvCxnSpPr>
          <p:nvPr/>
        </p:nvCxnSpPr>
        <p:spPr>
          <a:xfrm>
            <a:off x="6019809" y="4467954"/>
            <a:ext cx="0" cy="394800"/>
          </a:xfrm>
          <a:prstGeom prst="straightConnector1">
            <a:avLst/>
          </a:prstGeom>
          <a:noFill/>
          <a:ln cap="flat" cmpd="sng" w="9525">
            <a:solidFill>
              <a:schemeClr val="dk2"/>
            </a:solidFill>
            <a:prstDash val="solid"/>
            <a:round/>
            <a:headEnd len="sm" w="sm" type="none"/>
            <a:tailEnd len="med" w="med" type="triangle"/>
          </a:ln>
        </p:spPr>
      </p:cxnSp>
      <p:cxnSp>
        <p:nvCxnSpPr>
          <p:cNvPr id="415" name="Google Shape;415;p80"/>
          <p:cNvCxnSpPr>
            <a:stCxn id="401" idx="1"/>
            <a:endCxn id="404" idx="2"/>
          </p:cNvCxnSpPr>
          <p:nvPr/>
        </p:nvCxnSpPr>
        <p:spPr>
          <a:xfrm rot="10800000">
            <a:off x="3697494" y="4369229"/>
            <a:ext cx="1758600" cy="686700"/>
          </a:xfrm>
          <a:prstGeom prst="curvedConnector2">
            <a:avLst/>
          </a:prstGeom>
          <a:noFill/>
          <a:ln cap="flat" cmpd="sng" w="9525">
            <a:solidFill>
              <a:schemeClr val="dk2"/>
            </a:solidFill>
            <a:prstDash val="solid"/>
            <a:round/>
            <a:headEnd len="sm" w="sm" type="none"/>
            <a:tailEnd len="med" w="med" type="triangle"/>
          </a:ln>
        </p:spPr>
      </p:cxnSp>
      <p:cxnSp>
        <p:nvCxnSpPr>
          <p:cNvPr id="416" name="Google Shape;416;p80"/>
          <p:cNvCxnSpPr>
            <a:stCxn id="404" idx="0"/>
            <a:endCxn id="409" idx="1"/>
          </p:cNvCxnSpPr>
          <p:nvPr/>
        </p:nvCxnSpPr>
        <p:spPr>
          <a:xfrm rot="-5400000">
            <a:off x="4198119" y="2795700"/>
            <a:ext cx="686700" cy="1688100"/>
          </a:xfrm>
          <a:prstGeom prst="curvedConnector2">
            <a:avLst/>
          </a:prstGeom>
          <a:noFill/>
          <a:ln cap="flat" cmpd="sng" w="9525">
            <a:solidFill>
              <a:schemeClr val="dk2"/>
            </a:solidFill>
            <a:prstDash val="solid"/>
            <a:round/>
            <a:headEnd len="sm" w="sm" type="none"/>
            <a:tailEnd len="med" w="med" type="triangle"/>
          </a:ln>
        </p:spPr>
      </p:cxnSp>
      <p:cxnSp>
        <p:nvCxnSpPr>
          <p:cNvPr id="417" name="Google Shape;417;p80"/>
          <p:cNvCxnSpPr>
            <a:stCxn id="409" idx="1"/>
            <a:endCxn id="405" idx="2"/>
          </p:cNvCxnSpPr>
          <p:nvPr/>
        </p:nvCxnSpPr>
        <p:spPr>
          <a:xfrm rot="10800000">
            <a:off x="3697416" y="2663427"/>
            <a:ext cx="1688100" cy="633000"/>
          </a:xfrm>
          <a:prstGeom prst="curvedConnector2">
            <a:avLst/>
          </a:prstGeom>
          <a:noFill/>
          <a:ln cap="flat" cmpd="sng" w="9525">
            <a:solidFill>
              <a:srgbClr val="000000"/>
            </a:solidFill>
            <a:prstDash val="solid"/>
            <a:round/>
            <a:headEnd len="sm" w="sm" type="none"/>
            <a:tailEnd len="med" w="med" type="triangle"/>
          </a:ln>
        </p:spPr>
      </p:cxnSp>
      <p:cxnSp>
        <p:nvCxnSpPr>
          <p:cNvPr id="418" name="Google Shape;418;p80"/>
          <p:cNvCxnSpPr>
            <a:stCxn id="405" idx="0"/>
            <a:endCxn id="399" idx="1"/>
          </p:cNvCxnSpPr>
          <p:nvPr/>
        </p:nvCxnSpPr>
        <p:spPr>
          <a:xfrm rot="-5400000">
            <a:off x="4260210" y="1081500"/>
            <a:ext cx="633000" cy="1758600"/>
          </a:xfrm>
          <a:prstGeom prst="curvedConnector2">
            <a:avLst/>
          </a:prstGeom>
          <a:noFill/>
          <a:ln cap="flat" cmpd="sng" w="9525">
            <a:solidFill>
              <a:srgbClr val="000000"/>
            </a:solidFill>
            <a:prstDash val="solid"/>
            <a:round/>
            <a:headEnd len="sm" w="sm" type="none"/>
            <a:tailEnd len="med" w="med" type="triangle"/>
          </a:ln>
        </p:spPr>
      </p:cxnSp>
      <p:cxnSp>
        <p:nvCxnSpPr>
          <p:cNvPr id="419" name="Google Shape;419;p80"/>
          <p:cNvCxnSpPr>
            <a:stCxn id="401" idx="3"/>
            <a:endCxn id="403" idx="2"/>
          </p:cNvCxnSpPr>
          <p:nvPr/>
        </p:nvCxnSpPr>
        <p:spPr>
          <a:xfrm flipH="1" rot="10800000">
            <a:off x="6583506" y="4758329"/>
            <a:ext cx="1682400" cy="297600"/>
          </a:xfrm>
          <a:prstGeom prst="curvedConnector2">
            <a:avLst/>
          </a:prstGeom>
          <a:noFill/>
          <a:ln cap="flat" cmpd="sng" w="9525">
            <a:solidFill>
              <a:schemeClr val="dk2"/>
            </a:solidFill>
            <a:prstDash val="solid"/>
            <a:round/>
            <a:headEnd len="sm" w="sm" type="none"/>
            <a:tailEnd len="med" w="med" type="triangle"/>
          </a:ln>
        </p:spPr>
      </p:cxnSp>
      <p:cxnSp>
        <p:nvCxnSpPr>
          <p:cNvPr id="420" name="Google Shape;420;p80"/>
          <p:cNvCxnSpPr>
            <a:endCxn id="403" idx="1"/>
          </p:cNvCxnSpPr>
          <p:nvPr/>
        </p:nvCxnSpPr>
        <p:spPr>
          <a:xfrm>
            <a:off x="6357400" y="3340745"/>
            <a:ext cx="1344900" cy="12246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421" name="Google Shape;421;p80"/>
          <p:cNvCxnSpPr>
            <a:stCxn id="402" idx="0"/>
            <a:endCxn id="409" idx="3"/>
          </p:cNvCxnSpPr>
          <p:nvPr/>
        </p:nvCxnSpPr>
        <p:spPr>
          <a:xfrm flipH="1" rot="5400000">
            <a:off x="7311256" y="2639157"/>
            <a:ext cx="297600" cy="1611900"/>
          </a:xfrm>
          <a:prstGeom prst="curvedConnector2">
            <a:avLst/>
          </a:prstGeom>
          <a:noFill/>
          <a:ln cap="flat" cmpd="sng" w="9525">
            <a:solidFill>
              <a:schemeClr val="dk2"/>
            </a:solidFill>
            <a:prstDash val="solid"/>
            <a:round/>
            <a:headEnd len="sm" w="sm" type="none"/>
            <a:tailEnd len="med" w="med" type="triangle"/>
          </a:ln>
        </p:spPr>
      </p:cxnSp>
      <p:sp>
        <p:nvSpPr>
          <p:cNvPr id="422" name="Google Shape;422;p80"/>
          <p:cNvSpPr txBox="1"/>
          <p:nvPr/>
        </p:nvSpPr>
        <p:spPr>
          <a:xfrm>
            <a:off x="5506800" y="1027477"/>
            <a:ext cx="1026000" cy="26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Register server to Supervisor</a:t>
            </a:r>
            <a:endParaRPr b="0" i="0" sz="1000" u="none" cap="none" strike="noStrike">
              <a:solidFill>
                <a:srgbClr val="000000"/>
              </a:solidFill>
              <a:highlight>
                <a:srgbClr val="FFFFFF"/>
              </a:highlight>
              <a:latin typeface="Roboto Condensed"/>
              <a:ea typeface="Roboto Condensed"/>
              <a:cs typeface="Roboto Condensed"/>
              <a:sym typeface="Roboto Condensed"/>
            </a:endParaRPr>
          </a:p>
        </p:txBody>
      </p:sp>
      <p:sp>
        <p:nvSpPr>
          <p:cNvPr id="423" name="Google Shape;423;p80"/>
          <p:cNvSpPr txBox="1"/>
          <p:nvPr/>
        </p:nvSpPr>
        <p:spPr>
          <a:xfrm>
            <a:off x="5506800" y="1922800"/>
            <a:ext cx="1026000" cy="26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Add to RING</a:t>
            </a:r>
            <a:endParaRPr b="0" i="0" sz="1000" u="none" cap="none" strike="noStrike">
              <a:solidFill>
                <a:srgbClr val="000000"/>
              </a:solidFill>
              <a:highlight>
                <a:srgbClr val="FFFFFF"/>
              </a:highlight>
              <a:latin typeface="Roboto Condensed"/>
              <a:ea typeface="Roboto Condensed"/>
              <a:cs typeface="Roboto Condensed"/>
              <a:sym typeface="Roboto Condensed"/>
            </a:endParaRPr>
          </a:p>
        </p:txBody>
      </p:sp>
      <p:sp>
        <p:nvSpPr>
          <p:cNvPr id="424" name="Google Shape;424;p80"/>
          <p:cNvSpPr txBox="1"/>
          <p:nvPr/>
        </p:nvSpPr>
        <p:spPr>
          <a:xfrm>
            <a:off x="5506800" y="2748850"/>
            <a:ext cx="1026000" cy="26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Assign Key</a:t>
            </a:r>
            <a:endParaRPr b="0" i="0" sz="1000" u="none" cap="none" strike="noStrike">
              <a:solidFill>
                <a:srgbClr val="000000"/>
              </a:solidFill>
              <a:highlight>
                <a:srgbClr val="FFFFFF"/>
              </a:highlight>
              <a:latin typeface="Roboto Condensed"/>
              <a:ea typeface="Roboto Condensed"/>
              <a:cs typeface="Roboto Condensed"/>
              <a:sym typeface="Roboto Condensed"/>
            </a:endParaRPr>
          </a:p>
        </p:txBody>
      </p:sp>
      <p:sp>
        <p:nvSpPr>
          <p:cNvPr id="425" name="Google Shape;425;p80"/>
          <p:cNvSpPr txBox="1"/>
          <p:nvPr/>
        </p:nvSpPr>
        <p:spPr>
          <a:xfrm>
            <a:off x="5506800" y="3600877"/>
            <a:ext cx="1026000" cy="26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Manually Join </a:t>
            </a:r>
            <a:endParaRPr b="0" i="0" sz="1000" u="none" cap="none" strike="noStrike">
              <a:solidFill>
                <a:srgbClr val="000000"/>
              </a:solidFill>
              <a:highlight>
                <a:srgbClr val="FFFFFF"/>
              </a:highlight>
              <a:latin typeface="Roboto Condensed"/>
              <a:ea typeface="Roboto Condensed"/>
              <a:cs typeface="Roboto Condensed"/>
              <a:sym typeface="Roboto Condensed"/>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or Auto-Join</a:t>
            </a:r>
            <a:endParaRPr b="0" i="0" sz="1000" u="none" cap="none" strike="noStrike">
              <a:solidFill>
                <a:srgbClr val="000000"/>
              </a:solidFill>
              <a:highlight>
                <a:srgbClr val="FFFFFF"/>
              </a:highlight>
              <a:latin typeface="Roboto Condensed"/>
              <a:ea typeface="Roboto Condensed"/>
              <a:cs typeface="Roboto Condensed"/>
              <a:sym typeface="Roboto Condensed"/>
            </a:endParaRPr>
          </a:p>
        </p:txBody>
      </p:sp>
      <p:sp>
        <p:nvSpPr>
          <p:cNvPr id="426" name="Google Shape;426;p80"/>
          <p:cNvSpPr txBox="1"/>
          <p:nvPr/>
        </p:nvSpPr>
        <p:spPr>
          <a:xfrm>
            <a:off x="3506900" y="2845375"/>
            <a:ext cx="1026000" cy="26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Remove from RING</a:t>
            </a:r>
            <a:endParaRPr b="0" i="0" sz="1000" u="none" cap="none" strike="noStrike">
              <a:solidFill>
                <a:srgbClr val="000000"/>
              </a:solidFill>
              <a:highlight>
                <a:srgbClr val="FFFFFF"/>
              </a:highlight>
              <a:latin typeface="Roboto Condensed"/>
              <a:ea typeface="Roboto Condensed"/>
              <a:cs typeface="Roboto Condensed"/>
              <a:sym typeface="Roboto Condensed"/>
            </a:endParaRPr>
          </a:p>
        </p:txBody>
      </p:sp>
      <p:sp>
        <p:nvSpPr>
          <p:cNvPr id="427" name="Google Shape;427;p80"/>
          <p:cNvSpPr txBox="1"/>
          <p:nvPr/>
        </p:nvSpPr>
        <p:spPr>
          <a:xfrm>
            <a:off x="3506900" y="4578050"/>
            <a:ext cx="1026000" cy="26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Leave</a:t>
            </a:r>
            <a:endParaRPr b="0" i="0" sz="1000" u="none" cap="none" strike="noStrike">
              <a:solidFill>
                <a:srgbClr val="000000"/>
              </a:solidFill>
              <a:highlight>
                <a:srgbClr val="FFFFFF"/>
              </a:highlight>
              <a:latin typeface="Roboto Condensed"/>
              <a:ea typeface="Roboto Condensed"/>
              <a:cs typeface="Roboto Condensed"/>
              <a:sym typeface="Roboto Condensed"/>
            </a:endParaRPr>
          </a:p>
        </p:txBody>
      </p:sp>
      <p:sp>
        <p:nvSpPr>
          <p:cNvPr id="428" name="Google Shape;428;p80"/>
          <p:cNvSpPr txBox="1"/>
          <p:nvPr/>
        </p:nvSpPr>
        <p:spPr>
          <a:xfrm>
            <a:off x="4367913" y="2335813"/>
            <a:ext cx="1026000" cy="26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Remove from RING</a:t>
            </a:r>
            <a:endParaRPr b="0" i="0" sz="1000" u="none" cap="none" strike="noStrike">
              <a:solidFill>
                <a:srgbClr val="000000"/>
              </a:solidFill>
              <a:highlight>
                <a:srgbClr val="FFFFFF"/>
              </a:highlight>
              <a:latin typeface="Roboto Condensed"/>
              <a:ea typeface="Roboto Condensed"/>
              <a:cs typeface="Roboto Condensed"/>
              <a:sym typeface="Roboto Condensed"/>
            </a:endParaRPr>
          </a:p>
        </p:txBody>
      </p:sp>
      <p:sp>
        <p:nvSpPr>
          <p:cNvPr id="429" name="Google Shape;429;p80"/>
          <p:cNvSpPr txBox="1"/>
          <p:nvPr/>
        </p:nvSpPr>
        <p:spPr>
          <a:xfrm>
            <a:off x="7140563" y="4862763"/>
            <a:ext cx="1026000" cy="26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Stop process</a:t>
            </a:r>
            <a:endParaRPr b="0" i="0" sz="1000" u="none" cap="none" strike="noStrike">
              <a:solidFill>
                <a:srgbClr val="000000"/>
              </a:solidFill>
              <a:highlight>
                <a:srgbClr val="FFFFFF"/>
              </a:highlight>
              <a:latin typeface="Roboto Condensed"/>
              <a:ea typeface="Roboto Condensed"/>
              <a:cs typeface="Roboto Condensed"/>
              <a:sym typeface="Roboto Condensed"/>
            </a:endParaRPr>
          </a:p>
        </p:txBody>
      </p:sp>
      <p:sp>
        <p:nvSpPr>
          <p:cNvPr id="430" name="Google Shape;430;p80"/>
          <p:cNvSpPr txBox="1"/>
          <p:nvPr/>
        </p:nvSpPr>
        <p:spPr>
          <a:xfrm>
            <a:off x="7752988" y="4067814"/>
            <a:ext cx="1026000" cy="26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Start process</a:t>
            </a:r>
            <a:endParaRPr b="0" i="0" sz="1000" u="none" cap="none" strike="noStrike">
              <a:solidFill>
                <a:srgbClr val="000000"/>
              </a:solidFill>
              <a:highlight>
                <a:srgbClr val="FFFFFF"/>
              </a:highlight>
              <a:latin typeface="Roboto Condensed"/>
              <a:ea typeface="Roboto Condensed"/>
              <a:cs typeface="Roboto Condensed"/>
              <a:sym typeface="Roboto Condensed"/>
            </a:endParaRPr>
          </a:p>
        </p:txBody>
      </p:sp>
      <p:sp>
        <p:nvSpPr>
          <p:cNvPr id="431" name="Google Shape;431;p80"/>
          <p:cNvSpPr txBox="1"/>
          <p:nvPr/>
        </p:nvSpPr>
        <p:spPr>
          <a:xfrm>
            <a:off x="6604538" y="3822138"/>
            <a:ext cx="1026000" cy="26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Stop process</a:t>
            </a:r>
            <a:endParaRPr b="0" i="0" sz="1000" u="none" cap="none" strike="noStrike">
              <a:solidFill>
                <a:srgbClr val="000000"/>
              </a:solidFill>
              <a:highlight>
                <a:srgbClr val="FFFFFF"/>
              </a:highlight>
              <a:latin typeface="Roboto Condensed"/>
              <a:ea typeface="Roboto Condensed"/>
              <a:cs typeface="Roboto Condensed"/>
              <a:sym typeface="Roboto Condensed"/>
            </a:endParaRPr>
          </a:p>
        </p:txBody>
      </p:sp>
      <p:cxnSp>
        <p:nvCxnSpPr>
          <p:cNvPr id="432" name="Google Shape;432;p80"/>
          <p:cNvCxnSpPr>
            <a:stCxn id="399" idx="3"/>
            <a:endCxn id="398" idx="3"/>
          </p:cNvCxnSpPr>
          <p:nvPr/>
        </p:nvCxnSpPr>
        <p:spPr>
          <a:xfrm flipH="1" rot="10800000">
            <a:off x="6583506" y="742227"/>
            <a:ext cx="600" cy="902100"/>
          </a:xfrm>
          <a:prstGeom prst="curvedConnector3">
            <a:avLst>
              <a:gd fmla="val 126857333" name="adj1"/>
            </a:avLst>
          </a:prstGeom>
          <a:noFill/>
          <a:ln cap="flat" cmpd="sng" w="9525">
            <a:solidFill>
              <a:schemeClr val="dk2"/>
            </a:solidFill>
            <a:prstDash val="solid"/>
            <a:round/>
            <a:headEnd len="sm" w="sm" type="none"/>
            <a:tailEnd len="med" w="med" type="triangle"/>
          </a:ln>
        </p:spPr>
      </p:cxnSp>
      <p:sp>
        <p:nvSpPr>
          <p:cNvPr id="433" name="Google Shape;433;p80"/>
          <p:cNvSpPr txBox="1"/>
          <p:nvPr/>
        </p:nvSpPr>
        <p:spPr>
          <a:xfrm>
            <a:off x="6825405" y="1058575"/>
            <a:ext cx="1026000" cy="26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Roboto Condensed"/>
                <a:ea typeface="Roboto Condensed"/>
                <a:cs typeface="Roboto Condensed"/>
                <a:sym typeface="Roboto Condensed"/>
              </a:rPr>
              <a:t>Remove server from Supervisor</a:t>
            </a:r>
            <a:endParaRPr b="0" i="0" sz="1000" u="none" cap="none" strike="noStrike">
              <a:solidFill>
                <a:srgbClr val="000000"/>
              </a:solidFill>
              <a:highlight>
                <a:srgbClr val="FFFFFF"/>
              </a:highlight>
              <a:latin typeface="Roboto Condensed"/>
              <a:ea typeface="Roboto Condensed"/>
              <a:cs typeface="Roboto Condensed"/>
              <a:sym typeface="Roboto Condensed"/>
            </a:endParaRPr>
          </a:p>
        </p:txBody>
      </p:sp>
      <p:sp>
        <p:nvSpPr>
          <p:cNvPr id="409" name="Google Shape;409;p80"/>
          <p:cNvSpPr/>
          <p:nvPr/>
        </p:nvSpPr>
        <p:spPr>
          <a:xfrm>
            <a:off x="5385516" y="3103350"/>
            <a:ext cx="1268568" cy="386154"/>
          </a:xfrm>
          <a:prstGeom prst="flowChartTerminator">
            <a:avLst/>
          </a:prstGeom>
          <a:solidFill>
            <a:srgbClr val="CFE2F3"/>
          </a:solidFill>
          <a:ln>
            <a:noFill/>
          </a:ln>
          <a:effectLst>
            <a:outerShdw blurRad="57150" rotWithShape="0" algn="bl" dir="5400000" dist="19050">
              <a:srgbClr val="000000">
                <a:alpha val="49803"/>
              </a:srgbClr>
            </a:outerShdw>
          </a:effectLst>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Roboto Condensed"/>
                <a:ea typeface="Roboto Condensed"/>
                <a:cs typeface="Roboto Condensed"/>
                <a:sym typeface="Roboto Condensed"/>
              </a:rPr>
              <a:t>OUT OF SERVICE</a:t>
            </a:r>
            <a:endParaRPr b="1" i="0" sz="1200" u="none" cap="none" strike="noStrike">
              <a:solidFill>
                <a:srgbClr val="434343"/>
              </a:solidFill>
              <a:latin typeface="Roboto Condensed"/>
              <a:ea typeface="Roboto Condensed"/>
              <a:cs typeface="Roboto Condensed"/>
              <a:sym typeface="Roboto Condensed"/>
            </a:endParaRPr>
          </a:p>
        </p:txBody>
      </p:sp>
      <p:sp>
        <p:nvSpPr>
          <p:cNvPr id="434" name="Google Shape;434;p80"/>
          <p:cNvSpPr/>
          <p:nvPr/>
        </p:nvSpPr>
        <p:spPr>
          <a:xfrm>
            <a:off x="187025" y="1632475"/>
            <a:ext cx="320382" cy="269082"/>
          </a:xfrm>
          <a:prstGeom prst="flowChartTerminator">
            <a:avLst/>
          </a:prstGeom>
          <a:solidFill>
            <a:srgbClr val="B6D7A8"/>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80"/>
          <p:cNvSpPr/>
          <p:nvPr/>
        </p:nvSpPr>
        <p:spPr>
          <a:xfrm>
            <a:off x="187025" y="2053975"/>
            <a:ext cx="320382" cy="269082"/>
          </a:xfrm>
          <a:prstGeom prst="flowChartTerminator">
            <a:avLst/>
          </a:prstGeom>
          <a:solidFill>
            <a:srgbClr val="CFE2F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80"/>
          <p:cNvSpPr/>
          <p:nvPr/>
        </p:nvSpPr>
        <p:spPr>
          <a:xfrm>
            <a:off x="187025" y="2475475"/>
            <a:ext cx="320382" cy="269082"/>
          </a:xfrm>
          <a:prstGeom prst="flowChartTerminator">
            <a:avLst/>
          </a:prstGeom>
          <a:solidFill>
            <a:srgbClr val="EFEFE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80"/>
          <p:cNvSpPr txBox="1"/>
          <p:nvPr/>
        </p:nvSpPr>
        <p:spPr>
          <a:xfrm>
            <a:off x="507429" y="1632475"/>
            <a:ext cx="1344900" cy="26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Roboto Condensed"/>
                <a:ea typeface="Roboto Condensed"/>
                <a:cs typeface="Roboto Condensed"/>
                <a:sym typeface="Roboto Condensed"/>
              </a:rPr>
              <a:t>Newly installed node</a:t>
            </a:r>
            <a:endParaRPr b="0" i="0" sz="1000" u="none" cap="none" strike="noStrike">
              <a:solidFill>
                <a:srgbClr val="000000"/>
              </a:solidFill>
              <a:latin typeface="Roboto Condensed"/>
              <a:ea typeface="Roboto Condensed"/>
              <a:cs typeface="Roboto Condensed"/>
              <a:sym typeface="Roboto Condensed"/>
            </a:endParaRPr>
          </a:p>
        </p:txBody>
      </p:sp>
      <p:sp>
        <p:nvSpPr>
          <p:cNvPr id="438" name="Google Shape;438;p80"/>
          <p:cNvSpPr txBox="1"/>
          <p:nvPr/>
        </p:nvSpPr>
        <p:spPr>
          <a:xfrm>
            <a:off x="507425" y="2053975"/>
            <a:ext cx="1856100" cy="26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Roboto Condensed"/>
                <a:ea typeface="Roboto Condensed"/>
                <a:cs typeface="Roboto Condensed"/>
                <a:sym typeface="Roboto Condensed"/>
              </a:rPr>
              <a:t>Static state, only an </a:t>
            </a:r>
            <a:endParaRPr b="0" i="0" sz="10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Roboto Condensed"/>
                <a:ea typeface="Roboto Condensed"/>
                <a:cs typeface="Roboto Condensed"/>
                <a:sym typeface="Roboto Condensed"/>
              </a:rPr>
              <a:t>action can change it</a:t>
            </a:r>
            <a:endParaRPr b="0" i="0" sz="1000" u="none" cap="none" strike="noStrike">
              <a:solidFill>
                <a:srgbClr val="000000"/>
              </a:solidFill>
              <a:latin typeface="Roboto Condensed"/>
              <a:ea typeface="Roboto Condensed"/>
              <a:cs typeface="Roboto Condensed"/>
              <a:sym typeface="Roboto Condensed"/>
            </a:endParaRPr>
          </a:p>
        </p:txBody>
      </p:sp>
      <p:sp>
        <p:nvSpPr>
          <p:cNvPr id="439" name="Google Shape;439;p80"/>
          <p:cNvSpPr txBox="1"/>
          <p:nvPr/>
        </p:nvSpPr>
        <p:spPr>
          <a:xfrm>
            <a:off x="507424" y="2475475"/>
            <a:ext cx="1856100" cy="26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Roboto Condensed"/>
                <a:ea typeface="Roboto Condensed"/>
                <a:cs typeface="Roboto Condensed"/>
                <a:sym typeface="Roboto Condensed"/>
              </a:rPr>
              <a:t>Temporary state, automatically </a:t>
            </a:r>
            <a:endParaRPr b="0" i="0" sz="10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Roboto Condensed"/>
                <a:ea typeface="Roboto Condensed"/>
                <a:cs typeface="Roboto Condensed"/>
                <a:sym typeface="Roboto Condensed"/>
              </a:rPr>
              <a:t>changes to the next when done</a:t>
            </a:r>
            <a:endParaRPr b="0" i="0" sz="1000" u="none" cap="none" strike="noStrike">
              <a:solidFill>
                <a:srgbClr val="000000"/>
              </a:solidFill>
              <a:latin typeface="Roboto Condensed"/>
              <a:ea typeface="Roboto Condensed"/>
              <a:cs typeface="Roboto Condensed"/>
              <a:sym typeface="Roboto Condensed"/>
            </a:endParaRPr>
          </a:p>
        </p:txBody>
      </p:sp>
      <p:sp>
        <p:nvSpPr>
          <p:cNvPr id="440" name="Google Shape;440;p80"/>
          <p:cNvSpPr txBox="1"/>
          <p:nvPr/>
        </p:nvSpPr>
        <p:spPr>
          <a:xfrm>
            <a:off x="187025" y="4921375"/>
            <a:ext cx="2682600" cy="26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Condensed"/>
                <a:ea typeface="Roboto Condensed"/>
                <a:cs typeface="Roboto Condensed"/>
                <a:sym typeface="Roboto Condensed"/>
              </a:rPr>
              <a:t>(*) will be reflected on the RING state</a:t>
            </a:r>
            <a:endParaRPr b="0" i="0" sz="1200" u="none" cap="none" strike="noStrike">
              <a:solidFill>
                <a:srgbClr val="000000"/>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81"/>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a:solidFill>
                  <a:srgbClr val="434343"/>
                </a:solidFill>
              </a:rPr>
              <a:t>Node State Lifecycle (2)</a:t>
            </a:r>
            <a:endParaRPr>
              <a:solidFill>
                <a:srgbClr val="434343"/>
              </a:solidFill>
            </a:endParaRPr>
          </a:p>
        </p:txBody>
      </p:sp>
      <p:graphicFrame>
        <p:nvGraphicFramePr>
          <p:cNvPr id="447" name="Google Shape;447;p81"/>
          <p:cNvGraphicFramePr/>
          <p:nvPr/>
        </p:nvGraphicFramePr>
        <p:xfrm>
          <a:off x="628655" y="1234884"/>
          <a:ext cx="3000000" cy="3000000"/>
        </p:xfrm>
        <a:graphic>
          <a:graphicData uri="http://schemas.openxmlformats.org/drawingml/2006/table">
            <a:tbl>
              <a:tblPr bandRow="1" firstRow="1">
                <a:noFill/>
                <a:tableStyleId>{23B9C106-646E-402C-B485-489690FEAF0D}</a:tableStyleId>
              </a:tblPr>
              <a:tblGrid>
                <a:gridCol w="1187300"/>
                <a:gridCol w="4789075"/>
                <a:gridCol w="994150"/>
                <a:gridCol w="916175"/>
              </a:tblGrid>
              <a:tr h="236350">
                <a:tc>
                  <a:txBody>
                    <a:bodyPr/>
                    <a:lstStyle/>
                    <a:p>
                      <a:pPr indent="0" lvl="0" marL="35999" marR="0" rtl="0" algn="l">
                        <a:lnSpc>
                          <a:spcPct val="100000"/>
                        </a:lnSpc>
                        <a:spcBef>
                          <a:spcPts val="0"/>
                        </a:spcBef>
                        <a:spcAft>
                          <a:spcPts val="0"/>
                        </a:spcAft>
                        <a:buClr>
                          <a:srgbClr val="000000"/>
                        </a:buClr>
                        <a:buSzPts val="1000"/>
                        <a:buFont typeface="Arial"/>
                        <a:buNone/>
                      </a:pPr>
                      <a:r>
                        <a:rPr lang="en-US" sz="1100" u="none" cap="none" strike="noStrike">
                          <a:latin typeface="Roboto"/>
                          <a:ea typeface="Roboto"/>
                          <a:cs typeface="Roboto"/>
                          <a:sym typeface="Roboto"/>
                        </a:rPr>
                        <a:t>Node State</a:t>
                      </a:r>
                      <a:endParaRPr sz="1100" u="none" cap="none" strike="noStrike">
                        <a:solidFill>
                          <a:schemeClr val="lt1"/>
                        </a:solidFill>
                        <a:latin typeface="Roboto"/>
                        <a:ea typeface="Roboto"/>
                        <a:cs typeface="Roboto"/>
                        <a:sym typeface="Roboto"/>
                      </a:endParaRPr>
                    </a:p>
                  </a:txBody>
                  <a:tcPr marT="45700" marB="45700" marR="45700" marL="45700" anchor="ctr"/>
                </a:tc>
                <a:tc>
                  <a:txBody>
                    <a:bodyPr/>
                    <a:lstStyle/>
                    <a:p>
                      <a:pPr indent="0" lvl="0" marL="35999" marR="0" rtl="0" algn="l">
                        <a:lnSpc>
                          <a:spcPct val="100000"/>
                        </a:lnSpc>
                        <a:spcBef>
                          <a:spcPts val="0"/>
                        </a:spcBef>
                        <a:spcAft>
                          <a:spcPts val="0"/>
                        </a:spcAft>
                        <a:buClr>
                          <a:srgbClr val="000000"/>
                        </a:buClr>
                        <a:buSzPts val="1000"/>
                        <a:buFont typeface="Arial"/>
                        <a:buNone/>
                      </a:pPr>
                      <a:r>
                        <a:rPr lang="en-US" sz="1100" u="none" cap="none" strike="noStrike">
                          <a:latin typeface="Roboto"/>
                          <a:ea typeface="Roboto"/>
                          <a:cs typeface="Roboto"/>
                          <a:sym typeface="Roboto"/>
                        </a:rPr>
                        <a:t>Description</a:t>
                      </a:r>
                      <a:endParaRPr sz="1100" u="none" cap="none" strike="noStrike">
                        <a:solidFill>
                          <a:schemeClr val="lt1"/>
                        </a:solidFill>
                        <a:latin typeface="Roboto"/>
                        <a:ea typeface="Roboto"/>
                        <a:cs typeface="Roboto"/>
                        <a:sym typeface="Roboto"/>
                      </a:endParaRPr>
                    </a:p>
                  </a:txBody>
                  <a:tcPr marT="45700" marB="45700" marR="45700" marL="45700" anchor="ctr"/>
                </a:tc>
                <a:tc>
                  <a:txBody>
                    <a:bodyPr/>
                    <a:lstStyle/>
                    <a:p>
                      <a:pPr indent="0" lvl="0" marL="35999"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RING State</a:t>
                      </a:r>
                      <a:endParaRPr sz="1100" u="none" cap="none" strike="noStrike">
                        <a:latin typeface="Roboto"/>
                        <a:ea typeface="Roboto"/>
                        <a:cs typeface="Roboto"/>
                        <a:sym typeface="Roboto"/>
                      </a:endParaRPr>
                    </a:p>
                  </a:txBody>
                  <a:tcPr marT="45700" marB="45700" marR="45700" marL="45700" anchor="ctr"/>
                </a:tc>
                <a:tc>
                  <a:txBody>
                    <a:bodyPr/>
                    <a:lstStyle/>
                    <a:p>
                      <a:pPr indent="0" lvl="0" marL="35999" marR="0" rtl="0" algn="l">
                        <a:lnSpc>
                          <a:spcPct val="100000"/>
                        </a:lnSpc>
                        <a:spcBef>
                          <a:spcPts val="0"/>
                        </a:spcBef>
                        <a:spcAft>
                          <a:spcPts val="0"/>
                        </a:spcAft>
                        <a:buClr>
                          <a:srgbClr val="000000"/>
                        </a:buClr>
                        <a:buSzPts val="1000"/>
                        <a:buFont typeface="Arial"/>
                        <a:buNone/>
                      </a:pPr>
                      <a:r>
                        <a:rPr lang="en-US" sz="1100" u="none" cap="none" strike="noStrike">
                          <a:latin typeface="Roboto"/>
                          <a:ea typeface="Roboto"/>
                          <a:cs typeface="Roboto"/>
                          <a:sym typeface="Roboto"/>
                        </a:rPr>
                        <a:t>Criticality</a:t>
                      </a:r>
                      <a:endParaRPr sz="1100" u="none" cap="none" strike="noStrike">
                        <a:latin typeface="Roboto"/>
                        <a:ea typeface="Roboto"/>
                        <a:cs typeface="Roboto"/>
                        <a:sym typeface="Roboto"/>
                      </a:endParaRPr>
                    </a:p>
                  </a:txBody>
                  <a:tcPr marT="45700" marB="45700" marR="45700" marL="45700" anchor="ctr"/>
                </a:tc>
              </a:tr>
              <a:tr h="236350">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OFFLINE</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Registered to the Supervisor, but cannot be reached</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1100"/>
                        <a:buFont typeface="Arial"/>
                        <a:buNone/>
                      </a:pPr>
                      <a:r>
                        <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Info/Critical</a:t>
                      </a:r>
                      <a:endParaRPr sz="1100" u="none" cap="none" strike="noStrike">
                        <a:latin typeface="Roboto"/>
                        <a:ea typeface="Roboto"/>
                        <a:cs typeface="Roboto"/>
                        <a:sym typeface="Roboto"/>
                      </a:endParaRPr>
                    </a:p>
                  </a:txBody>
                  <a:tcPr marT="45700" marB="45700" marR="45700" marL="45700" anchor="ctr">
                    <a:solidFill>
                      <a:srgbClr val="FCE5CD"/>
                    </a:solidFill>
                  </a:tcPr>
                </a:tc>
              </a:tr>
              <a:tr h="236350">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AVAILABLE</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Registered to the Supervisor, but not assigned to a Ring yet.</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1100"/>
                        <a:buFont typeface="Arial"/>
                        <a:buNone/>
                      </a:pPr>
                      <a:r>
                        <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Info</a:t>
                      </a:r>
                      <a:endParaRPr sz="1100" u="none" cap="none" strike="noStrike">
                        <a:latin typeface="Roboto"/>
                        <a:ea typeface="Roboto"/>
                        <a:cs typeface="Roboto"/>
                        <a:sym typeface="Roboto"/>
                      </a:endParaRPr>
                    </a:p>
                  </a:txBody>
                  <a:tcPr marT="45700" marB="45700" marR="45700" marL="45700" anchor="ctr">
                    <a:solidFill>
                      <a:srgbClr val="FCE5CD"/>
                    </a:solidFill>
                  </a:tcPr>
                </a:tc>
              </a:tr>
              <a:tr h="236350">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NEW</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Assigned to a Ring, but not assigned a key ID yet.</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1100"/>
                        <a:buFont typeface="Arial"/>
                        <a:buNone/>
                      </a:pPr>
                      <a:r>
                        <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Info</a:t>
                      </a:r>
                      <a:endParaRPr sz="1100" u="none" cap="none" strike="noStrike">
                        <a:latin typeface="Roboto"/>
                        <a:ea typeface="Roboto"/>
                        <a:cs typeface="Roboto"/>
                        <a:sym typeface="Roboto"/>
                      </a:endParaRPr>
                    </a:p>
                  </a:txBody>
                  <a:tcPr marT="45700" marB="45700" marR="45700" marL="45700" anchor="ctr">
                    <a:solidFill>
                      <a:srgbClr val="FCE5CD"/>
                    </a:solidFill>
                  </a:tcPr>
                </a:tc>
              </a:tr>
              <a:tr h="236350">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OUT OF SERVICE</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The node is currently out of the RING. It has been assigned a key ID.</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INCOMPLETE</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Warning</a:t>
                      </a:r>
                      <a:endParaRPr sz="1100" u="none" cap="none" strike="noStrike">
                        <a:latin typeface="Roboto"/>
                        <a:ea typeface="Roboto"/>
                        <a:cs typeface="Roboto"/>
                        <a:sym typeface="Roboto"/>
                      </a:endParaRPr>
                    </a:p>
                  </a:txBody>
                  <a:tcPr marT="45700" marB="45700" marR="45700" marL="45700" anchor="ctr">
                    <a:solidFill>
                      <a:srgbClr val="FCE5CD"/>
                    </a:solidFill>
                  </a:tcPr>
                </a:tc>
              </a:tr>
              <a:tr h="236350">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RUN</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The node is in the RING and accepts object and key requests.</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RUN</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Info</a:t>
                      </a:r>
                      <a:endParaRPr sz="1100" u="none" cap="none" strike="noStrike">
                        <a:latin typeface="Roboto"/>
                        <a:ea typeface="Roboto"/>
                        <a:cs typeface="Roboto"/>
                        <a:sym typeface="Roboto"/>
                      </a:endParaRPr>
                    </a:p>
                  </a:txBody>
                  <a:tcPr marT="45700" marB="45700" marR="45700" marL="45700" anchor="ctr">
                    <a:solidFill>
                      <a:srgbClr val="FCE5CD"/>
                    </a:solidFill>
                  </a:tcPr>
                </a:tc>
              </a:tr>
              <a:tr h="236350">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LOADING</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The node is loading; The node might have been rebooted, or re-read, etc. Goes to OUT OF SERVICE when done.</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1100"/>
                        <a:buFont typeface="Arial"/>
                        <a:buNone/>
                      </a:pPr>
                      <a:r>
                        <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Info</a:t>
                      </a:r>
                      <a:endParaRPr sz="1100" u="none" cap="none" strike="noStrike">
                        <a:latin typeface="Roboto"/>
                        <a:ea typeface="Roboto"/>
                        <a:cs typeface="Roboto"/>
                        <a:sym typeface="Roboto"/>
                      </a:endParaRPr>
                    </a:p>
                  </a:txBody>
                  <a:tcPr marT="45700" marB="45700" marR="45700" marL="45700" anchor="ctr">
                    <a:solidFill>
                      <a:srgbClr val="FCE5CD"/>
                    </a:solidFill>
                  </a:tcPr>
                </a:tc>
              </a:tr>
              <a:tr h="236350">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LEAVING</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The node is leaving the RING; transitioning from RUN to OUT OF SERVICE, e.g. after a </a:t>
                      </a:r>
                      <a:r>
                        <a:rPr i="1" lang="en-US" sz="1100" u="none" cap="none" strike="noStrike">
                          <a:latin typeface="Roboto"/>
                          <a:ea typeface="Roboto"/>
                          <a:cs typeface="Roboto"/>
                          <a:sym typeface="Roboto"/>
                        </a:rPr>
                        <a:t>Leave</a:t>
                      </a:r>
                      <a:r>
                        <a:rPr lang="en-US" sz="1100" u="none" cap="none" strike="noStrike">
                          <a:latin typeface="Roboto"/>
                          <a:ea typeface="Roboto"/>
                          <a:cs typeface="Roboto"/>
                          <a:sym typeface="Roboto"/>
                        </a:rPr>
                        <a:t> action.</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1100"/>
                        <a:buFont typeface="Arial"/>
                        <a:buNone/>
                      </a:pPr>
                      <a:r>
                        <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Info</a:t>
                      </a:r>
                      <a:endParaRPr sz="1100" u="none" cap="none" strike="noStrike">
                        <a:latin typeface="Roboto"/>
                        <a:ea typeface="Roboto"/>
                        <a:cs typeface="Roboto"/>
                        <a:sym typeface="Roboto"/>
                      </a:endParaRPr>
                    </a:p>
                  </a:txBody>
                  <a:tcPr marT="45700" marB="45700" marR="45700" marL="45700" anchor="ctr">
                    <a:solidFill>
                      <a:srgbClr val="FCE5CD"/>
                    </a:solidFill>
                  </a:tcPr>
                </a:tc>
              </a:tr>
              <a:tr h="236350">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DSO CHANGING</a:t>
                      </a:r>
                      <a:endParaRPr sz="1100" u="none" cap="none" strike="noStrike">
                        <a:latin typeface="Roboto"/>
                        <a:ea typeface="Roboto"/>
                        <a:cs typeface="Roboto"/>
                        <a:sym typeface="Roboto"/>
                      </a:endParaRPr>
                    </a:p>
                  </a:txBody>
                  <a:tcPr marT="45700" marB="45700" marR="45700" marL="45700" anchor="ctr">
                    <a:lnB cap="flat" cmpd="sng" w="19050">
                      <a:solidFill>
                        <a:schemeClr val="lt1"/>
                      </a:solidFill>
                      <a:prstDash val="solid"/>
                      <a:round/>
                      <a:headEnd len="sm" w="sm" type="none"/>
                      <a:tailEnd len="sm" w="sm" type="none"/>
                    </a:lnB>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The node is removed from the RING; transitioning from OUT OF SERVICE to AVAILABLE, e.g. after a </a:t>
                      </a:r>
                      <a:r>
                        <a:rPr i="1" lang="en-US" sz="1100" u="none" cap="none" strike="noStrike">
                          <a:latin typeface="Roboto"/>
                          <a:ea typeface="Roboto"/>
                          <a:cs typeface="Roboto"/>
                          <a:sym typeface="Roboto"/>
                        </a:rPr>
                        <a:t>Remove</a:t>
                      </a:r>
                      <a:r>
                        <a:rPr lang="en-US" sz="1100" u="none" cap="none" strike="noStrike">
                          <a:latin typeface="Roboto"/>
                          <a:ea typeface="Roboto"/>
                          <a:cs typeface="Roboto"/>
                          <a:sym typeface="Roboto"/>
                        </a:rPr>
                        <a:t> action.</a:t>
                      </a:r>
                      <a:endParaRPr sz="1100" u="none" cap="none" strike="noStrike">
                        <a:latin typeface="Roboto"/>
                        <a:ea typeface="Roboto"/>
                        <a:cs typeface="Roboto"/>
                        <a:sym typeface="Roboto"/>
                      </a:endParaRPr>
                    </a:p>
                  </a:txBody>
                  <a:tcPr marT="45700" marB="45700" marR="45700" marL="45700" anchor="ctr">
                    <a:lnB cap="flat" cmpd="sng" w="19050">
                      <a:solidFill>
                        <a:schemeClr val="lt1"/>
                      </a:solidFill>
                      <a:prstDash val="solid"/>
                      <a:round/>
                      <a:headEnd len="sm" w="sm" type="none"/>
                      <a:tailEnd len="sm" w="sm" type="none"/>
                    </a:lnB>
                    <a:solidFill>
                      <a:srgbClr val="FCE5CD"/>
                    </a:solidFill>
                  </a:tcPr>
                </a:tc>
                <a:tc>
                  <a:txBody>
                    <a:bodyPr/>
                    <a:lstStyle/>
                    <a:p>
                      <a:pPr indent="0" lvl="0" marL="35999" marR="0" rtl="0" algn="l">
                        <a:lnSpc>
                          <a:spcPct val="100000"/>
                        </a:lnSpc>
                        <a:spcBef>
                          <a:spcPts val="0"/>
                        </a:spcBef>
                        <a:spcAft>
                          <a:spcPts val="0"/>
                        </a:spcAft>
                        <a:buClr>
                          <a:srgbClr val="000000"/>
                        </a:buClr>
                        <a:buSzPts val="1100"/>
                        <a:buFont typeface="Arial"/>
                        <a:buNone/>
                      </a:pPr>
                      <a:r>
                        <a:t/>
                      </a:r>
                      <a:endParaRPr sz="1100" u="none" cap="none" strike="noStrike">
                        <a:latin typeface="Roboto"/>
                        <a:ea typeface="Roboto"/>
                        <a:cs typeface="Roboto"/>
                        <a:sym typeface="Roboto"/>
                      </a:endParaRPr>
                    </a:p>
                  </a:txBody>
                  <a:tcPr marT="45700" marB="45700" marR="45700" marL="45700" anchor="ctr">
                    <a:lnB cap="flat" cmpd="sng" w="19050">
                      <a:solidFill>
                        <a:schemeClr val="lt1"/>
                      </a:solidFill>
                      <a:prstDash val="solid"/>
                      <a:round/>
                      <a:headEnd len="sm" w="sm" type="none"/>
                      <a:tailEnd len="sm" w="sm" type="none"/>
                    </a:lnB>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Info</a:t>
                      </a:r>
                      <a:endParaRPr sz="1100" u="none" cap="none" strike="noStrike">
                        <a:latin typeface="Roboto"/>
                        <a:ea typeface="Roboto"/>
                        <a:cs typeface="Roboto"/>
                        <a:sym typeface="Roboto"/>
                      </a:endParaRPr>
                    </a:p>
                  </a:txBody>
                  <a:tcPr marT="45700" marB="45700" marR="45700" marL="45700" anchor="ctr">
                    <a:lnB cap="flat" cmpd="sng" w="19050">
                      <a:solidFill>
                        <a:schemeClr val="lt1"/>
                      </a:solidFill>
                      <a:prstDash val="solid"/>
                      <a:round/>
                      <a:headEnd len="sm" w="sm" type="none"/>
                      <a:tailEnd len="sm" w="sm" type="none"/>
                    </a:lnB>
                    <a:solidFill>
                      <a:srgbClr val="FCE5CD"/>
                    </a:solidFill>
                  </a:tcPr>
                </a:tc>
              </a:tr>
              <a:tr h="236350">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LOOP</a:t>
                      </a:r>
                      <a:endParaRPr sz="11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A node points to an incorrect successor node. Critical when lasting more than a minute.</a:t>
                      </a:r>
                      <a:endParaRPr sz="11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5999"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LOOP</a:t>
                      </a:r>
                      <a:endParaRPr sz="11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Info/Critical</a:t>
                      </a:r>
                      <a:endParaRPr sz="11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r>
              <a:tr h="236350">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SPLIT</a:t>
                      </a:r>
                      <a:endParaRPr sz="11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The node is not linked to the main Ring. Critical when lasting more than a minute.</a:t>
                      </a:r>
                      <a:endParaRPr sz="11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5999"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SPLIT</a:t>
                      </a:r>
                      <a:endParaRPr sz="11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5999" marR="0" rtl="0" algn="l">
                        <a:lnSpc>
                          <a:spcPct val="100000"/>
                        </a:lnSpc>
                        <a:spcBef>
                          <a:spcPts val="0"/>
                        </a:spcBef>
                        <a:spcAft>
                          <a:spcPts val="0"/>
                        </a:spcAft>
                        <a:buClr>
                          <a:srgbClr val="000000"/>
                        </a:buClr>
                        <a:buSzPts val="900"/>
                        <a:buFont typeface="Arial"/>
                        <a:buNone/>
                      </a:pPr>
                      <a:r>
                        <a:rPr lang="en-US" sz="1100" u="none" cap="none" strike="noStrike">
                          <a:latin typeface="Roboto"/>
                          <a:ea typeface="Roboto"/>
                          <a:cs typeface="Roboto"/>
                          <a:sym typeface="Roboto"/>
                        </a:rPr>
                        <a:t>Info/Critical</a:t>
                      </a:r>
                      <a:endParaRPr sz="11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2"/>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a:solidFill>
                  <a:srgbClr val="434343"/>
                </a:solidFill>
              </a:rPr>
              <a:t>Other Node States</a:t>
            </a:r>
            <a:endParaRPr>
              <a:solidFill>
                <a:srgbClr val="434343"/>
              </a:solidFill>
            </a:endParaRPr>
          </a:p>
        </p:txBody>
      </p:sp>
      <p:graphicFrame>
        <p:nvGraphicFramePr>
          <p:cNvPr id="454" name="Google Shape;454;p82"/>
          <p:cNvGraphicFramePr/>
          <p:nvPr/>
        </p:nvGraphicFramePr>
        <p:xfrm>
          <a:off x="628655" y="1234874"/>
          <a:ext cx="3000000" cy="3000000"/>
        </p:xfrm>
        <a:graphic>
          <a:graphicData uri="http://schemas.openxmlformats.org/drawingml/2006/table">
            <a:tbl>
              <a:tblPr bandRow="1" firstRow="1">
                <a:noFill/>
                <a:tableStyleId>{23B9C106-646E-402C-B485-489690FEAF0D}</a:tableStyleId>
              </a:tblPr>
              <a:tblGrid>
                <a:gridCol w="1441725"/>
                <a:gridCol w="4500450"/>
                <a:gridCol w="1253700"/>
                <a:gridCol w="690825"/>
              </a:tblGrid>
              <a:tr h="262600">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Node State</a:t>
                      </a:r>
                      <a:endParaRPr sz="1000" u="none" cap="none" strike="noStrike">
                        <a:solidFill>
                          <a:schemeClr val="lt1"/>
                        </a:solidFill>
                        <a:latin typeface="Roboto"/>
                        <a:ea typeface="Roboto"/>
                        <a:cs typeface="Roboto"/>
                        <a:sym typeface="Roboto"/>
                      </a:endParaRPr>
                    </a:p>
                  </a:txBody>
                  <a:tcPr marT="45700" marB="45700" marR="45700" marL="45700" anchor="ct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Description</a:t>
                      </a:r>
                      <a:endParaRPr sz="1000" u="none" cap="none" strike="noStrike">
                        <a:solidFill>
                          <a:schemeClr val="lt1"/>
                        </a:solidFill>
                        <a:latin typeface="Roboto"/>
                        <a:ea typeface="Roboto"/>
                        <a:cs typeface="Roboto"/>
                        <a:sym typeface="Roboto"/>
                      </a:endParaRPr>
                    </a:p>
                  </a:txBody>
                  <a:tcPr marT="45700" marB="45700" marR="45700" marL="45700" anchor="ct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RING State</a:t>
                      </a:r>
                      <a:endParaRPr sz="1000" u="none" cap="none" strike="noStrike">
                        <a:latin typeface="Roboto"/>
                        <a:ea typeface="Roboto"/>
                        <a:cs typeface="Roboto"/>
                        <a:sym typeface="Roboto"/>
                      </a:endParaRPr>
                    </a:p>
                  </a:txBody>
                  <a:tcPr marT="45700" marB="45700" marR="45700" marL="45700" anchor="ct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Criticality</a:t>
                      </a:r>
                      <a:endParaRPr sz="1000" u="none" cap="none" strike="noStrike">
                        <a:latin typeface="Roboto"/>
                        <a:ea typeface="Roboto"/>
                        <a:cs typeface="Roboto"/>
                        <a:sym typeface="Roboto"/>
                      </a:endParaRPr>
                    </a:p>
                  </a:txBody>
                  <a:tcPr marT="45700" marB="45700" marR="45700" marL="45700" anchor="ctr"/>
                </a:tc>
              </a:tr>
              <a:tr h="262600">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BALANCING (SRC)</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A node holds some objects that do not belong to its key range.</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solidFill>
                            <a:srgbClr val="000000"/>
                          </a:solidFill>
                          <a:latin typeface="Roboto"/>
                          <a:ea typeface="Roboto"/>
                          <a:cs typeface="Roboto"/>
                          <a:sym typeface="Roboto"/>
                        </a:rPr>
                        <a:t>BALANCING</a:t>
                      </a:r>
                      <a:endParaRPr i="0" sz="1000" u="none" cap="none" strike="noStrike">
                        <a:solidFill>
                          <a:srgbClr val="000000"/>
                        </a:solidFill>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Calibri"/>
                        <a:buNone/>
                      </a:pPr>
                      <a:r>
                        <a:rPr i="0" lang="en-US" sz="1000" u="none" cap="none" strike="noStrike">
                          <a:solidFill>
                            <a:srgbClr val="000000"/>
                          </a:solidFill>
                          <a:latin typeface="Roboto"/>
                          <a:ea typeface="Roboto"/>
                          <a:cs typeface="Roboto"/>
                          <a:sym typeface="Roboto"/>
                        </a:rPr>
                        <a:t>Warning</a:t>
                      </a:r>
                      <a:endParaRPr sz="1000" u="none" cap="none" strike="noStrike">
                        <a:latin typeface="Roboto"/>
                        <a:ea typeface="Roboto"/>
                        <a:cs typeface="Roboto"/>
                        <a:sym typeface="Roboto"/>
                      </a:endParaRPr>
                    </a:p>
                  </a:txBody>
                  <a:tcPr marT="45700" marB="45700" marR="45700" marL="45700" anchor="ctr">
                    <a:solidFill>
                      <a:srgbClr val="FCE5CD"/>
                    </a:solidFill>
                  </a:tcPr>
                </a:tc>
              </a:tr>
              <a:tr h="287600">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BALANCING (DST)</a:t>
                      </a:r>
                      <a:endParaRPr sz="1000" u="none" cap="none" strike="noStrike">
                        <a:latin typeface="Roboto"/>
                        <a:ea typeface="Roboto"/>
                        <a:cs typeface="Roboto"/>
                        <a:sym typeface="Roboto"/>
                      </a:endParaRPr>
                    </a:p>
                  </a:txBody>
                  <a:tcPr marT="45700" marB="45700" marR="45700" marL="45700" anchor="ctr">
                    <a:lnB cap="flat" cmpd="sng" w="1905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Some objects that belong to a node are currently held on some other node.</a:t>
                      </a:r>
                      <a:endParaRPr sz="1000" u="none" cap="none" strike="noStrike">
                        <a:latin typeface="Roboto"/>
                        <a:ea typeface="Roboto"/>
                        <a:cs typeface="Roboto"/>
                        <a:sym typeface="Roboto"/>
                      </a:endParaRPr>
                    </a:p>
                  </a:txBody>
                  <a:tcPr marT="45700" marB="45700" marR="45700" marL="45700" anchor="ctr">
                    <a:lnB cap="flat" cmpd="sng" w="1905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chemeClr val="dk1"/>
                        </a:buClr>
                        <a:buSzPts val="1100"/>
                        <a:buFont typeface="Arial"/>
                        <a:buNone/>
                      </a:pPr>
                      <a:r>
                        <a:rPr lang="en-US" sz="1000" u="none" cap="none" strike="noStrike">
                          <a:latin typeface="Roboto"/>
                          <a:ea typeface="Roboto"/>
                          <a:cs typeface="Roboto"/>
                          <a:sym typeface="Roboto"/>
                        </a:rPr>
                        <a:t>BALANCING</a:t>
                      </a:r>
                      <a:endParaRPr sz="1000" u="none" cap="none" strike="noStrike">
                        <a:latin typeface="Roboto"/>
                        <a:ea typeface="Roboto"/>
                        <a:cs typeface="Roboto"/>
                        <a:sym typeface="Roboto"/>
                      </a:endParaRPr>
                    </a:p>
                  </a:txBody>
                  <a:tcPr marT="45700" marB="45700" marR="45700" marL="45700" anchor="ctr">
                    <a:lnB cap="flat" cmpd="sng" w="1905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chemeClr val="dk1"/>
                        </a:buClr>
                        <a:buSzPts val="1000"/>
                        <a:buFont typeface="Calibri"/>
                        <a:buNone/>
                      </a:pPr>
                      <a:r>
                        <a:rPr lang="en-US" sz="1000" u="none" cap="none" strike="noStrike">
                          <a:latin typeface="Roboto"/>
                          <a:ea typeface="Roboto"/>
                          <a:cs typeface="Roboto"/>
                          <a:sym typeface="Roboto"/>
                        </a:rPr>
                        <a:t>Warning</a:t>
                      </a:r>
                      <a:endParaRPr sz="1000" u="none" cap="none" strike="noStrike">
                        <a:latin typeface="Roboto"/>
                        <a:ea typeface="Roboto"/>
                        <a:cs typeface="Roboto"/>
                        <a:sym typeface="Roboto"/>
                      </a:endParaRPr>
                    </a:p>
                  </a:txBody>
                  <a:tcPr marT="45700" marB="45700" marR="45700" marL="45700" anchor="ctr">
                    <a:lnB cap="flat" cmpd="sng" w="19050">
                      <a:solidFill>
                        <a:schemeClr val="lt1"/>
                      </a:solidFill>
                      <a:prstDash val="solid"/>
                      <a:round/>
                      <a:headEnd len="sm" w="sm" type="none"/>
                      <a:tailEnd len="sm" w="sm" type="none"/>
                    </a:lnB>
                    <a:solidFill>
                      <a:srgbClr val="FCE5CD"/>
                    </a:solidFill>
                  </a:tcPr>
                </a:tc>
              </a:tr>
              <a:tr h="262600">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DUPLICATE KEY</a:t>
                      </a:r>
                      <a:endParaRPr sz="10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The node holds the same key ID as another node.</a:t>
                      </a:r>
                      <a:endParaRPr sz="10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chemeClr val="dk1"/>
                        </a:buClr>
                        <a:buSzPts val="1000"/>
                        <a:buFont typeface="Arial"/>
                        <a:buNone/>
                      </a:pPr>
                      <a:r>
                        <a:rPr lang="en-US" sz="1000" u="none" cap="none" strike="noStrike">
                          <a:latin typeface="Roboto"/>
                          <a:ea typeface="Roboto"/>
                          <a:cs typeface="Roboto"/>
                          <a:sym typeface="Roboto"/>
                        </a:rPr>
                        <a:t>DUPLICATE KEY</a:t>
                      </a:r>
                      <a:endParaRPr sz="10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Critical</a:t>
                      </a:r>
                      <a:endParaRPr sz="10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r>
              <a:tr h="262600">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CONFIG MISMATCH</a:t>
                      </a:r>
                      <a:endParaRPr sz="10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The configuration set on the node is different than the configuration registered in the Supervisor. </a:t>
                      </a:r>
                      <a:endParaRPr sz="1000" u="none" cap="none" strike="noStrike">
                        <a:latin typeface="Roboto"/>
                        <a:ea typeface="Roboto"/>
                        <a:cs typeface="Roboto"/>
                        <a:sym typeface="Roboto"/>
                      </a:endParaRPr>
                    </a:p>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A </a:t>
                      </a:r>
                      <a:r>
                        <a:rPr i="1" lang="en-US" sz="1000" u="none" cap="none" strike="noStrike">
                          <a:latin typeface="Roboto"/>
                          <a:ea typeface="Roboto"/>
                          <a:cs typeface="Roboto"/>
                          <a:sym typeface="Roboto"/>
                        </a:rPr>
                        <a:t>Push conf </a:t>
                      </a:r>
                      <a:r>
                        <a:rPr lang="en-US" sz="1000" u="none" cap="none" strike="noStrike">
                          <a:latin typeface="Roboto"/>
                          <a:ea typeface="Roboto"/>
                          <a:cs typeface="Roboto"/>
                          <a:sym typeface="Roboto"/>
                        </a:rPr>
                        <a:t>command will update the running node with the configuration in the Supervisor.</a:t>
                      </a:r>
                      <a:endParaRPr sz="10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chemeClr val="dk1"/>
                        </a:buClr>
                        <a:buSzPts val="1000"/>
                        <a:buFont typeface="Arial"/>
                        <a:buNone/>
                      </a:pPr>
                      <a:r>
                        <a:rPr lang="en-US" sz="1000" u="none" cap="none" strike="noStrike">
                          <a:latin typeface="Roboto"/>
                          <a:ea typeface="Roboto"/>
                          <a:cs typeface="Roboto"/>
                          <a:sym typeface="Roboto"/>
                        </a:rPr>
                        <a:t>CONFIG MISMATCH</a:t>
                      </a:r>
                      <a:endParaRPr sz="10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chemeClr val="dk1"/>
                        </a:buClr>
                        <a:buSzPts val="1000"/>
                        <a:buFont typeface="Calibri"/>
                        <a:buNone/>
                      </a:pPr>
                      <a:r>
                        <a:rPr lang="en-US" sz="1000" u="none" cap="none" strike="noStrike">
                          <a:latin typeface="Roboto"/>
                          <a:ea typeface="Roboto"/>
                          <a:cs typeface="Roboto"/>
                          <a:sym typeface="Roboto"/>
                        </a:rPr>
                        <a:t>Warning</a:t>
                      </a:r>
                      <a:endParaRPr sz="1000" u="none" cap="none" strike="noStrike">
                        <a:latin typeface="Roboto"/>
                        <a:ea typeface="Roboto"/>
                        <a:cs typeface="Roboto"/>
                        <a:sym typeface="Roboto"/>
                      </a:endParaRPr>
                    </a:p>
                  </a:txBody>
                  <a:tcPr marT="45700" marB="45700" marR="45700" marL="457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CE5CD"/>
                    </a:solidFill>
                  </a:tcPr>
                </a:tc>
              </a:tr>
              <a:tr h="262600">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DISK FULL</a:t>
                      </a:r>
                      <a:endParaRPr sz="1000" u="none" cap="none" strike="noStrike">
                        <a:latin typeface="Roboto"/>
                        <a:ea typeface="Roboto"/>
                        <a:cs typeface="Roboto"/>
                        <a:sym typeface="Roboto"/>
                      </a:endParaRPr>
                    </a:p>
                  </a:txBody>
                  <a:tcPr marT="45700" marB="45700" marR="45700" marL="45700" anchor="ctr">
                    <a:lnT cap="flat" cmpd="sng" w="19050">
                      <a:solidFill>
                        <a:schemeClr val="lt1"/>
                      </a:solidFill>
                      <a:prstDash val="solid"/>
                      <a:round/>
                      <a:headEnd len="sm" w="sm" type="none"/>
                      <a:tailEnd len="sm" w="sm" type="none"/>
                    </a:lnT>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The disk usage limit (the Disk full percent parameter, set in the RING Administration window) has been reached.</a:t>
                      </a:r>
                      <a:endParaRPr sz="1000" u="none" cap="none" strike="noStrike">
                        <a:latin typeface="Roboto"/>
                        <a:ea typeface="Roboto"/>
                        <a:cs typeface="Roboto"/>
                        <a:sym typeface="Roboto"/>
                      </a:endParaRPr>
                    </a:p>
                  </a:txBody>
                  <a:tcPr marT="45700" marB="45700" marR="45700" marL="45700" anchor="ctr">
                    <a:lnT cap="flat" cmpd="sng" w="19050">
                      <a:solidFill>
                        <a:schemeClr val="lt1"/>
                      </a:solidFill>
                      <a:prstDash val="solid"/>
                      <a:round/>
                      <a:headEnd len="sm" w="sm" type="none"/>
                      <a:tailEnd len="sm" w="sm" type="none"/>
                    </a:lnT>
                    <a:solidFill>
                      <a:srgbClr val="FCE5CD"/>
                    </a:solidFill>
                  </a:tcPr>
                </a:tc>
                <a:tc>
                  <a:txBody>
                    <a:bodyPr/>
                    <a:lstStyle/>
                    <a:p>
                      <a:pPr indent="0" lvl="0" marL="38100" marR="0" rtl="0" algn="l">
                        <a:lnSpc>
                          <a:spcPct val="100000"/>
                        </a:lnSpc>
                        <a:spcBef>
                          <a:spcPts val="0"/>
                        </a:spcBef>
                        <a:spcAft>
                          <a:spcPts val="0"/>
                        </a:spcAft>
                        <a:buClr>
                          <a:schemeClr val="dk1"/>
                        </a:buClr>
                        <a:buSzPts val="1000"/>
                        <a:buFont typeface="Arial"/>
                        <a:buNone/>
                      </a:pPr>
                      <a:r>
                        <a:rPr lang="en-US" sz="1000" u="none" cap="none" strike="noStrike">
                          <a:latin typeface="Roboto"/>
                          <a:ea typeface="Roboto"/>
                          <a:cs typeface="Roboto"/>
                          <a:sym typeface="Roboto"/>
                        </a:rPr>
                        <a:t>DISK FULL</a:t>
                      </a:r>
                      <a:endParaRPr sz="1000" u="none" cap="none" strike="noStrike">
                        <a:latin typeface="Roboto"/>
                        <a:ea typeface="Roboto"/>
                        <a:cs typeface="Roboto"/>
                        <a:sym typeface="Roboto"/>
                      </a:endParaRPr>
                    </a:p>
                  </a:txBody>
                  <a:tcPr marT="45700" marB="45700" marR="45700" marL="45700" anchor="ctr">
                    <a:lnT cap="flat" cmpd="sng" w="19050">
                      <a:solidFill>
                        <a:schemeClr val="lt1"/>
                      </a:solidFill>
                      <a:prstDash val="solid"/>
                      <a:round/>
                      <a:headEnd len="sm" w="sm" type="none"/>
                      <a:tailEnd len="sm" w="sm" type="none"/>
                    </a:lnT>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Critical</a:t>
                      </a:r>
                      <a:endParaRPr sz="1000" u="none" cap="none" strike="noStrike">
                        <a:latin typeface="Roboto"/>
                        <a:ea typeface="Roboto"/>
                        <a:cs typeface="Roboto"/>
                        <a:sym typeface="Roboto"/>
                      </a:endParaRPr>
                    </a:p>
                  </a:txBody>
                  <a:tcPr marT="45700" marB="45700" marR="45700" marL="45700" anchor="ctr">
                    <a:lnT cap="flat" cmpd="sng" w="19050">
                      <a:solidFill>
                        <a:schemeClr val="lt1"/>
                      </a:solidFill>
                      <a:prstDash val="solid"/>
                      <a:round/>
                      <a:headEnd len="sm" w="sm" type="none"/>
                      <a:tailEnd len="sm" w="sm" type="none"/>
                    </a:lnT>
                    <a:solidFill>
                      <a:srgbClr val="FCE5CD"/>
                    </a:solidFill>
                  </a:tcPr>
                </a:tc>
              </a:tr>
              <a:tr h="262600">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DISK USAGE WARNING</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The disk usage limit, (the Disk warn percent parameter, set in the RING Administration window) has been reached.</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000"/>
                        <a:buFont typeface="Arial"/>
                        <a:buNone/>
                      </a:pPr>
                      <a:r>
                        <a:rPr lang="en-US" sz="1000" u="none" cap="none" strike="noStrike">
                          <a:latin typeface="Roboto"/>
                          <a:ea typeface="Roboto"/>
                          <a:cs typeface="Roboto"/>
                          <a:sym typeface="Roboto"/>
                        </a:rPr>
                        <a:t>DISK WARNING</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000"/>
                        <a:buFont typeface="Calibri"/>
                        <a:buNone/>
                      </a:pPr>
                      <a:r>
                        <a:rPr lang="en-US" sz="1000" u="none" cap="none" strike="noStrike">
                          <a:latin typeface="Roboto"/>
                          <a:ea typeface="Roboto"/>
                          <a:cs typeface="Roboto"/>
                          <a:sym typeface="Roboto"/>
                        </a:rPr>
                        <a:t>Warning</a:t>
                      </a:r>
                      <a:endParaRPr sz="1000" u="none" cap="none" strike="noStrike">
                        <a:latin typeface="Roboto"/>
                        <a:ea typeface="Roboto"/>
                        <a:cs typeface="Roboto"/>
                        <a:sym typeface="Roboto"/>
                      </a:endParaRPr>
                    </a:p>
                  </a:txBody>
                  <a:tcPr marT="45700" marB="45700" marR="45700" marL="45700" anchor="ctr">
                    <a:solidFill>
                      <a:srgbClr val="FCE5CD"/>
                    </a:solidFill>
                  </a:tcPr>
                </a:tc>
              </a:tr>
              <a:tr h="262600">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DISK ERR*</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The node has at least one disk that is reporting an error. (*) Not a RING state.</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Critical</a:t>
                      </a:r>
                      <a:endParaRPr sz="1000" u="none" cap="none" strike="noStrike">
                        <a:latin typeface="Roboto"/>
                        <a:ea typeface="Roboto"/>
                        <a:cs typeface="Roboto"/>
                        <a:sym typeface="Roboto"/>
                      </a:endParaRPr>
                    </a:p>
                  </a:txBody>
                  <a:tcPr marT="45700" marB="45700" marR="45700" marL="45700" anchor="ctr">
                    <a:solidFill>
                      <a:srgbClr val="FCE5CD"/>
                    </a:solidFill>
                  </a:tcPr>
                </a:tc>
              </a:tr>
              <a:tr h="262600">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DISK OFFLINE*</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The node has at least one disk that has been marked out of service permanently (OOS_PERM), automatically or manually. (*) Not a RING state.</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000"/>
                        <a:buFont typeface="Calibri"/>
                        <a:buNone/>
                      </a:pPr>
                      <a:r>
                        <a:rPr lang="en-US" sz="1000" u="none" cap="none" strike="noStrike">
                          <a:latin typeface="Roboto"/>
                          <a:ea typeface="Roboto"/>
                          <a:cs typeface="Roboto"/>
                          <a:sym typeface="Roboto"/>
                        </a:rPr>
                        <a:t>Warning</a:t>
                      </a:r>
                      <a:endParaRPr sz="1000" u="none" cap="none" strike="noStrike">
                        <a:latin typeface="Roboto"/>
                        <a:ea typeface="Roboto"/>
                        <a:cs typeface="Roboto"/>
                        <a:sym typeface="Roboto"/>
                      </a:endParaRPr>
                    </a:p>
                  </a:txBody>
                  <a:tcPr marT="45700" marB="45700" marR="45700" marL="45700" anchor="ctr">
                    <a:solidFill>
                      <a:srgbClr val="FCE5CD"/>
                    </a:solidFill>
                  </a:tcPr>
                </a:tc>
              </a:tr>
              <a:tr h="262600">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ARC_REBUILD_NOK</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000"/>
                        <a:buFont typeface="Calibri"/>
                        <a:buNone/>
                      </a:pPr>
                      <a:r>
                        <a:rPr lang="en-US" sz="1000" u="none" cap="none" strike="noStrike">
                          <a:latin typeface="Roboto"/>
                          <a:ea typeface="Roboto"/>
                          <a:cs typeface="Roboto"/>
                          <a:sym typeface="Roboto"/>
                        </a:rPr>
                        <a:t>At least one node cannot reach the local </a:t>
                      </a:r>
                      <a:r>
                        <a:rPr i="1" lang="en-US" sz="1000" u="none" cap="none" strike="noStrike">
                          <a:latin typeface="Roboto"/>
                          <a:ea typeface="Roboto"/>
                          <a:cs typeface="Roboto"/>
                          <a:sym typeface="Roboto"/>
                        </a:rPr>
                        <a:t>srebuildd</a:t>
                      </a:r>
                      <a:r>
                        <a:rPr lang="en-US" sz="1000" u="none" cap="none" strike="noStrike">
                          <a:latin typeface="Roboto"/>
                          <a:ea typeface="Roboto"/>
                          <a:cs typeface="Roboto"/>
                          <a:sym typeface="Roboto"/>
                        </a:rPr>
                        <a:t> component. This state is deactivated when affected nodes leave a RING or restart, or when a rebuild successfully contacts and rebuilds an ARC key.</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000"/>
                        <a:buFont typeface="Arial"/>
                        <a:buNone/>
                      </a:pPr>
                      <a:r>
                        <a:rPr lang="en-US" sz="1000" u="none" cap="none" strike="noStrike">
                          <a:latin typeface="Roboto"/>
                          <a:ea typeface="Roboto"/>
                          <a:cs typeface="Roboto"/>
                          <a:sym typeface="Roboto"/>
                        </a:rPr>
                        <a:t>ARC_REBUILD_NOK</a:t>
                      </a:r>
                      <a:endParaRPr sz="10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000"/>
                        <a:buFont typeface="Arial"/>
                        <a:buNone/>
                      </a:pPr>
                      <a:r>
                        <a:rPr lang="en-US" sz="1000" u="none" cap="none" strike="noStrike">
                          <a:latin typeface="Roboto"/>
                          <a:ea typeface="Roboto"/>
                          <a:cs typeface="Roboto"/>
                          <a:sym typeface="Roboto"/>
                        </a:rPr>
                        <a:t>Warning</a:t>
                      </a:r>
                      <a:endParaRPr sz="1000" u="none" cap="none" strike="noStrike">
                        <a:latin typeface="Roboto"/>
                        <a:ea typeface="Roboto"/>
                        <a:cs typeface="Roboto"/>
                        <a:sym typeface="Roboto"/>
                      </a:endParaRPr>
                    </a:p>
                  </a:txBody>
                  <a:tcPr marT="45700" marB="45700" marR="45700" marL="45700" anchor="ctr">
                    <a:solidFill>
                      <a:srgbClr val="FCE5CD"/>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3"/>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a:solidFill>
                  <a:srgbClr val="434343"/>
                </a:solidFill>
              </a:rPr>
              <a:t>RING States</a:t>
            </a:r>
            <a:endParaRPr>
              <a:solidFill>
                <a:srgbClr val="434343"/>
              </a:solidFill>
            </a:endParaRPr>
          </a:p>
        </p:txBody>
      </p:sp>
      <p:sp>
        <p:nvSpPr>
          <p:cNvPr id="461" name="Google Shape;461;p83"/>
          <p:cNvSpPr txBox="1"/>
          <p:nvPr/>
        </p:nvSpPr>
        <p:spPr>
          <a:xfrm>
            <a:off x="628600" y="1234875"/>
            <a:ext cx="7886700" cy="110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Condensed"/>
                <a:ea typeface="Roboto Condensed"/>
                <a:cs typeface="Roboto Condensed"/>
                <a:sym typeface="Roboto Condensed"/>
              </a:rPr>
              <a:t>The RING is an aggregate of nodes, therefore </a:t>
            </a:r>
            <a:r>
              <a:rPr b="1" i="0" lang="en-US" sz="1800" u="none" cap="none" strike="noStrike">
                <a:solidFill>
                  <a:schemeClr val="accent5"/>
                </a:solidFill>
                <a:latin typeface="Roboto Condensed"/>
                <a:ea typeface="Roboto Condensed"/>
                <a:cs typeface="Roboto Condensed"/>
                <a:sym typeface="Roboto Condensed"/>
              </a:rPr>
              <a:t>a RING state will reflect the state</a:t>
            </a:r>
            <a:r>
              <a:rPr b="0" i="0" lang="en-US" sz="1800" u="none" cap="none" strike="noStrike">
                <a:solidFill>
                  <a:srgbClr val="000000"/>
                </a:solidFill>
                <a:latin typeface="Roboto Condensed"/>
                <a:ea typeface="Roboto Condensed"/>
                <a:cs typeface="Roboto Condensed"/>
                <a:sym typeface="Roboto Condensed"/>
              </a:rPr>
              <a:t> of one or all of its nodes</a:t>
            </a:r>
            <a:r>
              <a:rPr b="0" i="0" lang="en-US" sz="1800" u="none" cap="none" strike="noStrike">
                <a:solidFill>
                  <a:schemeClr val="dk1"/>
                </a:solidFill>
                <a:latin typeface="Roboto Condensed"/>
                <a:ea typeface="Roboto Condensed"/>
                <a:cs typeface="Roboto Condensed"/>
                <a:sym typeface="Roboto Condensed"/>
              </a:rPr>
              <a:t> (see </a:t>
            </a:r>
            <a:r>
              <a:rPr b="0" i="0" lang="en-US" sz="1800" u="sng" cap="none" strike="noStrike">
                <a:solidFill>
                  <a:srgbClr val="1155CC"/>
                </a:solidFill>
                <a:latin typeface="Roboto Condensed"/>
                <a:ea typeface="Roboto Condensed"/>
                <a:cs typeface="Roboto Condensed"/>
                <a:sym typeface="Roboto Condensed"/>
              </a:rPr>
              <a:t>previous slides</a:t>
            </a:r>
            <a:r>
              <a:rPr b="0" i="0" lang="en-US" sz="1800" u="none" cap="none" strike="noStrike">
                <a:solidFill>
                  <a:schemeClr val="dk1"/>
                </a:solidFill>
                <a:latin typeface="Roboto Condensed"/>
                <a:ea typeface="Roboto Condensed"/>
                <a:cs typeface="Roboto Condensed"/>
                <a:sym typeface="Roboto Condensed"/>
              </a:rPr>
              <a:t>)</a:t>
            </a:r>
            <a:r>
              <a:rPr b="0" i="0" lang="en-US" sz="1800" u="none" cap="none" strike="noStrike">
                <a:solidFill>
                  <a:srgbClr val="000000"/>
                </a:solidFill>
                <a:latin typeface="Roboto Condensed"/>
                <a:ea typeface="Roboto Condensed"/>
                <a:cs typeface="Roboto Condensed"/>
                <a:sym typeface="Roboto Condensed"/>
              </a:rPr>
              <a:t>.</a:t>
            </a:r>
            <a:endParaRPr b="0" i="0" sz="18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Clr>
                <a:srgbClr val="000000"/>
              </a:buClr>
              <a:buSzPts val="1800"/>
              <a:buFont typeface="Arial"/>
              <a:buNone/>
            </a:pPr>
            <a:r>
              <a:rPr b="0" i="0" lang="en-US" sz="1800" u="none" cap="none" strike="noStrike">
                <a:solidFill>
                  <a:srgbClr val="000000"/>
                </a:solidFill>
                <a:latin typeface="Roboto Condensed"/>
                <a:ea typeface="Roboto Condensed"/>
                <a:cs typeface="Roboto Condensed"/>
                <a:sym typeface="Roboto Condensed"/>
              </a:rPr>
              <a:t>RING states that are different from the nodes’:</a:t>
            </a:r>
            <a:endParaRPr b="0" i="0" sz="1800" u="none" cap="none" strike="noStrike">
              <a:solidFill>
                <a:srgbClr val="000000"/>
              </a:solidFill>
              <a:latin typeface="Roboto Condensed"/>
              <a:ea typeface="Roboto Condensed"/>
              <a:cs typeface="Roboto Condensed"/>
              <a:sym typeface="Roboto Condensed"/>
            </a:endParaRPr>
          </a:p>
        </p:txBody>
      </p:sp>
      <p:graphicFrame>
        <p:nvGraphicFramePr>
          <p:cNvPr id="462" name="Google Shape;462;p83"/>
          <p:cNvGraphicFramePr/>
          <p:nvPr/>
        </p:nvGraphicFramePr>
        <p:xfrm>
          <a:off x="628645" y="2384001"/>
          <a:ext cx="3000000" cy="3000000"/>
        </p:xfrm>
        <a:graphic>
          <a:graphicData uri="http://schemas.openxmlformats.org/drawingml/2006/table">
            <a:tbl>
              <a:tblPr bandRow="1" firstRow="1">
                <a:noFill/>
                <a:tableStyleId>{23B9C106-646E-402C-B485-489690FEAF0D}</a:tableStyleId>
              </a:tblPr>
              <a:tblGrid>
                <a:gridCol w="1526975"/>
                <a:gridCol w="5394825"/>
                <a:gridCol w="964900"/>
              </a:tblGrid>
              <a:tr h="295500">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State</a:t>
                      </a:r>
                      <a:endParaRPr sz="1100" u="none" cap="none" strike="noStrike">
                        <a:solidFill>
                          <a:srgbClr val="FFFFFF"/>
                        </a:solidFill>
                        <a:latin typeface="Roboto"/>
                        <a:ea typeface="Roboto"/>
                        <a:cs typeface="Roboto"/>
                        <a:sym typeface="Roboto"/>
                      </a:endParaRPr>
                    </a:p>
                  </a:txBody>
                  <a:tcPr marT="45700" marB="45700" marR="45700" marL="45700" anchor="ctr"/>
                </a:tc>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Description</a:t>
                      </a:r>
                      <a:endParaRPr sz="1100" u="none" cap="none" strike="noStrike">
                        <a:solidFill>
                          <a:srgbClr val="FFFFFF"/>
                        </a:solidFill>
                        <a:latin typeface="Roboto"/>
                        <a:ea typeface="Roboto"/>
                        <a:cs typeface="Roboto"/>
                        <a:sym typeface="Roboto"/>
                      </a:endParaRPr>
                    </a:p>
                  </a:txBody>
                  <a:tcPr marT="45700" marB="45700" marR="45700" marL="45700" anchor="ct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FFFFFF"/>
                          </a:solidFill>
                          <a:latin typeface="Roboto"/>
                          <a:ea typeface="Roboto"/>
                          <a:cs typeface="Roboto"/>
                          <a:sym typeface="Roboto"/>
                        </a:rPr>
                        <a:t>Criticality</a:t>
                      </a:r>
                      <a:endParaRPr sz="1100" u="none" cap="none" strike="noStrike">
                        <a:latin typeface="Roboto"/>
                        <a:ea typeface="Roboto"/>
                        <a:cs typeface="Roboto"/>
                        <a:sym typeface="Roboto"/>
                      </a:endParaRPr>
                    </a:p>
                  </a:txBody>
                  <a:tcPr marT="45700" marB="45700" marR="45700" marL="45700" anchor="ctr"/>
                </a:tc>
              </a:tr>
              <a:tr h="318425">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MISSING NODE</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The Supervisor does not recognize one or more servers in the RING </a:t>
                      </a:r>
                      <a:br>
                        <a:rPr lang="en-US" sz="1100" u="none" cap="none" strike="noStrike">
                          <a:latin typeface="Roboto"/>
                          <a:ea typeface="Roboto"/>
                          <a:cs typeface="Roboto"/>
                          <a:sym typeface="Roboto"/>
                        </a:rPr>
                      </a:br>
                      <a:r>
                        <a:rPr lang="en-US" sz="1100" u="none" cap="none" strike="noStrike">
                          <a:latin typeface="Roboto"/>
                          <a:ea typeface="Roboto"/>
                          <a:cs typeface="Roboto"/>
                          <a:sym typeface="Roboto"/>
                        </a:rPr>
                        <a:t>(e.g., the administration interface has not been configured for the server).</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Critical</a:t>
                      </a:r>
                      <a:endParaRPr sz="1100" u="none" cap="none" strike="noStrike">
                        <a:latin typeface="Roboto"/>
                        <a:ea typeface="Roboto"/>
                        <a:cs typeface="Roboto"/>
                        <a:sym typeface="Roboto"/>
                      </a:endParaRPr>
                    </a:p>
                  </a:txBody>
                  <a:tcPr marT="45700" marB="45700" marR="45700" marL="45700" anchor="ctr">
                    <a:solidFill>
                      <a:srgbClr val="FCE5CD"/>
                    </a:solidFill>
                  </a:tcPr>
                </a:tc>
              </a:tr>
              <a:tr h="295500">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INCOMPLETE</a:t>
                      </a:r>
                      <a:endParaRPr sz="1100" u="none" cap="none" strike="noStrike">
                        <a:latin typeface="Roboto"/>
                        <a:ea typeface="Roboto"/>
                        <a:cs typeface="Roboto"/>
                        <a:sym typeface="Roboto"/>
                      </a:endParaRPr>
                    </a:p>
                  </a:txBody>
                  <a:tcPr marT="45700" marB="45700" marR="45700" marL="45700" anchor="ctr">
                    <a:lnB cap="flat" cmpd="sng" w="1270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The number of running nodes is fewer than expected.</a:t>
                      </a:r>
                      <a:endParaRPr sz="1100" u="none" cap="none" strike="noStrike">
                        <a:latin typeface="Roboto"/>
                        <a:ea typeface="Roboto"/>
                        <a:cs typeface="Roboto"/>
                        <a:sym typeface="Roboto"/>
                      </a:endParaRPr>
                    </a:p>
                  </a:txBody>
                  <a:tcPr marT="45700" marB="45700" marR="45700" marL="45700" anchor="ctr">
                    <a:lnB cap="flat" cmpd="sng" w="1270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Critical</a:t>
                      </a:r>
                      <a:endParaRPr sz="1100" u="none" cap="none" strike="noStrike">
                        <a:latin typeface="Roboto"/>
                        <a:ea typeface="Roboto"/>
                        <a:cs typeface="Roboto"/>
                        <a:sym typeface="Roboto"/>
                      </a:endParaRPr>
                    </a:p>
                  </a:txBody>
                  <a:tcPr marT="45700" marB="45700" marR="45700" marL="45700" anchor="ctr">
                    <a:lnB cap="flat" cmpd="sng" w="12700">
                      <a:solidFill>
                        <a:schemeClr val="lt1"/>
                      </a:solidFill>
                      <a:prstDash val="solid"/>
                      <a:round/>
                      <a:headEnd len="sm" w="sm" type="none"/>
                      <a:tailEnd len="sm" w="sm" type="none"/>
                    </a:lnB>
                    <a:solidFill>
                      <a:srgbClr val="FCE5CD"/>
                    </a:solidFill>
                  </a:tcPr>
                </a:tc>
              </a:tr>
              <a:tr h="295500">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NOT STABILIZED</a:t>
                      </a:r>
                      <a:endParaRPr sz="1100" u="none" cap="none" strike="noStrike">
                        <a:latin typeface="Roboto"/>
                        <a:ea typeface="Roboto"/>
                        <a:cs typeface="Roboto"/>
                        <a:sym typeface="Roboto"/>
                      </a:endParaRPr>
                    </a:p>
                  </a:txBody>
                  <a:tcPr marT="45700" marB="45700" marR="45700" marL="457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There is a problem with the key of a node's successor in the RING. Usually appears with </a:t>
                      </a:r>
                      <a:r>
                        <a:rPr i="1" lang="en-US" sz="1100" u="none" cap="none" strike="noStrike">
                          <a:latin typeface="Roboto"/>
                          <a:ea typeface="Roboto"/>
                          <a:cs typeface="Roboto"/>
                          <a:sym typeface="Roboto"/>
                        </a:rPr>
                        <a:t>SPLIT</a:t>
                      </a:r>
                      <a:r>
                        <a:rPr lang="en-US" sz="1100" u="none" cap="none" strike="noStrike">
                          <a:latin typeface="Roboto"/>
                          <a:ea typeface="Roboto"/>
                          <a:cs typeface="Roboto"/>
                          <a:sym typeface="Roboto"/>
                        </a:rPr>
                        <a:t> and </a:t>
                      </a:r>
                      <a:r>
                        <a:rPr i="1" lang="en-US" sz="1100" u="none" cap="none" strike="noStrike">
                          <a:latin typeface="Roboto"/>
                          <a:ea typeface="Roboto"/>
                          <a:cs typeface="Roboto"/>
                          <a:sym typeface="Roboto"/>
                        </a:rPr>
                        <a:t>LOOP</a:t>
                      </a:r>
                      <a:r>
                        <a:rPr lang="en-US" sz="1100" u="none" cap="none" strike="noStrike">
                          <a:latin typeface="Roboto"/>
                          <a:ea typeface="Roboto"/>
                          <a:cs typeface="Roboto"/>
                          <a:sym typeface="Roboto"/>
                        </a:rPr>
                        <a:t> states. Critical when lasting more than a minute.</a:t>
                      </a:r>
                      <a:endParaRPr sz="1100" u="none" cap="none" strike="noStrike">
                        <a:latin typeface="Roboto"/>
                        <a:ea typeface="Roboto"/>
                        <a:cs typeface="Roboto"/>
                        <a:sym typeface="Roboto"/>
                      </a:endParaRPr>
                    </a:p>
                  </a:txBody>
                  <a:tcPr marT="45700" marB="45700" marR="45700" marL="457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CE5CD"/>
                    </a:solidFill>
                  </a:tcPr>
                </a:tc>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Info/Critical</a:t>
                      </a:r>
                      <a:endParaRPr sz="1100" u="none" cap="none" strike="noStrike">
                        <a:latin typeface="Roboto"/>
                        <a:ea typeface="Roboto"/>
                        <a:cs typeface="Roboto"/>
                        <a:sym typeface="Roboto"/>
                      </a:endParaRPr>
                    </a:p>
                  </a:txBody>
                  <a:tcPr marT="45700" marB="45700" marR="45700" marL="457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CE5CD"/>
                    </a:solidFill>
                  </a:tcPr>
                </a:tc>
              </a:tr>
              <a:tr h="318425">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TIER ID MISMATCH</a:t>
                      </a:r>
                      <a:endParaRPr sz="1100" u="none" cap="none" strike="noStrike">
                        <a:latin typeface="Roboto"/>
                        <a:ea typeface="Roboto"/>
                        <a:cs typeface="Roboto"/>
                        <a:sym typeface="Roboto"/>
                      </a:endParaRPr>
                    </a:p>
                  </a:txBody>
                  <a:tcPr marT="45700" marB="45700" marR="45700" marL="45700" anchor="ctr">
                    <a:lnT cap="flat" cmpd="sng" w="12700">
                      <a:solidFill>
                        <a:schemeClr val="lt1"/>
                      </a:solidFill>
                      <a:prstDash val="solid"/>
                      <a:round/>
                      <a:headEnd len="sm" w="sm" type="none"/>
                      <a:tailEnd len="sm" w="sm" type="none"/>
                    </a:lnT>
                    <a:solidFill>
                      <a:srgbClr val="FCE5CD"/>
                    </a:solidFill>
                  </a:tcPr>
                </a:tc>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One of the nodes in the RING is not configured with the proper Tier ID and is causing synchronization </a:t>
                      </a:r>
                      <a:br>
                        <a:rPr lang="en-US" sz="1100" u="none" cap="none" strike="noStrike">
                          <a:latin typeface="Roboto"/>
                          <a:ea typeface="Roboto"/>
                          <a:cs typeface="Roboto"/>
                          <a:sym typeface="Roboto"/>
                        </a:rPr>
                      </a:br>
                      <a:r>
                        <a:rPr lang="en-US" sz="1100" u="none" cap="none" strike="noStrike">
                          <a:latin typeface="Roboto"/>
                          <a:ea typeface="Roboto"/>
                          <a:cs typeface="Roboto"/>
                          <a:sym typeface="Roboto"/>
                        </a:rPr>
                        <a:t>problems for Tier1Sync mechanism.</a:t>
                      </a:r>
                      <a:endParaRPr sz="1100" u="none" cap="none" strike="noStrike">
                        <a:latin typeface="Roboto"/>
                        <a:ea typeface="Roboto"/>
                        <a:cs typeface="Roboto"/>
                        <a:sym typeface="Roboto"/>
                      </a:endParaRPr>
                    </a:p>
                  </a:txBody>
                  <a:tcPr marT="45700" marB="45700" marR="45700" marL="45700" anchor="ctr">
                    <a:lnT cap="flat" cmpd="sng" w="12700">
                      <a:solidFill>
                        <a:schemeClr val="lt1"/>
                      </a:solidFill>
                      <a:prstDash val="solid"/>
                      <a:round/>
                      <a:headEnd len="sm" w="sm" type="none"/>
                      <a:tailEnd len="sm" w="sm" type="none"/>
                    </a:lnT>
                    <a:solidFill>
                      <a:srgbClr val="FCE5CD"/>
                    </a:solidFill>
                  </a:tcPr>
                </a:tc>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Warning</a:t>
                      </a:r>
                      <a:endParaRPr sz="1100" u="none" cap="none" strike="noStrike">
                        <a:latin typeface="Roboto"/>
                        <a:ea typeface="Roboto"/>
                        <a:cs typeface="Roboto"/>
                        <a:sym typeface="Roboto"/>
                      </a:endParaRPr>
                    </a:p>
                  </a:txBody>
                  <a:tcPr marT="45700" marB="45700" marR="45700" marL="45700" anchor="ctr">
                    <a:lnT cap="flat" cmpd="sng" w="12700">
                      <a:solidFill>
                        <a:schemeClr val="lt1"/>
                      </a:solidFill>
                      <a:prstDash val="solid"/>
                      <a:round/>
                      <a:headEnd len="sm" w="sm" type="none"/>
                      <a:tailEnd len="sm" w="sm" type="none"/>
                    </a:lnT>
                    <a:solidFill>
                      <a:srgbClr val="FCE5CD"/>
                    </a:solidFill>
                  </a:tcPr>
                </a:tc>
              </a:tr>
              <a:tr h="318425">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ARC_REBUILD_NOK</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000"/>
                        <a:buFont typeface="Calibri"/>
                        <a:buNone/>
                      </a:pPr>
                      <a:r>
                        <a:rPr lang="en-US" sz="1100" u="none" cap="none" strike="noStrike">
                          <a:latin typeface="Roboto"/>
                          <a:ea typeface="Roboto"/>
                          <a:cs typeface="Roboto"/>
                          <a:sym typeface="Roboto"/>
                        </a:rPr>
                        <a:t>At least one node cannot reach the local </a:t>
                      </a:r>
                      <a:r>
                        <a:rPr i="1" lang="en-US" sz="1100" u="none" cap="none" strike="noStrike">
                          <a:latin typeface="Roboto"/>
                          <a:ea typeface="Roboto"/>
                          <a:cs typeface="Roboto"/>
                          <a:sym typeface="Roboto"/>
                        </a:rPr>
                        <a:t>srebuildd</a:t>
                      </a:r>
                      <a:r>
                        <a:rPr lang="en-US" sz="1100" u="none" cap="none" strike="noStrike">
                          <a:latin typeface="Roboto"/>
                          <a:ea typeface="Roboto"/>
                          <a:cs typeface="Roboto"/>
                          <a:sym typeface="Roboto"/>
                        </a:rPr>
                        <a:t> component. This state is deactivated when affected nodes leave a RING or restart, or when a rebuild successfully contacts and rebuilds an ARC key.</a:t>
                      </a:r>
                      <a:endParaRPr sz="11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100"/>
                        <a:buFont typeface="Arial"/>
                        <a:buNone/>
                      </a:pPr>
                      <a:r>
                        <a:rPr lang="en-US" sz="1100" u="none" cap="none" strike="noStrike">
                          <a:latin typeface="Roboto"/>
                          <a:ea typeface="Roboto"/>
                          <a:cs typeface="Roboto"/>
                          <a:sym typeface="Roboto"/>
                        </a:rPr>
                        <a:t>Critical</a:t>
                      </a:r>
                      <a:endParaRPr sz="1100" u="none" cap="none" strike="noStrike">
                        <a:latin typeface="Roboto"/>
                        <a:ea typeface="Roboto"/>
                        <a:cs typeface="Roboto"/>
                        <a:sym typeface="Roboto"/>
                      </a:endParaRPr>
                    </a:p>
                  </a:txBody>
                  <a:tcPr marT="45700" marB="45700" marR="45700" marL="45700" anchor="ctr">
                    <a:solidFill>
                      <a:srgbClr val="FCE5CD"/>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4"/>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a:solidFill>
                  <a:srgbClr val="434343"/>
                </a:solidFill>
              </a:rPr>
              <a:t>Connector* States</a:t>
            </a:r>
            <a:endParaRPr>
              <a:solidFill>
                <a:srgbClr val="434343"/>
              </a:solidFill>
            </a:endParaRPr>
          </a:p>
        </p:txBody>
      </p:sp>
      <p:graphicFrame>
        <p:nvGraphicFramePr>
          <p:cNvPr id="469" name="Google Shape;469;p84"/>
          <p:cNvGraphicFramePr/>
          <p:nvPr/>
        </p:nvGraphicFramePr>
        <p:xfrm>
          <a:off x="498929" y="1630455"/>
          <a:ext cx="3000000" cy="3000000"/>
        </p:xfrm>
        <a:graphic>
          <a:graphicData uri="http://schemas.openxmlformats.org/drawingml/2006/table">
            <a:tbl>
              <a:tblPr bandRow="1" firstRow="1">
                <a:noFill/>
                <a:tableStyleId>{23B9C106-646E-402C-B485-489690FEAF0D}</a:tableStyleId>
              </a:tblPr>
              <a:tblGrid>
                <a:gridCol w="1410225"/>
                <a:gridCol w="5730800"/>
                <a:gridCol w="878125"/>
              </a:tblGrid>
              <a:tr h="360500">
                <a:tc>
                  <a:txBody>
                    <a:bodyPr/>
                    <a:lstStyle/>
                    <a:p>
                      <a:pPr indent="0" lvl="0" marL="38100" marR="0" rtl="0" algn="l">
                        <a:lnSpc>
                          <a:spcPct val="100000"/>
                        </a:lnSpc>
                        <a:spcBef>
                          <a:spcPts val="0"/>
                        </a:spcBef>
                        <a:spcAft>
                          <a:spcPts val="0"/>
                        </a:spcAft>
                        <a:buClr>
                          <a:srgbClr val="000000"/>
                        </a:buClr>
                        <a:buSzPts val="1200"/>
                        <a:buFont typeface="Arial"/>
                        <a:buNone/>
                      </a:pPr>
                      <a:r>
                        <a:rPr lang="en-US" sz="1200" u="none" cap="none" strike="noStrike">
                          <a:latin typeface="Roboto"/>
                          <a:ea typeface="Roboto"/>
                          <a:cs typeface="Roboto"/>
                          <a:sym typeface="Roboto"/>
                        </a:rPr>
                        <a:t>State</a:t>
                      </a:r>
                      <a:endParaRPr sz="1200" u="none" cap="none" strike="noStrike">
                        <a:solidFill>
                          <a:schemeClr val="lt1"/>
                        </a:solidFill>
                        <a:latin typeface="Roboto"/>
                        <a:ea typeface="Roboto"/>
                        <a:cs typeface="Roboto"/>
                        <a:sym typeface="Roboto"/>
                      </a:endParaRPr>
                    </a:p>
                  </a:txBody>
                  <a:tcPr marT="45700" marB="45700" marR="45700" marL="45700" anchor="ctr"/>
                </a:tc>
                <a:tc>
                  <a:txBody>
                    <a:bodyPr/>
                    <a:lstStyle/>
                    <a:p>
                      <a:pPr indent="0" lvl="0" marL="38100" marR="0" rtl="0" algn="l">
                        <a:lnSpc>
                          <a:spcPct val="100000"/>
                        </a:lnSpc>
                        <a:spcBef>
                          <a:spcPts val="0"/>
                        </a:spcBef>
                        <a:spcAft>
                          <a:spcPts val="0"/>
                        </a:spcAft>
                        <a:buClr>
                          <a:srgbClr val="000000"/>
                        </a:buClr>
                        <a:buSzPts val="1200"/>
                        <a:buFont typeface="Arial"/>
                        <a:buNone/>
                      </a:pPr>
                      <a:r>
                        <a:rPr lang="en-US" sz="1200" u="none" cap="none" strike="noStrike">
                          <a:latin typeface="Roboto"/>
                          <a:ea typeface="Roboto"/>
                          <a:cs typeface="Roboto"/>
                          <a:sym typeface="Roboto"/>
                        </a:rPr>
                        <a:t>Description</a:t>
                      </a:r>
                      <a:endParaRPr sz="1200" u="none" cap="none" strike="noStrike">
                        <a:solidFill>
                          <a:schemeClr val="lt1"/>
                        </a:solidFill>
                        <a:latin typeface="Roboto"/>
                        <a:ea typeface="Roboto"/>
                        <a:cs typeface="Roboto"/>
                        <a:sym typeface="Roboto"/>
                      </a:endParaRPr>
                    </a:p>
                  </a:txBody>
                  <a:tcPr marT="45700" marB="45700" marR="45700" marL="45700" anchor="ctr"/>
                </a:tc>
                <a:tc>
                  <a:txBody>
                    <a:bodyPr/>
                    <a:lstStyle/>
                    <a:p>
                      <a:pPr indent="0" lvl="0" marL="38100" marR="0" rtl="0" algn="l">
                        <a:lnSpc>
                          <a:spcPct val="100000"/>
                        </a:lnSpc>
                        <a:spcBef>
                          <a:spcPts val="0"/>
                        </a:spcBef>
                        <a:spcAft>
                          <a:spcPts val="0"/>
                        </a:spcAft>
                        <a:buClr>
                          <a:srgbClr val="000000"/>
                        </a:buClr>
                        <a:buSzPts val="1200"/>
                        <a:buFont typeface="Arial"/>
                        <a:buNone/>
                      </a:pPr>
                      <a:r>
                        <a:rPr lang="en-US" sz="1200" u="none" cap="none" strike="noStrike">
                          <a:latin typeface="Roboto"/>
                          <a:ea typeface="Roboto"/>
                          <a:cs typeface="Roboto"/>
                          <a:sym typeface="Roboto"/>
                        </a:rPr>
                        <a:t>Criticality</a:t>
                      </a:r>
                      <a:endParaRPr sz="1200" u="none" cap="none" strike="noStrike">
                        <a:latin typeface="Roboto"/>
                        <a:ea typeface="Roboto"/>
                        <a:cs typeface="Roboto"/>
                        <a:sym typeface="Roboto"/>
                      </a:endParaRPr>
                    </a:p>
                  </a:txBody>
                  <a:tcPr marT="45700" marB="45700" marR="45700" marL="45700" anchor="ctr"/>
                </a:tc>
              </a:tr>
              <a:tr h="360500">
                <a:tc>
                  <a:txBody>
                    <a:bodyPr/>
                    <a:lstStyle/>
                    <a:p>
                      <a:pPr indent="0" lvl="0" marL="38100" marR="0" rtl="0" algn="l">
                        <a:lnSpc>
                          <a:spcPct val="100000"/>
                        </a:lnSpc>
                        <a:spcBef>
                          <a:spcPts val="0"/>
                        </a:spcBef>
                        <a:spcAft>
                          <a:spcPts val="0"/>
                        </a:spcAft>
                        <a:buClr>
                          <a:srgbClr val="000000"/>
                        </a:buClr>
                        <a:buSzPts val="1200"/>
                        <a:buFont typeface="Arial"/>
                        <a:buNone/>
                      </a:pPr>
                      <a:r>
                        <a:rPr lang="en-US" sz="1200" u="none" cap="none" strike="noStrike">
                          <a:latin typeface="Roboto"/>
                          <a:ea typeface="Roboto"/>
                          <a:cs typeface="Roboto"/>
                          <a:sym typeface="Roboto"/>
                        </a:rPr>
                        <a:t>OK</a:t>
                      </a:r>
                      <a:endParaRPr sz="12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200"/>
                        <a:buFont typeface="Arial"/>
                        <a:buNone/>
                      </a:pPr>
                      <a:r>
                        <a:rPr lang="en-US" sz="1200" u="none" cap="none" strike="noStrike">
                          <a:latin typeface="Roboto"/>
                          <a:ea typeface="Roboto"/>
                          <a:cs typeface="Roboto"/>
                          <a:sym typeface="Roboto"/>
                        </a:rPr>
                        <a:t>The daemon is running properly. This does not mean that the configuration is functional.</a:t>
                      </a:r>
                      <a:endParaRPr sz="12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rgbClr val="000000"/>
                        </a:buClr>
                        <a:buSzPts val="1200"/>
                        <a:buFont typeface="Arial"/>
                        <a:buNone/>
                      </a:pPr>
                      <a:r>
                        <a:rPr lang="en-US" sz="1200" u="none" cap="none" strike="noStrike">
                          <a:latin typeface="Roboto"/>
                          <a:ea typeface="Roboto"/>
                          <a:cs typeface="Roboto"/>
                          <a:sym typeface="Roboto"/>
                        </a:rPr>
                        <a:t>Info</a:t>
                      </a:r>
                      <a:endParaRPr sz="1200" u="none" cap="none" strike="noStrike">
                        <a:latin typeface="Roboto"/>
                        <a:ea typeface="Roboto"/>
                        <a:cs typeface="Roboto"/>
                        <a:sym typeface="Roboto"/>
                      </a:endParaRPr>
                    </a:p>
                  </a:txBody>
                  <a:tcPr marT="45700" marB="45700" marR="45700" marL="45700" anchor="ctr">
                    <a:solidFill>
                      <a:srgbClr val="FCE5CD"/>
                    </a:solidFill>
                  </a:tcPr>
                </a:tc>
              </a:tr>
              <a:tr h="394825">
                <a:tc>
                  <a:txBody>
                    <a:bodyPr/>
                    <a:lstStyle/>
                    <a:p>
                      <a:pPr indent="0" lvl="0" marL="38100" marR="0" rtl="0" algn="l">
                        <a:lnSpc>
                          <a:spcPct val="100000"/>
                        </a:lnSpc>
                        <a:spcBef>
                          <a:spcPts val="0"/>
                        </a:spcBef>
                        <a:spcAft>
                          <a:spcPts val="0"/>
                        </a:spcAft>
                        <a:buClr>
                          <a:srgbClr val="000000"/>
                        </a:buClr>
                        <a:buSzPts val="1200"/>
                        <a:buFont typeface="Arial"/>
                        <a:buNone/>
                      </a:pPr>
                      <a:r>
                        <a:rPr lang="en-US" sz="1200" u="none" cap="none" strike="noStrike">
                          <a:latin typeface="Roboto"/>
                          <a:ea typeface="Roboto"/>
                          <a:cs typeface="Roboto"/>
                          <a:sym typeface="Roboto"/>
                        </a:rPr>
                        <a:t>DOWN/OFFLINE</a:t>
                      </a:r>
                      <a:endParaRPr sz="12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300"/>
                        <a:buFont typeface="Calibri"/>
                        <a:buNone/>
                      </a:pPr>
                      <a:r>
                        <a:rPr lang="en-US" sz="1200" u="none" cap="none" strike="noStrike">
                          <a:latin typeface="Roboto"/>
                          <a:ea typeface="Roboto"/>
                          <a:cs typeface="Roboto"/>
                          <a:sym typeface="Roboto"/>
                        </a:rPr>
                        <a:t>The connector daemon is unreachable.</a:t>
                      </a:r>
                      <a:endParaRPr sz="12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300"/>
                        <a:buFont typeface="Calibri"/>
                        <a:buNone/>
                      </a:pPr>
                      <a:r>
                        <a:rPr lang="en-US" sz="1200" u="none" cap="none" strike="noStrike">
                          <a:latin typeface="Roboto"/>
                          <a:ea typeface="Roboto"/>
                          <a:cs typeface="Roboto"/>
                          <a:sym typeface="Roboto"/>
                        </a:rPr>
                        <a:t>Critical</a:t>
                      </a:r>
                      <a:endParaRPr sz="1200" u="none" cap="none" strike="noStrike">
                        <a:latin typeface="Roboto"/>
                        <a:ea typeface="Roboto"/>
                        <a:cs typeface="Roboto"/>
                        <a:sym typeface="Roboto"/>
                      </a:endParaRPr>
                    </a:p>
                  </a:txBody>
                  <a:tcPr marT="45700" marB="45700" marR="45700" marL="45700" anchor="ctr">
                    <a:solidFill>
                      <a:srgbClr val="FCE5CD"/>
                    </a:solidFill>
                  </a:tcPr>
                </a:tc>
              </a:tr>
              <a:tr h="360500">
                <a:tc>
                  <a:txBody>
                    <a:bodyPr/>
                    <a:lstStyle/>
                    <a:p>
                      <a:pPr indent="0" lvl="0" marL="38100" marR="0" rtl="0" algn="l">
                        <a:lnSpc>
                          <a:spcPct val="100000"/>
                        </a:lnSpc>
                        <a:spcBef>
                          <a:spcPts val="0"/>
                        </a:spcBef>
                        <a:spcAft>
                          <a:spcPts val="0"/>
                        </a:spcAft>
                        <a:buClr>
                          <a:srgbClr val="000000"/>
                        </a:buClr>
                        <a:buSzPts val="1200"/>
                        <a:buFont typeface="Arial"/>
                        <a:buNone/>
                      </a:pPr>
                      <a:r>
                        <a:rPr lang="en-US" sz="1200" u="none" cap="none" strike="noStrike">
                          <a:latin typeface="Roboto"/>
                          <a:ea typeface="Roboto"/>
                          <a:cs typeface="Roboto"/>
                          <a:sym typeface="Roboto"/>
                        </a:rPr>
                        <a:t>NEED RELOAD</a:t>
                      </a:r>
                      <a:endParaRPr sz="12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300"/>
                        <a:buFont typeface="Calibri"/>
                        <a:buNone/>
                      </a:pPr>
                      <a:r>
                        <a:rPr lang="en-US" sz="1200" u="none" cap="none" strike="noStrike">
                          <a:latin typeface="Roboto"/>
                          <a:ea typeface="Roboto"/>
                          <a:cs typeface="Roboto"/>
                          <a:sym typeface="Roboto"/>
                        </a:rPr>
                        <a:t>The static configuration has been updated, but the running configuration has not yet been changed.</a:t>
                      </a:r>
                      <a:endParaRPr sz="12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300"/>
                        <a:buFont typeface="Calibri"/>
                        <a:buNone/>
                      </a:pPr>
                      <a:r>
                        <a:rPr lang="en-US" sz="1200" u="none" cap="none" strike="noStrike">
                          <a:latin typeface="Roboto"/>
                          <a:ea typeface="Roboto"/>
                          <a:cs typeface="Roboto"/>
                          <a:sym typeface="Roboto"/>
                        </a:rPr>
                        <a:t>Warning</a:t>
                      </a:r>
                      <a:endParaRPr sz="1200" u="none" cap="none" strike="noStrike">
                        <a:latin typeface="Roboto"/>
                        <a:ea typeface="Roboto"/>
                        <a:cs typeface="Roboto"/>
                        <a:sym typeface="Roboto"/>
                      </a:endParaRPr>
                    </a:p>
                  </a:txBody>
                  <a:tcPr marT="45700" marB="45700" marR="45700" marL="45700" anchor="ctr">
                    <a:solidFill>
                      <a:srgbClr val="FCE5CD"/>
                    </a:solidFill>
                  </a:tcPr>
                </a:tc>
              </a:tr>
              <a:tr h="360500">
                <a:tc>
                  <a:txBody>
                    <a:bodyPr/>
                    <a:lstStyle/>
                    <a:p>
                      <a:pPr indent="0" lvl="0" marL="38100" marR="0" rtl="0" algn="l">
                        <a:lnSpc>
                          <a:spcPct val="100000"/>
                        </a:lnSpc>
                        <a:spcBef>
                          <a:spcPts val="0"/>
                        </a:spcBef>
                        <a:spcAft>
                          <a:spcPts val="0"/>
                        </a:spcAft>
                        <a:buClr>
                          <a:srgbClr val="000000"/>
                        </a:buClr>
                        <a:buSzPts val="1200"/>
                        <a:buFont typeface="Arial"/>
                        <a:buNone/>
                      </a:pPr>
                      <a:r>
                        <a:rPr lang="en-US" sz="1200" u="none" cap="none" strike="noStrike">
                          <a:latin typeface="Roboto"/>
                          <a:ea typeface="Roboto"/>
                          <a:cs typeface="Roboto"/>
                          <a:sym typeface="Roboto"/>
                        </a:rPr>
                        <a:t>CONF MISMATCH</a:t>
                      </a:r>
                      <a:endParaRPr sz="12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300"/>
                        <a:buFont typeface="Calibri"/>
                        <a:buNone/>
                      </a:pPr>
                      <a:r>
                        <a:rPr lang="en-US" sz="1200" u="none" cap="none" strike="noStrike">
                          <a:latin typeface="Roboto"/>
                          <a:ea typeface="Roboto"/>
                          <a:cs typeface="Roboto"/>
                          <a:sym typeface="Roboto"/>
                        </a:rPr>
                        <a:t>An error is raised on any connector in a volume when a configuration is pushed.</a:t>
                      </a:r>
                      <a:endParaRPr sz="1200" u="none" cap="none" strike="noStrike">
                        <a:latin typeface="Roboto"/>
                        <a:ea typeface="Roboto"/>
                        <a:cs typeface="Roboto"/>
                        <a:sym typeface="Roboto"/>
                      </a:endParaRPr>
                    </a:p>
                  </a:txBody>
                  <a:tcPr marT="45700" marB="45700" marR="45700" marL="45700" anchor="ctr">
                    <a:solidFill>
                      <a:srgbClr val="FCE5CD"/>
                    </a:solidFill>
                  </a:tcPr>
                </a:tc>
                <a:tc>
                  <a:txBody>
                    <a:bodyPr/>
                    <a:lstStyle/>
                    <a:p>
                      <a:pPr indent="0" lvl="0" marL="38100" marR="0" rtl="0" algn="l">
                        <a:lnSpc>
                          <a:spcPct val="100000"/>
                        </a:lnSpc>
                        <a:spcBef>
                          <a:spcPts val="0"/>
                        </a:spcBef>
                        <a:spcAft>
                          <a:spcPts val="0"/>
                        </a:spcAft>
                        <a:buClr>
                          <a:schemeClr val="dk1"/>
                        </a:buClr>
                        <a:buSzPts val="1300"/>
                        <a:buFont typeface="Calibri"/>
                        <a:buNone/>
                      </a:pPr>
                      <a:r>
                        <a:rPr lang="en-US" sz="1200" u="none" cap="none" strike="noStrike">
                          <a:latin typeface="Roboto"/>
                          <a:ea typeface="Roboto"/>
                          <a:cs typeface="Roboto"/>
                          <a:sym typeface="Roboto"/>
                        </a:rPr>
                        <a:t>Warning</a:t>
                      </a:r>
                      <a:endParaRPr sz="1200" u="none" cap="none" strike="noStrike">
                        <a:latin typeface="Roboto"/>
                        <a:ea typeface="Roboto"/>
                        <a:cs typeface="Roboto"/>
                        <a:sym typeface="Roboto"/>
                      </a:endParaRPr>
                    </a:p>
                  </a:txBody>
                  <a:tcPr marT="45700" marB="45700" marR="45700" marL="45700" anchor="ctr">
                    <a:solidFill>
                      <a:srgbClr val="FCE5CD"/>
                    </a:solidFill>
                  </a:tcPr>
                </a:tc>
              </a:tr>
            </a:tbl>
          </a:graphicData>
        </a:graphic>
      </p:graphicFrame>
      <p:sp>
        <p:nvSpPr>
          <p:cNvPr id="470" name="Google Shape;470;p84"/>
          <p:cNvSpPr txBox="1"/>
          <p:nvPr/>
        </p:nvSpPr>
        <p:spPr>
          <a:xfrm>
            <a:off x="415625" y="4921375"/>
            <a:ext cx="4044300" cy="26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Condensed"/>
                <a:ea typeface="Roboto Condensed"/>
                <a:cs typeface="Roboto Condensed"/>
                <a:sym typeface="Roboto Condensed"/>
              </a:rPr>
              <a:t>(*) not including the S3 connectors and XDM/Zenko</a:t>
            </a:r>
            <a:endParaRPr b="0" i="0" sz="1200" u="none" cap="none" strike="noStrike">
              <a:solidFill>
                <a:srgbClr val="000000"/>
              </a:solidFill>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5"/>
          <p:cNvSpPr txBox="1"/>
          <p:nvPr>
            <p:ph type="title"/>
          </p:nvPr>
        </p:nvSpPr>
        <p:spPr>
          <a:xfrm>
            <a:off x="628638" y="2247925"/>
            <a:ext cx="7886700" cy="2376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Grafana</a:t>
            </a:r>
            <a:br>
              <a:rPr lang="en-US"/>
            </a:br>
            <a:endParaRPr>
              <a:solidFill>
                <a:srgbClr val="3F5952"/>
              </a:solidFill>
            </a:endParaRPr>
          </a:p>
        </p:txBody>
      </p:sp>
      <p:sp>
        <p:nvSpPr>
          <p:cNvPr id="477" name="Google Shape;477;p85"/>
          <p:cNvSpPr txBox="1"/>
          <p:nvPr/>
        </p:nvSpPr>
        <p:spPr>
          <a:xfrm>
            <a:off x="628650" y="5075800"/>
            <a:ext cx="1962300" cy="551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5851"/>
                </a:solidFill>
                <a:latin typeface="Oswald"/>
                <a:ea typeface="Oswald"/>
                <a:cs typeface="Oswald"/>
                <a:sym typeface="Oswald"/>
              </a:rPr>
              <a:t>RING 8.5</a:t>
            </a:r>
            <a:endParaRPr b="1" i="0" sz="2400" u="none" cap="none" strike="noStrike">
              <a:solidFill>
                <a:srgbClr val="3F5851"/>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6"/>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Grafana Overview</a:t>
            </a:r>
            <a:endParaRPr>
              <a:solidFill>
                <a:srgbClr val="434343"/>
              </a:solidFill>
            </a:endParaRPr>
          </a:p>
        </p:txBody>
      </p:sp>
      <p:grpSp>
        <p:nvGrpSpPr>
          <p:cNvPr id="483" name="Google Shape;483;p86"/>
          <p:cNvGrpSpPr/>
          <p:nvPr/>
        </p:nvGrpSpPr>
        <p:grpSpPr>
          <a:xfrm>
            <a:off x="1400494" y="1250171"/>
            <a:ext cx="7618913" cy="3772385"/>
            <a:chOff x="762543" y="643433"/>
            <a:chExt cx="7618913" cy="3943122"/>
          </a:xfrm>
        </p:grpSpPr>
        <p:sp>
          <p:nvSpPr>
            <p:cNvPr id="484" name="Google Shape;484;p86"/>
            <p:cNvSpPr/>
            <p:nvPr/>
          </p:nvSpPr>
          <p:spPr>
            <a:xfrm>
              <a:off x="2286000" y="1537285"/>
              <a:ext cx="4572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AM2.png" id="485" name="Google Shape;485;p86"/>
            <p:cNvPicPr preferRelativeResize="0"/>
            <p:nvPr/>
          </p:nvPicPr>
          <p:blipFill rotWithShape="1">
            <a:blip r:embed="rId3">
              <a:alphaModFix/>
            </a:blip>
            <a:srcRect b="0" l="0" r="0" t="0"/>
            <a:stretch/>
          </p:blipFill>
          <p:spPr>
            <a:xfrm>
              <a:off x="762543" y="643433"/>
              <a:ext cx="7618913" cy="3943122"/>
            </a:xfrm>
            <a:prstGeom prst="rect">
              <a:avLst/>
            </a:prstGeom>
            <a:noFill/>
            <a:ln>
              <a:noFill/>
            </a:ln>
          </p:spPr>
        </p:pic>
        <p:sp>
          <p:nvSpPr>
            <p:cNvPr id="486" name="Google Shape;486;p86"/>
            <p:cNvSpPr/>
            <p:nvPr/>
          </p:nvSpPr>
          <p:spPr>
            <a:xfrm>
              <a:off x="1637019" y="2275812"/>
              <a:ext cx="983700" cy="403800"/>
            </a:xfrm>
            <a:prstGeom prst="frame">
              <a:avLst>
                <a:gd fmla="val 7046" name="adj1"/>
              </a:avLst>
            </a:prstGeom>
            <a:solidFill>
              <a:srgbClr val="3366FF"/>
            </a:solidFill>
            <a:ln cap="flat" cmpd="sng" w="9525">
              <a:solidFill>
                <a:srgbClr val="0000F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7" name="Google Shape;487;p86"/>
            <p:cNvSpPr/>
            <p:nvPr/>
          </p:nvSpPr>
          <p:spPr>
            <a:xfrm>
              <a:off x="6518713" y="1594249"/>
              <a:ext cx="917700" cy="341700"/>
            </a:xfrm>
            <a:prstGeom prst="frame">
              <a:avLst>
                <a:gd fmla="val 7046" name="adj1"/>
              </a:avLst>
            </a:prstGeom>
            <a:solidFill>
              <a:srgbClr val="3366FF"/>
            </a:solidFill>
            <a:ln cap="flat" cmpd="sng" w="9525">
              <a:solidFill>
                <a:srgbClr val="0000F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8" name="Google Shape;488;p86"/>
            <p:cNvSpPr/>
            <p:nvPr/>
          </p:nvSpPr>
          <p:spPr>
            <a:xfrm>
              <a:off x="5672751" y="2261129"/>
              <a:ext cx="934200" cy="653400"/>
            </a:xfrm>
            <a:prstGeom prst="frame">
              <a:avLst>
                <a:gd fmla="val 3315" name="adj1"/>
              </a:avLst>
            </a:prstGeom>
            <a:solidFill>
              <a:srgbClr val="3366FF"/>
            </a:solidFill>
            <a:ln cap="flat" cmpd="sng" w="9525">
              <a:solidFill>
                <a:srgbClr val="0000F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489" name="Google Shape;489;p86"/>
          <p:cNvSpPr txBox="1"/>
          <p:nvPr/>
        </p:nvSpPr>
        <p:spPr>
          <a:xfrm>
            <a:off x="628650" y="4338125"/>
            <a:ext cx="5739000" cy="11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05150"/>
              </a:buClr>
              <a:buSzPts val="1400"/>
              <a:buFont typeface="Calibri"/>
              <a:buNone/>
            </a:pPr>
            <a:r>
              <a:rPr b="0" i="0" lang="en-US" sz="1400" u="none" cap="none" strike="noStrike">
                <a:solidFill>
                  <a:srgbClr val="505150"/>
                </a:solidFill>
                <a:latin typeface="Roboto Condensed"/>
                <a:ea typeface="Roboto Condensed"/>
                <a:cs typeface="Roboto Condensed"/>
                <a:sym typeface="Roboto Condensed"/>
              </a:rPr>
              <a:t>UI Shortcut:</a:t>
            </a:r>
            <a:r>
              <a:rPr b="0" i="0" lang="en-US" sz="1400" u="none" cap="none" strike="noStrike">
                <a:solidFill>
                  <a:schemeClr val="dk1"/>
                </a:solidFill>
                <a:latin typeface="Roboto Condensed"/>
                <a:ea typeface="Roboto Condensed"/>
                <a:cs typeface="Roboto Condensed"/>
                <a:sym typeface="Roboto Condensed"/>
              </a:rPr>
              <a:t> </a:t>
            </a:r>
            <a:r>
              <a:rPr b="0" i="0" lang="en-US" sz="1400" u="sng" cap="none" strike="noStrike">
                <a:solidFill>
                  <a:srgbClr val="1155CC"/>
                </a:solidFill>
                <a:latin typeface="Roboto Condensed"/>
                <a:ea typeface="Roboto Condensed"/>
                <a:cs typeface="Roboto Condensed"/>
                <a:sym typeface="Roboto Condensed"/>
              </a:rPr>
              <a:t>http://&lt;supervisor_IP|hostname&gt;/stats</a:t>
            </a:r>
            <a:endParaRPr b="0" i="0" sz="1400" u="none" cap="none" strike="noStrike">
              <a:solidFill>
                <a:srgbClr val="1155CC"/>
              </a:solidFill>
              <a:latin typeface="Roboto Condensed"/>
              <a:ea typeface="Roboto Condensed"/>
              <a:cs typeface="Roboto Condensed"/>
              <a:sym typeface="Roboto Condensed"/>
            </a:endParaRPr>
          </a:p>
          <a:p>
            <a:pPr indent="0" lvl="0" marL="0" marR="0" rtl="0" algn="l">
              <a:lnSpc>
                <a:spcPct val="100000"/>
              </a:lnSpc>
              <a:spcBef>
                <a:spcPts val="600"/>
              </a:spcBef>
              <a:spcAft>
                <a:spcPts val="0"/>
              </a:spcAft>
              <a:buClr>
                <a:schemeClr val="dk1"/>
              </a:buClr>
              <a:buSzPts val="1400"/>
              <a:buFont typeface="Calibri"/>
              <a:buNone/>
            </a:pPr>
            <a:r>
              <a:t/>
            </a:r>
            <a:endParaRPr b="0" i="0" sz="1400" u="none" cap="none" strike="noStrike">
              <a:solidFill>
                <a:srgbClr val="595959"/>
              </a:solidFill>
              <a:latin typeface="Roboto Condensed"/>
              <a:ea typeface="Roboto Condensed"/>
              <a:cs typeface="Roboto Condensed"/>
              <a:sym typeface="Roboto Condensed"/>
            </a:endParaRPr>
          </a:p>
          <a:p>
            <a:pPr indent="0" lvl="0" marL="0" marR="0" rtl="0" algn="l">
              <a:lnSpc>
                <a:spcPct val="115000"/>
              </a:lnSpc>
              <a:spcBef>
                <a:spcPts val="0"/>
              </a:spcBef>
              <a:spcAft>
                <a:spcPts val="1000"/>
              </a:spcAft>
              <a:buClr>
                <a:srgbClr val="000000"/>
              </a:buClr>
              <a:buSzPts val="1400"/>
              <a:buFont typeface="Arial"/>
              <a:buNone/>
            </a:pPr>
            <a:r>
              <a:rPr b="0" i="0" lang="en-US" sz="1400" u="none" cap="none" strike="noStrike">
                <a:solidFill>
                  <a:srgbClr val="434343"/>
                </a:solidFill>
                <a:latin typeface="Roboto Condensed"/>
                <a:ea typeface="Roboto Condensed"/>
                <a:cs typeface="Roboto Condensed"/>
                <a:sym typeface="Roboto Condensed"/>
              </a:rPr>
              <a:t>For more information, check out “</a:t>
            </a:r>
            <a:r>
              <a:rPr b="1" i="1" lang="en-US" sz="1400" u="none" cap="none" strike="noStrike">
                <a:solidFill>
                  <a:srgbClr val="434343"/>
                </a:solidFill>
                <a:latin typeface="Roboto Condensed"/>
                <a:ea typeface="Roboto Condensed"/>
                <a:cs typeface="Roboto Condensed"/>
                <a:sym typeface="Roboto Condensed"/>
              </a:rPr>
              <a:t>Using Grafana</a:t>
            </a:r>
            <a:r>
              <a:rPr b="0" i="0" lang="en-US" sz="1400" u="none" cap="none" strike="noStrike">
                <a:solidFill>
                  <a:srgbClr val="434343"/>
                </a:solidFill>
                <a:latin typeface="Roboto Condensed"/>
                <a:ea typeface="Roboto Condensed"/>
                <a:cs typeface="Roboto Condensed"/>
                <a:sym typeface="Roboto Condensed"/>
              </a:rPr>
              <a:t>” in the </a:t>
            </a:r>
            <a:br>
              <a:rPr b="0" i="0" lang="en-US" sz="1400" u="none" cap="none" strike="noStrike">
                <a:solidFill>
                  <a:srgbClr val="434343"/>
                </a:solidFill>
                <a:latin typeface="Roboto Condensed"/>
                <a:ea typeface="Roboto Condensed"/>
                <a:cs typeface="Roboto Condensed"/>
                <a:sym typeface="Roboto Condensed"/>
              </a:rPr>
            </a:br>
            <a:r>
              <a:rPr b="1" i="0" lang="en-US" sz="1400" u="none" cap="none" strike="noStrike">
                <a:solidFill>
                  <a:srgbClr val="434343"/>
                </a:solidFill>
                <a:latin typeface="Roboto Condensed"/>
                <a:ea typeface="Roboto Condensed"/>
                <a:cs typeface="Roboto Condensed"/>
                <a:sym typeface="Roboto Condensed"/>
              </a:rPr>
              <a:t>Scality RING Operations</a:t>
            </a:r>
            <a:r>
              <a:rPr b="0" i="0" lang="en-US" sz="1400" u="none" cap="none" strike="noStrike">
                <a:solidFill>
                  <a:srgbClr val="434343"/>
                </a:solidFill>
                <a:latin typeface="Roboto Condensed"/>
                <a:ea typeface="Roboto Condensed"/>
                <a:cs typeface="Roboto Condensed"/>
                <a:sym typeface="Roboto Condensed"/>
              </a:rPr>
              <a:t> guide found on </a:t>
            </a:r>
            <a:r>
              <a:rPr b="0" i="0" lang="en-US" sz="1400" u="none" cap="none" strike="noStrike">
                <a:solidFill>
                  <a:srgbClr val="1155CC"/>
                </a:solidFill>
                <a:latin typeface="Roboto Condensed"/>
                <a:ea typeface="Roboto Condensed"/>
                <a:cs typeface="Roboto Condensed"/>
                <a:sym typeface="Roboto Condensed"/>
              </a:rPr>
              <a:t>🔗</a:t>
            </a:r>
            <a:r>
              <a:rPr b="0" i="0" lang="en-US" sz="1400" u="sng" cap="none" strike="noStrike">
                <a:solidFill>
                  <a:schemeClr val="hlink"/>
                </a:solidFill>
                <a:latin typeface="Roboto Condensed"/>
                <a:ea typeface="Roboto Condensed"/>
                <a:cs typeface="Roboto Condensed"/>
                <a:sym typeface="Roboto Condensed"/>
                <a:hlinkClick r:id="rId4"/>
              </a:rPr>
              <a:t>https://documentation.scality.com</a:t>
            </a:r>
            <a:r>
              <a:rPr b="0" i="0" lang="en-US" sz="1400" u="none" cap="none" strike="noStrike">
                <a:solidFill>
                  <a:srgbClr val="434343"/>
                </a:solidFill>
                <a:latin typeface="Roboto Condensed"/>
                <a:ea typeface="Roboto Condensed"/>
                <a:cs typeface="Roboto Condensed"/>
                <a:sym typeface="Roboto Condensed"/>
              </a:rPr>
              <a: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7"/>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Available Dashboards (Demo)</a:t>
            </a:r>
            <a:endParaRPr b="1" i="0" sz="3600" u="none" cap="none" strike="noStrike">
              <a:solidFill>
                <a:srgbClr val="434343"/>
              </a:solidFill>
              <a:latin typeface="Oswald"/>
              <a:ea typeface="Oswald"/>
              <a:cs typeface="Oswald"/>
              <a:sym typeface="Oswald"/>
            </a:endParaRPr>
          </a:p>
        </p:txBody>
      </p:sp>
      <p:pic>
        <p:nvPicPr>
          <p:cNvPr id="495" name="Google Shape;495;p87"/>
          <p:cNvPicPr preferRelativeResize="0"/>
          <p:nvPr/>
        </p:nvPicPr>
        <p:blipFill rotWithShape="1">
          <a:blip r:embed="rId3">
            <a:alphaModFix/>
          </a:blip>
          <a:srcRect b="0" l="0" r="0" t="0"/>
          <a:stretch/>
        </p:blipFill>
        <p:spPr>
          <a:xfrm>
            <a:off x="1330767" y="1053436"/>
            <a:ext cx="6482466" cy="4175313"/>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8"/>
          <p:cNvSpPr txBox="1"/>
          <p:nvPr>
            <p:ph type="title"/>
          </p:nvPr>
        </p:nvSpPr>
        <p:spPr>
          <a:xfrm>
            <a:off x="628638" y="2247925"/>
            <a:ext cx="7886700" cy="2376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Cloud Monitor</a:t>
            </a:r>
            <a:br>
              <a:rPr lang="en-US"/>
            </a:br>
            <a:endParaRPr>
              <a:solidFill>
                <a:srgbClr val="3F5952"/>
              </a:solidFill>
            </a:endParaRPr>
          </a:p>
        </p:txBody>
      </p:sp>
      <p:sp>
        <p:nvSpPr>
          <p:cNvPr id="502" name="Google Shape;502;p88"/>
          <p:cNvSpPr txBox="1"/>
          <p:nvPr/>
        </p:nvSpPr>
        <p:spPr>
          <a:xfrm>
            <a:off x="628650" y="5075800"/>
            <a:ext cx="1962300" cy="551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5851"/>
                </a:solidFill>
                <a:latin typeface="Oswald"/>
                <a:ea typeface="Oswald"/>
                <a:cs typeface="Oswald"/>
                <a:sym typeface="Oswald"/>
              </a:rPr>
              <a:t>RING 8.5</a:t>
            </a:r>
            <a:endParaRPr b="1" i="0" sz="2400" u="none" cap="none" strike="noStrike">
              <a:solidFill>
                <a:srgbClr val="3F5851"/>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9"/>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Cloud Monitor Overview</a:t>
            </a:r>
            <a:endParaRPr b="1" i="0" sz="3600" u="none" cap="none" strike="noStrike">
              <a:solidFill>
                <a:srgbClr val="434343"/>
              </a:solidFill>
              <a:latin typeface="Oswald"/>
              <a:ea typeface="Oswald"/>
              <a:cs typeface="Oswald"/>
              <a:sym typeface="Oswald"/>
            </a:endParaRPr>
          </a:p>
        </p:txBody>
      </p:sp>
      <p:sp>
        <p:nvSpPr>
          <p:cNvPr id="508" name="Google Shape;508;p89"/>
          <p:cNvSpPr txBox="1"/>
          <p:nvPr>
            <p:ph idx="1" type="body"/>
          </p:nvPr>
        </p:nvSpPr>
        <p:spPr>
          <a:xfrm>
            <a:off x="628650" y="1234874"/>
            <a:ext cx="7886700" cy="4021200"/>
          </a:xfrm>
          <a:prstGeom prst="rect">
            <a:avLst/>
          </a:prstGeom>
          <a:noFill/>
          <a:ln>
            <a:noFill/>
          </a:ln>
        </p:spPr>
        <p:txBody>
          <a:bodyPr anchorCtr="0" anchor="t" bIns="45700" lIns="91425" spcFirstLastPara="1" rIns="91425" wrap="square" tIns="45700">
            <a:noAutofit/>
          </a:bodyPr>
          <a:lstStyle/>
          <a:p>
            <a:pPr indent="-336550" lvl="0" marL="457200" marR="0" rtl="0" algn="l">
              <a:lnSpc>
                <a:spcPct val="150000"/>
              </a:lnSpc>
              <a:spcBef>
                <a:spcPts val="300"/>
              </a:spcBef>
              <a:spcAft>
                <a:spcPts val="0"/>
              </a:spcAft>
              <a:buClr>
                <a:srgbClr val="434343"/>
              </a:buClr>
              <a:buSzPts val="1700"/>
              <a:buFont typeface="Roboto Condensed"/>
              <a:buChar char="•"/>
            </a:pPr>
            <a:r>
              <a:rPr b="1" lang="en-US" sz="1700">
                <a:solidFill>
                  <a:schemeClr val="accent5"/>
                </a:solidFill>
                <a:latin typeface="Roboto Condensed"/>
                <a:ea typeface="Roboto Condensed"/>
                <a:cs typeface="Roboto Condensed"/>
                <a:sym typeface="Roboto Condensed"/>
              </a:rPr>
              <a:t>Cloud-based</a:t>
            </a:r>
            <a:r>
              <a:rPr lang="en-US" sz="1700">
                <a:solidFill>
                  <a:srgbClr val="434343"/>
                </a:solidFill>
                <a:latin typeface="Roboto Condensed"/>
                <a:ea typeface="Roboto Condensed"/>
                <a:cs typeface="Roboto Condensed"/>
                <a:sym typeface="Roboto Condensed"/>
              </a:rPr>
              <a:t> monitoring system that:</a:t>
            </a:r>
            <a:endParaRPr sz="1700">
              <a:solidFill>
                <a:srgbClr val="434343"/>
              </a:solidFill>
              <a:latin typeface="Roboto Condensed"/>
              <a:ea typeface="Roboto Condensed"/>
              <a:cs typeface="Roboto Condensed"/>
              <a:sym typeface="Roboto Condensed"/>
            </a:endParaRPr>
          </a:p>
          <a:p>
            <a:pPr indent="-336550" lvl="1" marL="914400" marR="0" rtl="0" algn="l">
              <a:lnSpc>
                <a:spcPct val="150000"/>
              </a:lnSpc>
              <a:spcBef>
                <a:spcPts val="0"/>
              </a:spcBef>
              <a:spcAft>
                <a:spcPts val="0"/>
              </a:spcAft>
              <a:buClr>
                <a:srgbClr val="434343"/>
              </a:buClr>
              <a:buSzPts val="1700"/>
              <a:buFont typeface="Roboto Condensed"/>
              <a:buChar char="•"/>
            </a:pPr>
            <a:r>
              <a:rPr lang="en-US" sz="1700">
                <a:solidFill>
                  <a:srgbClr val="434343"/>
                </a:solidFill>
                <a:latin typeface="Roboto Condensed"/>
                <a:ea typeface="Roboto Condensed"/>
                <a:cs typeface="Roboto Condensed"/>
                <a:sym typeface="Roboto Condensed"/>
              </a:rPr>
              <a:t>Helps determine </a:t>
            </a:r>
            <a:r>
              <a:rPr b="1" lang="en-US" sz="1700">
                <a:solidFill>
                  <a:schemeClr val="accent3"/>
                </a:solidFill>
                <a:latin typeface="Roboto Condensed"/>
                <a:ea typeface="Roboto Condensed"/>
                <a:cs typeface="Roboto Condensed"/>
                <a:sym typeface="Roboto Condensed"/>
              </a:rPr>
              <a:t>RING capacity for future growth</a:t>
            </a:r>
            <a:r>
              <a:rPr lang="en-US" sz="1700">
                <a:solidFill>
                  <a:srgbClr val="434343"/>
                </a:solidFill>
                <a:latin typeface="Roboto Condensed"/>
                <a:ea typeface="Roboto Condensed"/>
                <a:cs typeface="Roboto Condensed"/>
                <a:sym typeface="Roboto Condensed"/>
              </a:rPr>
              <a:t>.</a:t>
            </a:r>
            <a:endParaRPr sz="1700">
              <a:solidFill>
                <a:srgbClr val="434343"/>
              </a:solidFill>
              <a:latin typeface="Roboto Condensed"/>
              <a:ea typeface="Roboto Condensed"/>
              <a:cs typeface="Roboto Condensed"/>
              <a:sym typeface="Roboto Condensed"/>
            </a:endParaRPr>
          </a:p>
          <a:p>
            <a:pPr indent="-336550" lvl="1" marL="914400" marR="0" rtl="0" algn="l">
              <a:lnSpc>
                <a:spcPct val="150000"/>
              </a:lnSpc>
              <a:spcBef>
                <a:spcPts val="0"/>
              </a:spcBef>
              <a:spcAft>
                <a:spcPts val="0"/>
              </a:spcAft>
              <a:buClr>
                <a:srgbClr val="434343"/>
              </a:buClr>
              <a:buSzPts val="1700"/>
              <a:buFont typeface="Roboto Condensed"/>
              <a:buChar char="•"/>
            </a:pPr>
            <a:r>
              <a:rPr lang="en-US" sz="1700">
                <a:solidFill>
                  <a:srgbClr val="434343"/>
                </a:solidFill>
                <a:latin typeface="Roboto Condensed"/>
                <a:ea typeface="Roboto Condensed"/>
                <a:cs typeface="Roboto Condensed"/>
                <a:sym typeface="Roboto Condensed"/>
              </a:rPr>
              <a:t>Allows </a:t>
            </a:r>
            <a:r>
              <a:rPr b="1" lang="en-US" sz="1700">
                <a:solidFill>
                  <a:srgbClr val="434343"/>
                </a:solidFill>
                <a:latin typeface="Roboto Condensed"/>
                <a:ea typeface="Roboto Condensed"/>
                <a:cs typeface="Roboto Condensed"/>
                <a:sym typeface="Roboto Condensed"/>
              </a:rPr>
              <a:t>customers and Scality</a:t>
            </a:r>
            <a:r>
              <a:rPr lang="en-US" sz="1700">
                <a:solidFill>
                  <a:srgbClr val="434343"/>
                </a:solidFill>
                <a:latin typeface="Roboto Condensed"/>
                <a:ea typeface="Roboto Condensed"/>
                <a:cs typeface="Roboto Condensed"/>
                <a:sym typeface="Roboto Condensed"/>
              </a:rPr>
              <a:t> Support to </a:t>
            </a:r>
            <a:r>
              <a:rPr b="1" lang="en-US" sz="1700">
                <a:solidFill>
                  <a:schemeClr val="accent3"/>
                </a:solidFill>
                <a:latin typeface="Roboto Condensed"/>
                <a:ea typeface="Roboto Condensed"/>
                <a:cs typeface="Roboto Condensed"/>
                <a:sym typeface="Roboto Condensed"/>
              </a:rPr>
              <a:t>quickly view RING component states</a:t>
            </a:r>
            <a:r>
              <a:rPr lang="en-US" sz="1700">
                <a:solidFill>
                  <a:srgbClr val="434343"/>
                </a:solidFill>
                <a:latin typeface="Roboto Condensed"/>
                <a:ea typeface="Roboto Condensed"/>
                <a:cs typeface="Roboto Condensed"/>
                <a:sym typeface="Roboto Condensed"/>
              </a:rPr>
              <a:t>.</a:t>
            </a:r>
            <a:endParaRPr sz="1700">
              <a:solidFill>
                <a:srgbClr val="434343"/>
              </a:solidFill>
              <a:latin typeface="Roboto Condensed"/>
              <a:ea typeface="Roboto Condensed"/>
              <a:cs typeface="Roboto Condensed"/>
              <a:sym typeface="Roboto Condensed"/>
            </a:endParaRPr>
          </a:p>
          <a:p>
            <a:pPr indent="-336550" lvl="1" marL="914400" marR="0" rtl="0" algn="l">
              <a:lnSpc>
                <a:spcPct val="150000"/>
              </a:lnSpc>
              <a:spcBef>
                <a:spcPts val="0"/>
              </a:spcBef>
              <a:spcAft>
                <a:spcPts val="0"/>
              </a:spcAft>
              <a:buClr>
                <a:srgbClr val="434343"/>
              </a:buClr>
              <a:buSzPts val="1700"/>
              <a:buFont typeface="Roboto Condensed"/>
              <a:buChar char="•"/>
            </a:pPr>
            <a:r>
              <a:rPr lang="en-US" sz="1700">
                <a:solidFill>
                  <a:srgbClr val="434343"/>
                </a:solidFill>
                <a:latin typeface="Roboto Condensed"/>
                <a:ea typeface="Roboto Condensed"/>
                <a:cs typeface="Roboto Condensed"/>
                <a:sym typeface="Roboto Condensed"/>
              </a:rPr>
              <a:t>Provides real-time </a:t>
            </a:r>
            <a:r>
              <a:rPr b="1" lang="en-US" sz="1700">
                <a:solidFill>
                  <a:schemeClr val="accent3"/>
                </a:solidFill>
                <a:latin typeface="Roboto Condensed"/>
                <a:ea typeface="Roboto Condensed"/>
                <a:cs typeface="Roboto Condensed"/>
                <a:sym typeface="Roboto Condensed"/>
              </a:rPr>
              <a:t>contextual and predictive analytics</a:t>
            </a:r>
            <a:endParaRPr b="1" sz="1700">
              <a:solidFill>
                <a:schemeClr val="accent3"/>
              </a:solidFill>
              <a:latin typeface="Roboto Condensed"/>
              <a:ea typeface="Roboto Condensed"/>
              <a:cs typeface="Roboto Condensed"/>
              <a:sym typeface="Roboto Condensed"/>
            </a:endParaRPr>
          </a:p>
          <a:p>
            <a:pPr indent="-336550" lvl="1" marL="914400" marR="0" rtl="0" algn="l">
              <a:lnSpc>
                <a:spcPct val="150000"/>
              </a:lnSpc>
              <a:spcBef>
                <a:spcPts val="0"/>
              </a:spcBef>
              <a:spcAft>
                <a:spcPts val="0"/>
              </a:spcAft>
              <a:buClr>
                <a:srgbClr val="434343"/>
              </a:buClr>
              <a:buSzPts val="1700"/>
              <a:buFont typeface="Roboto Condensed"/>
              <a:buChar char="•"/>
            </a:pPr>
            <a:r>
              <a:rPr lang="en-US" sz="1700">
                <a:solidFill>
                  <a:srgbClr val="434343"/>
                </a:solidFill>
                <a:latin typeface="Roboto Condensed"/>
                <a:ea typeface="Roboto Condensed"/>
                <a:cs typeface="Roboto Condensed"/>
                <a:sym typeface="Roboto Condensed"/>
              </a:rPr>
              <a:t>Raises </a:t>
            </a:r>
            <a:r>
              <a:rPr b="1" lang="en-US" sz="1700">
                <a:solidFill>
                  <a:schemeClr val="accent3"/>
                </a:solidFill>
                <a:latin typeface="Roboto Condensed"/>
                <a:ea typeface="Roboto Condensed"/>
                <a:cs typeface="Roboto Condensed"/>
                <a:sym typeface="Roboto Condensed"/>
              </a:rPr>
              <a:t>proactive alerts</a:t>
            </a:r>
            <a:r>
              <a:rPr lang="en-US" sz="1700">
                <a:solidFill>
                  <a:srgbClr val="434343"/>
                </a:solidFill>
                <a:latin typeface="Roboto Condensed"/>
                <a:ea typeface="Roboto Condensed"/>
                <a:cs typeface="Roboto Condensed"/>
                <a:sym typeface="Roboto Condensed"/>
              </a:rPr>
              <a:t>, sent automatically through a number of different mechanisms, including </a:t>
            </a:r>
            <a:r>
              <a:rPr b="1" lang="en-US" sz="1700">
                <a:solidFill>
                  <a:srgbClr val="434343"/>
                </a:solidFill>
                <a:latin typeface="Roboto Condensed"/>
                <a:ea typeface="Roboto Condensed"/>
                <a:cs typeface="Roboto Condensed"/>
                <a:sym typeface="Roboto Condensed"/>
              </a:rPr>
              <a:t>email</a:t>
            </a:r>
            <a:r>
              <a:rPr lang="en-US" sz="1700">
                <a:solidFill>
                  <a:srgbClr val="434343"/>
                </a:solidFill>
                <a:latin typeface="Roboto Condensed"/>
                <a:ea typeface="Roboto Condensed"/>
                <a:cs typeface="Roboto Condensed"/>
                <a:sym typeface="Roboto Condensed"/>
              </a:rPr>
              <a:t> and </a:t>
            </a:r>
            <a:r>
              <a:rPr b="1" lang="en-US" sz="1700">
                <a:solidFill>
                  <a:srgbClr val="434343"/>
                </a:solidFill>
                <a:latin typeface="Roboto Condensed"/>
                <a:ea typeface="Roboto Condensed"/>
                <a:cs typeface="Roboto Condensed"/>
                <a:sym typeface="Roboto Condensed"/>
              </a:rPr>
              <a:t>chat rooms</a:t>
            </a:r>
            <a:r>
              <a:rPr lang="en-US" sz="1700">
                <a:solidFill>
                  <a:srgbClr val="434343"/>
                </a:solidFill>
                <a:latin typeface="Roboto Condensed"/>
                <a:ea typeface="Roboto Condensed"/>
                <a:cs typeface="Roboto Condensed"/>
                <a:sym typeface="Roboto Condensed"/>
              </a:rPr>
              <a:t>.</a:t>
            </a:r>
            <a:endParaRPr sz="1700">
              <a:solidFill>
                <a:srgbClr val="434343"/>
              </a:solidFill>
              <a:latin typeface="Roboto Condensed"/>
              <a:ea typeface="Roboto Condensed"/>
              <a:cs typeface="Roboto Condensed"/>
              <a:sym typeface="Roboto Condensed"/>
            </a:endParaRPr>
          </a:p>
          <a:p>
            <a:pPr indent="0" lvl="0" marL="457200" marR="0" rtl="0" algn="l">
              <a:lnSpc>
                <a:spcPct val="150000"/>
              </a:lnSpc>
              <a:spcBef>
                <a:spcPts val="300"/>
              </a:spcBef>
              <a:spcAft>
                <a:spcPts val="0"/>
              </a:spcAft>
              <a:buSzPts val="2000"/>
              <a:buNone/>
            </a:pPr>
            <a:r>
              <a:t/>
            </a:r>
            <a:endParaRPr sz="1700">
              <a:solidFill>
                <a:srgbClr val="434343"/>
              </a:solidFill>
              <a:latin typeface="Roboto Condensed"/>
              <a:ea typeface="Roboto Condensed"/>
              <a:cs typeface="Roboto Condensed"/>
              <a:sym typeface="Roboto Condensed"/>
            </a:endParaRPr>
          </a:p>
          <a:p>
            <a:pPr indent="-336550" lvl="0" marL="457200" rtl="0" algn="l">
              <a:lnSpc>
                <a:spcPct val="115000"/>
              </a:lnSpc>
              <a:spcBef>
                <a:spcPts val="0"/>
              </a:spcBef>
              <a:spcAft>
                <a:spcPts val="1000"/>
              </a:spcAft>
              <a:buClr>
                <a:srgbClr val="434343"/>
              </a:buClr>
              <a:buSzPts val="1700"/>
              <a:buFont typeface="Roboto Condensed"/>
              <a:buChar char="•"/>
            </a:pPr>
            <a:r>
              <a:rPr lang="en-US" sz="1700">
                <a:solidFill>
                  <a:srgbClr val="434343"/>
                </a:solidFill>
                <a:latin typeface="Roboto Condensed"/>
                <a:ea typeface="Roboto Condensed"/>
                <a:cs typeface="Roboto Condensed"/>
                <a:sym typeface="Roboto Condensed"/>
              </a:rPr>
              <a:t>For information, check out “</a:t>
            </a:r>
            <a:r>
              <a:rPr b="1" i="1" lang="en-US" sz="1700">
                <a:solidFill>
                  <a:srgbClr val="434343"/>
                </a:solidFill>
                <a:latin typeface="Roboto Condensed"/>
                <a:ea typeface="Roboto Condensed"/>
                <a:cs typeface="Roboto Condensed"/>
                <a:sym typeface="Roboto Condensed"/>
              </a:rPr>
              <a:t>RING Monitoring</a:t>
            </a:r>
            <a:r>
              <a:rPr lang="en-US" sz="1700">
                <a:solidFill>
                  <a:srgbClr val="434343"/>
                </a:solidFill>
                <a:latin typeface="Roboto Condensed"/>
                <a:ea typeface="Roboto Condensed"/>
                <a:cs typeface="Roboto Condensed"/>
                <a:sym typeface="Roboto Condensed"/>
              </a:rPr>
              <a:t>” in the </a:t>
            </a:r>
            <a:r>
              <a:rPr b="1" lang="en-US" sz="1700">
                <a:solidFill>
                  <a:srgbClr val="434343"/>
                </a:solidFill>
                <a:latin typeface="Roboto Condensed"/>
                <a:ea typeface="Roboto Condensed"/>
                <a:cs typeface="Roboto Condensed"/>
                <a:sym typeface="Roboto Condensed"/>
              </a:rPr>
              <a:t>Scality RING Operations</a:t>
            </a:r>
            <a:r>
              <a:rPr lang="en-US" sz="1700">
                <a:solidFill>
                  <a:srgbClr val="434343"/>
                </a:solidFill>
                <a:latin typeface="Roboto Condensed"/>
                <a:ea typeface="Roboto Condensed"/>
                <a:cs typeface="Roboto Condensed"/>
                <a:sym typeface="Roboto Condensed"/>
              </a:rPr>
              <a:t> guide found on </a:t>
            </a:r>
            <a:r>
              <a:rPr lang="en-US" sz="1700">
                <a:solidFill>
                  <a:srgbClr val="1155CC"/>
                </a:solidFill>
                <a:latin typeface="Roboto Condensed"/>
                <a:ea typeface="Roboto Condensed"/>
                <a:cs typeface="Roboto Condensed"/>
                <a:sym typeface="Roboto Condensed"/>
              </a:rPr>
              <a:t>🔗</a:t>
            </a:r>
            <a:r>
              <a:rPr lang="en-US" sz="1700" u="sng">
                <a:solidFill>
                  <a:schemeClr val="hlink"/>
                </a:solidFill>
                <a:latin typeface="Roboto Condensed"/>
                <a:ea typeface="Roboto Condensed"/>
                <a:cs typeface="Roboto Condensed"/>
                <a:sym typeface="Roboto Condensed"/>
                <a:hlinkClick r:id="rId3"/>
              </a:rPr>
              <a:t>https://documentation.scality.com</a:t>
            </a:r>
            <a:r>
              <a:rPr lang="en-US" sz="1700">
                <a:solidFill>
                  <a:srgbClr val="434343"/>
                </a:solidFill>
                <a:latin typeface="Roboto Condensed"/>
                <a:ea typeface="Roboto Condensed"/>
                <a:cs typeface="Roboto Condensed"/>
                <a:sym typeface="Roboto Condensed"/>
              </a:rPr>
              <a:t>.</a:t>
            </a:r>
            <a:endParaRPr sz="1700">
              <a:solidFill>
                <a:srgbClr val="434343"/>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72"/>
          <p:cNvSpPr txBox="1"/>
          <p:nvPr/>
        </p:nvSpPr>
        <p:spPr>
          <a:xfrm>
            <a:off x="-12" y="1367000"/>
            <a:ext cx="9040200" cy="711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b="1" i="0" lang="en-US" sz="3000" u="none" cap="none" strike="noStrike">
                <a:solidFill>
                  <a:srgbClr val="434343"/>
                </a:solidFill>
                <a:latin typeface="Roboto Condensed"/>
                <a:ea typeface="Roboto Condensed"/>
                <a:cs typeface="Roboto Condensed"/>
                <a:sym typeface="Roboto Condensed"/>
              </a:rPr>
              <a:t>At the end of this module, </a:t>
            </a:r>
            <a:r>
              <a:rPr b="1" i="0" lang="en-US" sz="3000" u="none" cap="none" strike="noStrike">
                <a:solidFill>
                  <a:schemeClr val="accent5"/>
                </a:solidFill>
                <a:latin typeface="Roboto Condensed"/>
                <a:ea typeface="Roboto Condensed"/>
                <a:cs typeface="Roboto Condensed"/>
                <a:sym typeface="Roboto Condensed"/>
              </a:rPr>
              <a:t>you will be able to</a:t>
            </a:r>
            <a:r>
              <a:rPr b="1" i="0" lang="en-US" sz="3000" u="none" cap="none" strike="noStrike">
                <a:solidFill>
                  <a:srgbClr val="434343"/>
                </a:solidFill>
                <a:latin typeface="Roboto Condensed"/>
                <a:ea typeface="Roboto Condensed"/>
                <a:cs typeface="Roboto Condensed"/>
                <a:sym typeface="Roboto Condensed"/>
              </a:rPr>
              <a:t> …</a:t>
            </a:r>
            <a:endParaRPr b="1" i="0" sz="3000" u="none" cap="none" strike="noStrike">
              <a:solidFill>
                <a:srgbClr val="434343"/>
              </a:solidFill>
              <a:latin typeface="Roboto Condensed"/>
              <a:ea typeface="Roboto Condensed"/>
              <a:cs typeface="Roboto Condensed"/>
              <a:sym typeface="Roboto Condensed"/>
            </a:endParaRPr>
          </a:p>
        </p:txBody>
      </p:sp>
      <p:sp>
        <p:nvSpPr>
          <p:cNvPr id="340" name="Google Shape;340;p72"/>
          <p:cNvSpPr txBox="1"/>
          <p:nvPr/>
        </p:nvSpPr>
        <p:spPr>
          <a:xfrm>
            <a:off x="710050" y="2899475"/>
            <a:ext cx="8382000" cy="1844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i="0" lang="en-US" sz="2800" u="none" cap="none" strike="noStrike">
                <a:solidFill>
                  <a:srgbClr val="434343"/>
                </a:solidFill>
                <a:latin typeface="Roboto Condensed"/>
                <a:ea typeface="Roboto Condensed"/>
                <a:cs typeface="Roboto Condensed"/>
                <a:sym typeface="Roboto Condensed"/>
              </a:rPr>
              <a:t>… know which </a:t>
            </a:r>
            <a:r>
              <a:rPr b="1" i="0" lang="en-US" sz="2800" u="none" cap="none" strike="noStrike">
                <a:solidFill>
                  <a:schemeClr val="accent3"/>
                </a:solidFill>
                <a:latin typeface="Roboto Condensed"/>
                <a:ea typeface="Roboto Condensed"/>
                <a:cs typeface="Roboto Condensed"/>
                <a:sym typeface="Roboto Condensed"/>
              </a:rPr>
              <a:t>Scality services to monitor,</a:t>
            </a:r>
            <a:endParaRPr b="1" i="0" sz="2800" u="none" cap="none" strike="noStrike">
              <a:solidFill>
                <a:srgbClr val="434343"/>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chemeClr val="dk1"/>
              </a:buClr>
              <a:buSzPts val="1100"/>
              <a:buFont typeface="Arial"/>
              <a:buNone/>
            </a:pPr>
            <a:r>
              <a:rPr b="1" i="0" lang="en-US" sz="2800" u="none" cap="none" strike="noStrike">
                <a:solidFill>
                  <a:srgbClr val="434343"/>
                </a:solidFill>
                <a:latin typeface="Roboto Condensed"/>
                <a:ea typeface="Roboto Condensed"/>
                <a:cs typeface="Roboto Condensed"/>
                <a:sym typeface="Roboto Condensed"/>
              </a:rPr>
              <a:t>… and leverage</a:t>
            </a:r>
            <a:r>
              <a:rPr b="1" i="0" lang="en-US" sz="2800" u="none" cap="none" strike="noStrike">
                <a:solidFill>
                  <a:schemeClr val="accent3"/>
                </a:solidFill>
                <a:latin typeface="Roboto Condensed"/>
                <a:ea typeface="Roboto Condensed"/>
                <a:cs typeface="Roboto Condensed"/>
                <a:sym typeface="Roboto Condensed"/>
              </a:rPr>
              <a:t> Grafana, Cloud Monitor, ElastAlert and other monitoring tools</a:t>
            </a:r>
            <a:r>
              <a:rPr b="1" i="0" lang="en-US" sz="2800" u="none" cap="none" strike="noStrike">
                <a:solidFill>
                  <a:srgbClr val="434343"/>
                </a:solidFill>
                <a:latin typeface="Roboto Condensed"/>
                <a:ea typeface="Roboto Condensed"/>
                <a:cs typeface="Roboto Condensed"/>
                <a:sym typeface="Roboto Condensed"/>
              </a:rPr>
              <a:t>.</a:t>
            </a:r>
            <a:endParaRPr b="1" i="0" sz="2800" u="none" cap="none" strike="noStrike">
              <a:solidFill>
                <a:srgbClr val="434343"/>
              </a:solidFill>
              <a:latin typeface="Roboto Condensed"/>
              <a:ea typeface="Roboto Condensed"/>
              <a:cs typeface="Roboto Condensed"/>
              <a:sym typeface="Roboto Condensed"/>
            </a:endParaRPr>
          </a:p>
        </p:txBody>
      </p:sp>
      <p:cxnSp>
        <p:nvCxnSpPr>
          <p:cNvPr id="341" name="Google Shape;341;p72"/>
          <p:cNvCxnSpPr/>
          <p:nvPr/>
        </p:nvCxnSpPr>
        <p:spPr>
          <a:xfrm flipH="1" rot="-5400000">
            <a:off x="-553097" y="2685576"/>
            <a:ext cx="1925700" cy="624600"/>
          </a:xfrm>
          <a:prstGeom prst="bentConnector3">
            <a:avLst>
              <a:gd fmla="val 139" name="adj1"/>
            </a:avLst>
          </a:prstGeom>
          <a:noFill/>
          <a:ln cap="rnd" cmpd="sng" w="12700">
            <a:solidFill>
              <a:schemeClr val="dk1"/>
            </a:solidFill>
            <a:prstDash val="solid"/>
            <a:miter lim="800000"/>
            <a:headEnd len="med" w="med" type="oval"/>
            <a:tailEnd len="med" w="med" type="triangle"/>
          </a:ln>
        </p:spPr>
      </p:cxnSp>
      <p:sp>
        <p:nvSpPr>
          <p:cNvPr id="342" name="Google Shape;342;p72"/>
          <p:cNvSpPr txBox="1"/>
          <p:nvPr>
            <p:ph idx="4294967295"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Oswald"/>
              <a:buNone/>
            </a:pPr>
            <a:r>
              <a:rPr lang="en-US">
                <a:solidFill>
                  <a:srgbClr val="434343"/>
                </a:solidFill>
              </a:rPr>
              <a:t>Monitoring &amp; Alerting</a:t>
            </a:r>
            <a:endParaRPr b="1" i="0" sz="3600" u="none" cap="none" strike="noStrike">
              <a:solidFill>
                <a:srgbClr val="434343"/>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90"/>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Cloud Monitor</a:t>
            </a:r>
            <a:endParaRPr b="1" i="0" sz="3600" u="none" cap="none" strike="noStrike">
              <a:solidFill>
                <a:srgbClr val="434343"/>
              </a:solidFill>
              <a:latin typeface="Oswald"/>
              <a:ea typeface="Oswald"/>
              <a:cs typeface="Oswald"/>
              <a:sym typeface="Oswald"/>
            </a:endParaRPr>
          </a:p>
        </p:txBody>
      </p:sp>
      <p:sp>
        <p:nvSpPr>
          <p:cNvPr id="514" name="Google Shape;514;p90"/>
          <p:cNvSpPr txBox="1"/>
          <p:nvPr>
            <p:ph idx="1" type="body"/>
          </p:nvPr>
        </p:nvSpPr>
        <p:spPr>
          <a:xfrm>
            <a:off x="628650" y="1234874"/>
            <a:ext cx="7886700" cy="4021200"/>
          </a:xfrm>
          <a:prstGeom prst="rect">
            <a:avLst/>
          </a:prstGeom>
          <a:noFill/>
          <a:ln>
            <a:noFill/>
          </a:ln>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Clr>
                <a:srgbClr val="434343"/>
              </a:buClr>
              <a:buSzPts val="1700"/>
              <a:buFont typeface="Roboto Condensed"/>
              <a:buChar char="•"/>
            </a:pPr>
            <a:r>
              <a:rPr lang="en-US" sz="1700">
                <a:solidFill>
                  <a:srgbClr val="434343"/>
                </a:solidFill>
                <a:latin typeface="Roboto Condensed"/>
                <a:ea typeface="Roboto Condensed"/>
                <a:cs typeface="Roboto Condensed"/>
                <a:sym typeface="Roboto Condensed"/>
              </a:rPr>
              <a:t>Composed of a lightweight daemon running </a:t>
            </a:r>
            <a:r>
              <a:rPr b="1" lang="en-US" sz="1700">
                <a:solidFill>
                  <a:schemeClr val="accent5"/>
                </a:solidFill>
                <a:latin typeface="Roboto Condensed"/>
                <a:ea typeface="Roboto Condensed"/>
                <a:cs typeface="Roboto Condensed"/>
                <a:sym typeface="Roboto Condensed"/>
              </a:rPr>
              <a:t>on the Supervisor</a:t>
            </a:r>
            <a:r>
              <a:rPr lang="en-US" sz="1700">
                <a:solidFill>
                  <a:srgbClr val="434343"/>
                </a:solidFill>
                <a:latin typeface="Roboto Condensed"/>
                <a:ea typeface="Roboto Condensed"/>
                <a:cs typeface="Roboto Condensed"/>
                <a:sym typeface="Roboto Condensed"/>
              </a:rPr>
              <a:t> machine: </a:t>
            </a:r>
            <a:r>
              <a:rPr b="1" i="1" lang="en-US" sz="1700">
                <a:solidFill>
                  <a:schemeClr val="accent5"/>
                </a:solidFill>
                <a:latin typeface="Roboto Condensed"/>
                <a:ea typeface="Roboto Condensed"/>
                <a:cs typeface="Roboto Condensed"/>
                <a:sym typeface="Roboto Condensed"/>
              </a:rPr>
              <a:t>halod</a:t>
            </a:r>
            <a:r>
              <a:rPr lang="en-US" sz="1700">
                <a:solidFill>
                  <a:srgbClr val="434343"/>
                </a:solidFill>
                <a:latin typeface="Roboto Condensed"/>
                <a:ea typeface="Roboto Condensed"/>
                <a:cs typeface="Roboto Condensed"/>
                <a:sym typeface="Roboto Condensed"/>
              </a:rPr>
              <a:t>.</a:t>
            </a:r>
            <a:endParaRPr sz="1700">
              <a:solidFill>
                <a:srgbClr val="434343"/>
              </a:solidFill>
              <a:latin typeface="Roboto Condensed"/>
              <a:ea typeface="Roboto Condensed"/>
              <a:cs typeface="Roboto Condensed"/>
              <a:sym typeface="Roboto Condensed"/>
            </a:endParaRPr>
          </a:p>
          <a:p>
            <a:pPr indent="-336550" lvl="0" marL="457200" rtl="0" algn="l">
              <a:lnSpc>
                <a:spcPct val="115000"/>
              </a:lnSpc>
              <a:spcBef>
                <a:spcPts val="1000"/>
              </a:spcBef>
              <a:spcAft>
                <a:spcPts val="0"/>
              </a:spcAft>
              <a:buClr>
                <a:srgbClr val="434343"/>
              </a:buClr>
              <a:buSzPts val="1700"/>
              <a:buFont typeface="Roboto Condensed"/>
              <a:buChar char="•"/>
            </a:pPr>
            <a:r>
              <a:rPr lang="en-US" sz="1700">
                <a:solidFill>
                  <a:srgbClr val="434343"/>
                </a:solidFill>
                <a:latin typeface="Roboto Condensed"/>
                <a:ea typeface="Roboto Condensed"/>
                <a:cs typeface="Roboto Condensed"/>
                <a:sym typeface="Roboto Condensed"/>
              </a:rPr>
              <a:t>Requires access to:</a:t>
            </a:r>
            <a:endParaRPr sz="1700">
              <a:solidFill>
                <a:srgbClr val="434343"/>
              </a:solidFill>
              <a:latin typeface="Roboto Condensed"/>
              <a:ea typeface="Roboto Condensed"/>
              <a:cs typeface="Roboto Condensed"/>
              <a:sym typeface="Roboto Condensed"/>
            </a:endParaRPr>
          </a:p>
          <a:p>
            <a:pPr indent="-336550" lvl="1" marL="914400" rtl="0" algn="l">
              <a:lnSpc>
                <a:spcPct val="115000"/>
              </a:lnSpc>
              <a:spcBef>
                <a:spcPts val="0"/>
              </a:spcBef>
              <a:spcAft>
                <a:spcPts val="0"/>
              </a:spcAft>
              <a:buClr>
                <a:srgbClr val="434343"/>
              </a:buClr>
              <a:buSzPts val="1700"/>
              <a:buFont typeface="Roboto Condensed"/>
              <a:buChar char="•"/>
            </a:pPr>
            <a:r>
              <a:rPr lang="en-US" sz="1700">
                <a:solidFill>
                  <a:srgbClr val="434343"/>
                </a:solidFill>
                <a:latin typeface="Roboto Condensed"/>
                <a:ea typeface="Roboto Condensed"/>
                <a:cs typeface="Roboto Condensed"/>
                <a:sym typeface="Roboto Condensed"/>
              </a:rPr>
              <a:t>the </a:t>
            </a:r>
            <a:r>
              <a:rPr b="1" lang="en-US" sz="1700">
                <a:solidFill>
                  <a:schemeClr val="accent3"/>
                </a:solidFill>
                <a:latin typeface="Roboto Condensed"/>
                <a:ea typeface="Roboto Condensed"/>
                <a:cs typeface="Roboto Condensed"/>
                <a:sym typeface="Roboto Condensed"/>
              </a:rPr>
              <a:t>Supervisor</a:t>
            </a:r>
            <a:r>
              <a:rPr lang="en-US" sz="1700">
                <a:solidFill>
                  <a:srgbClr val="434343"/>
                </a:solidFill>
                <a:latin typeface="Roboto Condensed"/>
                <a:ea typeface="Roboto Condensed"/>
                <a:cs typeface="Roboto Condensed"/>
                <a:sym typeface="Roboto Condensed"/>
              </a:rPr>
              <a:t>,</a:t>
            </a:r>
            <a:endParaRPr sz="1700">
              <a:solidFill>
                <a:srgbClr val="434343"/>
              </a:solidFill>
              <a:latin typeface="Roboto Condensed"/>
              <a:ea typeface="Roboto Condensed"/>
              <a:cs typeface="Roboto Condensed"/>
              <a:sym typeface="Roboto Condensed"/>
            </a:endParaRPr>
          </a:p>
          <a:p>
            <a:pPr indent="-336550" lvl="1" marL="914400" rtl="0" algn="l">
              <a:lnSpc>
                <a:spcPct val="115000"/>
              </a:lnSpc>
              <a:spcBef>
                <a:spcPts val="0"/>
              </a:spcBef>
              <a:spcAft>
                <a:spcPts val="0"/>
              </a:spcAft>
              <a:buClr>
                <a:srgbClr val="434343"/>
              </a:buClr>
              <a:buSzPts val="1700"/>
              <a:buFont typeface="Roboto Condensed"/>
              <a:buChar char="•"/>
            </a:pPr>
            <a:r>
              <a:rPr b="1" lang="en-US" sz="1700">
                <a:solidFill>
                  <a:schemeClr val="accent3"/>
                </a:solidFill>
                <a:latin typeface="Roboto Condensed"/>
                <a:ea typeface="Roboto Condensed"/>
                <a:cs typeface="Roboto Condensed"/>
                <a:sym typeface="Roboto Condensed"/>
              </a:rPr>
              <a:t>ElasticSearch</a:t>
            </a:r>
            <a:r>
              <a:rPr lang="en-US" sz="1700">
                <a:solidFill>
                  <a:srgbClr val="434343"/>
                </a:solidFill>
                <a:latin typeface="Roboto Condensed"/>
                <a:ea typeface="Roboto Condensed"/>
                <a:cs typeface="Roboto Condensed"/>
                <a:sym typeface="Roboto Condensed"/>
              </a:rPr>
              <a:t> cluster,</a:t>
            </a:r>
            <a:endParaRPr sz="1700">
              <a:solidFill>
                <a:srgbClr val="434343"/>
              </a:solidFill>
              <a:latin typeface="Roboto Condensed"/>
              <a:ea typeface="Roboto Condensed"/>
              <a:cs typeface="Roboto Condensed"/>
              <a:sym typeface="Roboto Condensed"/>
            </a:endParaRPr>
          </a:p>
          <a:p>
            <a:pPr indent="-336550" lvl="1" marL="914400" rtl="0" algn="l">
              <a:lnSpc>
                <a:spcPct val="115000"/>
              </a:lnSpc>
              <a:spcBef>
                <a:spcPts val="0"/>
              </a:spcBef>
              <a:spcAft>
                <a:spcPts val="0"/>
              </a:spcAft>
              <a:buClr>
                <a:srgbClr val="434343"/>
              </a:buClr>
              <a:buSzPts val="1700"/>
              <a:buFont typeface="Roboto Condensed"/>
              <a:buChar char="•"/>
            </a:pPr>
            <a:r>
              <a:rPr b="1" i="1" lang="en-US" sz="1700">
                <a:solidFill>
                  <a:schemeClr val="accent3"/>
                </a:solidFill>
                <a:latin typeface="Roboto Condensed"/>
                <a:ea typeface="Roboto Condensed"/>
                <a:cs typeface="Roboto Condensed"/>
                <a:sym typeface="Roboto Condensed"/>
              </a:rPr>
              <a:t>app.netuitive.com</a:t>
            </a:r>
            <a:r>
              <a:rPr lang="en-US" sz="1700">
                <a:solidFill>
                  <a:srgbClr val="434343"/>
                </a:solidFill>
                <a:latin typeface="Roboto Condensed"/>
                <a:ea typeface="Roboto Condensed"/>
                <a:cs typeface="Roboto Condensed"/>
                <a:sym typeface="Roboto Condensed"/>
              </a:rPr>
              <a:t> port </a:t>
            </a:r>
            <a:r>
              <a:rPr b="1" i="1" lang="en-US" sz="1700">
                <a:solidFill>
                  <a:schemeClr val="accent3"/>
                </a:solidFill>
                <a:latin typeface="Roboto Condensed"/>
                <a:ea typeface="Roboto Condensed"/>
                <a:cs typeface="Roboto Condensed"/>
                <a:sym typeface="Roboto Condensed"/>
              </a:rPr>
              <a:t>443</a:t>
            </a:r>
            <a:r>
              <a:rPr lang="en-US" sz="1700">
                <a:solidFill>
                  <a:srgbClr val="434343"/>
                </a:solidFill>
                <a:latin typeface="Roboto Condensed"/>
                <a:ea typeface="Roboto Condensed"/>
                <a:cs typeface="Roboto Condensed"/>
                <a:sym typeface="Roboto Condensed"/>
              </a:rPr>
              <a:t>.</a:t>
            </a:r>
            <a:endParaRPr sz="1700">
              <a:solidFill>
                <a:srgbClr val="434343"/>
              </a:solidFill>
              <a:latin typeface="Roboto Condensed"/>
              <a:ea typeface="Roboto Condensed"/>
              <a:cs typeface="Roboto Condensed"/>
              <a:sym typeface="Roboto Condensed"/>
            </a:endParaRPr>
          </a:p>
          <a:p>
            <a:pPr indent="-336550" lvl="0" marL="457200" rtl="0" algn="l">
              <a:lnSpc>
                <a:spcPct val="100000"/>
              </a:lnSpc>
              <a:spcBef>
                <a:spcPts val="1000"/>
              </a:spcBef>
              <a:spcAft>
                <a:spcPts val="0"/>
              </a:spcAft>
              <a:buClr>
                <a:srgbClr val="434343"/>
              </a:buClr>
              <a:buSzPts val="1700"/>
              <a:buFont typeface="Roboto Condensed"/>
              <a:buChar char="•"/>
            </a:pPr>
            <a:r>
              <a:rPr lang="en-US" sz="1700">
                <a:solidFill>
                  <a:srgbClr val="434343"/>
                </a:solidFill>
                <a:latin typeface="Roboto Condensed"/>
                <a:ea typeface="Roboto Condensed"/>
                <a:cs typeface="Roboto Condensed"/>
                <a:sym typeface="Roboto Condensed"/>
              </a:rPr>
              <a:t>There are </a:t>
            </a:r>
            <a:r>
              <a:rPr b="1" lang="en-US" sz="1700">
                <a:solidFill>
                  <a:schemeClr val="accent5"/>
                </a:solidFill>
                <a:latin typeface="Roboto Condensed"/>
                <a:ea typeface="Roboto Condensed"/>
                <a:cs typeface="Roboto Condensed"/>
                <a:sym typeface="Roboto Condensed"/>
              </a:rPr>
              <a:t>two flavors</a:t>
            </a:r>
            <a:r>
              <a:rPr lang="en-US" sz="1700">
                <a:solidFill>
                  <a:srgbClr val="434343"/>
                </a:solidFill>
                <a:latin typeface="Roboto Condensed"/>
                <a:ea typeface="Roboto Condensed"/>
                <a:cs typeface="Roboto Condensed"/>
                <a:sym typeface="Roboto Condensed"/>
              </a:rPr>
              <a:t> of Cloud Monitor:</a:t>
            </a:r>
            <a:endParaRPr sz="1700">
              <a:solidFill>
                <a:srgbClr val="434343"/>
              </a:solidFill>
              <a:latin typeface="Roboto Condensed"/>
              <a:ea typeface="Roboto Condensed"/>
              <a:cs typeface="Roboto Condensed"/>
              <a:sym typeface="Roboto Condensed"/>
            </a:endParaRPr>
          </a:p>
          <a:p>
            <a:pPr indent="-336550" lvl="1" marL="914400" rtl="0" algn="l">
              <a:lnSpc>
                <a:spcPct val="100000"/>
              </a:lnSpc>
              <a:spcBef>
                <a:spcPts val="1000"/>
              </a:spcBef>
              <a:spcAft>
                <a:spcPts val="0"/>
              </a:spcAft>
              <a:buClr>
                <a:srgbClr val="434343"/>
              </a:buClr>
              <a:buSzPts val="1700"/>
              <a:buFont typeface="Roboto Condensed"/>
              <a:buChar char="•"/>
            </a:pPr>
            <a:r>
              <a:rPr b="1" lang="en-US" sz="1700">
                <a:solidFill>
                  <a:schemeClr val="accent3"/>
                </a:solidFill>
                <a:latin typeface="Roboto Condensed"/>
                <a:ea typeface="Roboto Condensed"/>
                <a:cs typeface="Roboto Condensed"/>
                <a:sym typeface="Roboto Condensed"/>
              </a:rPr>
              <a:t>Light:</a:t>
            </a:r>
            <a:r>
              <a:rPr lang="en-US" sz="1700">
                <a:solidFill>
                  <a:srgbClr val="434343"/>
                </a:solidFill>
                <a:latin typeface="Roboto Condensed"/>
                <a:ea typeface="Roboto Condensed"/>
                <a:cs typeface="Roboto Condensed"/>
                <a:sym typeface="Roboto Condensed"/>
              </a:rPr>
              <a:t> the </a:t>
            </a:r>
            <a:r>
              <a:rPr b="1" lang="en-US" sz="1700">
                <a:solidFill>
                  <a:srgbClr val="434343"/>
                </a:solidFill>
                <a:latin typeface="Roboto Condensed"/>
                <a:ea typeface="Roboto Condensed"/>
                <a:cs typeface="Roboto Condensed"/>
                <a:sym typeface="Roboto Condensed"/>
              </a:rPr>
              <a:t>standard</a:t>
            </a:r>
            <a:r>
              <a:rPr lang="en-US" sz="1700">
                <a:solidFill>
                  <a:srgbClr val="434343"/>
                </a:solidFill>
                <a:latin typeface="Roboto Condensed"/>
                <a:ea typeface="Roboto Condensed"/>
                <a:cs typeface="Roboto Condensed"/>
                <a:sym typeface="Roboto Condensed"/>
              </a:rPr>
              <a:t> version (included </a:t>
            </a:r>
            <a:r>
              <a:rPr b="1" lang="en-US" sz="1700">
                <a:solidFill>
                  <a:srgbClr val="434343"/>
                </a:solidFill>
                <a:latin typeface="Roboto Condensed"/>
                <a:ea typeface="Roboto Condensed"/>
                <a:cs typeface="Roboto Condensed"/>
                <a:sym typeface="Roboto Condensed"/>
              </a:rPr>
              <a:t>free</a:t>
            </a:r>
            <a:r>
              <a:rPr lang="en-US" sz="1700">
                <a:solidFill>
                  <a:srgbClr val="434343"/>
                </a:solidFill>
                <a:latin typeface="Roboto Condensed"/>
                <a:ea typeface="Roboto Condensed"/>
                <a:cs typeface="Roboto Condensed"/>
                <a:sym typeface="Roboto Condensed"/>
              </a:rPr>
              <a:t> of charge), monitors </a:t>
            </a:r>
            <a:r>
              <a:rPr b="1" lang="en-US" sz="1700">
                <a:solidFill>
                  <a:schemeClr val="accent3"/>
                </a:solidFill>
                <a:latin typeface="Roboto Condensed"/>
                <a:ea typeface="Roboto Condensed"/>
                <a:cs typeface="Roboto Condensed"/>
                <a:sym typeface="Roboto Condensed"/>
              </a:rPr>
              <a:t>18 Scality metrics per RING</a:t>
            </a:r>
            <a:r>
              <a:rPr lang="en-US" sz="1700">
                <a:solidFill>
                  <a:srgbClr val="434343"/>
                </a:solidFill>
                <a:latin typeface="Roboto Condensed"/>
                <a:ea typeface="Roboto Condensed"/>
                <a:cs typeface="Roboto Condensed"/>
                <a:sym typeface="Roboto Condensed"/>
              </a:rPr>
              <a:t>.</a:t>
            </a:r>
            <a:endParaRPr sz="1700">
              <a:solidFill>
                <a:srgbClr val="434343"/>
              </a:solidFill>
              <a:latin typeface="Roboto Condensed"/>
              <a:ea typeface="Roboto Condensed"/>
              <a:cs typeface="Roboto Condensed"/>
              <a:sym typeface="Roboto Condensed"/>
            </a:endParaRPr>
          </a:p>
          <a:p>
            <a:pPr indent="-336550" lvl="1" marL="914400" rtl="0" algn="l">
              <a:lnSpc>
                <a:spcPct val="115000"/>
              </a:lnSpc>
              <a:spcBef>
                <a:spcPts val="1000"/>
              </a:spcBef>
              <a:spcAft>
                <a:spcPts val="1000"/>
              </a:spcAft>
              <a:buClr>
                <a:srgbClr val="434343"/>
              </a:buClr>
              <a:buSzPts val="1700"/>
              <a:buFont typeface="Roboto Condensed"/>
              <a:buChar char="•"/>
            </a:pPr>
            <a:r>
              <a:rPr b="1" lang="en-US" sz="1700">
                <a:solidFill>
                  <a:schemeClr val="accent3"/>
                </a:solidFill>
                <a:latin typeface="Roboto Condensed"/>
                <a:ea typeface="Roboto Condensed"/>
                <a:cs typeface="Roboto Condensed"/>
                <a:sym typeface="Roboto Condensed"/>
              </a:rPr>
              <a:t>Full:</a:t>
            </a:r>
            <a:r>
              <a:rPr lang="en-US" sz="1700">
                <a:solidFill>
                  <a:srgbClr val="434343"/>
                </a:solidFill>
                <a:latin typeface="Roboto Condensed"/>
                <a:ea typeface="Roboto Condensed"/>
                <a:cs typeface="Roboto Condensed"/>
                <a:sym typeface="Roboto Condensed"/>
              </a:rPr>
              <a:t> included with the </a:t>
            </a:r>
            <a:r>
              <a:rPr b="1" i="1" lang="en-US" sz="1700">
                <a:solidFill>
                  <a:srgbClr val="434343"/>
                </a:solidFill>
                <a:latin typeface="Roboto Condensed"/>
                <a:ea typeface="Roboto Condensed"/>
                <a:cs typeface="Roboto Condensed"/>
                <a:sym typeface="Roboto Condensed"/>
              </a:rPr>
              <a:t>Dedicated Care Service</a:t>
            </a:r>
            <a:r>
              <a:rPr lang="en-US" sz="1700">
                <a:solidFill>
                  <a:srgbClr val="434343"/>
                </a:solidFill>
                <a:latin typeface="Roboto Condensed"/>
                <a:ea typeface="Roboto Condensed"/>
                <a:cs typeface="Roboto Condensed"/>
                <a:sym typeface="Roboto Condensed"/>
              </a:rPr>
              <a:t>, monitors </a:t>
            </a:r>
            <a:r>
              <a:rPr b="1" lang="en-US" sz="1700">
                <a:solidFill>
                  <a:schemeClr val="accent3"/>
                </a:solidFill>
                <a:latin typeface="Roboto Condensed"/>
                <a:ea typeface="Roboto Condensed"/>
                <a:cs typeface="Roboto Condensed"/>
                <a:sym typeface="Roboto Condensed"/>
              </a:rPr>
              <a:t>100 Scality metric types</a:t>
            </a:r>
            <a:r>
              <a:rPr lang="en-US" sz="1700">
                <a:solidFill>
                  <a:srgbClr val="434343"/>
                </a:solidFill>
                <a:latin typeface="Roboto Condensed"/>
                <a:ea typeface="Roboto Condensed"/>
                <a:cs typeface="Roboto Condensed"/>
                <a:sym typeface="Roboto Condensed"/>
              </a:rPr>
              <a:t>. </a:t>
            </a:r>
            <a:endParaRPr sz="1700">
              <a:solidFill>
                <a:srgbClr val="434343"/>
              </a:solidFill>
              <a:latin typeface="Roboto Condensed"/>
              <a:ea typeface="Roboto Condensed"/>
              <a:cs typeface="Roboto Condensed"/>
              <a:sym typeface="Roboto Condensed"/>
            </a:endParaRPr>
          </a:p>
        </p:txBody>
      </p:sp>
      <p:sp>
        <p:nvSpPr>
          <p:cNvPr id="515" name="Google Shape;515;p90"/>
          <p:cNvSpPr/>
          <p:nvPr/>
        </p:nvSpPr>
        <p:spPr>
          <a:xfrm>
            <a:off x="1862250" y="4675147"/>
            <a:ext cx="2476200" cy="843600"/>
          </a:xfrm>
          <a:prstGeom prst="wedgeEllipseCallout">
            <a:avLst>
              <a:gd fmla="val -23023" name="adj1"/>
              <a:gd fmla="val -75503" name="adj2"/>
            </a:avLst>
          </a:prstGeom>
          <a:gradFill>
            <a:gsLst>
              <a:gs pos="0">
                <a:srgbClr val="FEBB7C"/>
              </a:gs>
              <a:gs pos="100000">
                <a:srgbClr val="ED780A"/>
              </a:gs>
            </a:gsLst>
            <a:lin ang="5400012"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Roboto Condensed"/>
                <a:ea typeface="Roboto Condensed"/>
                <a:cs typeface="Roboto Condensed"/>
                <a:sym typeface="Roboto Condensed"/>
              </a:rPr>
              <a:t>Contact Scality Support for availability and cost</a:t>
            </a:r>
            <a:endParaRPr b="1" i="0" sz="1400" u="none" cap="none" strike="noStrike">
              <a:solidFill>
                <a:srgbClr val="FFFFFF"/>
              </a:solidFill>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91"/>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Accessing Cloud Monitor</a:t>
            </a:r>
            <a:endParaRPr b="1" i="0" sz="3600" u="none" cap="none" strike="noStrike">
              <a:solidFill>
                <a:srgbClr val="434343"/>
              </a:solidFill>
              <a:latin typeface="Oswald"/>
              <a:ea typeface="Oswald"/>
              <a:cs typeface="Oswald"/>
              <a:sym typeface="Oswald"/>
            </a:endParaRPr>
          </a:p>
        </p:txBody>
      </p:sp>
      <p:sp>
        <p:nvSpPr>
          <p:cNvPr id="521" name="Google Shape;521;p91"/>
          <p:cNvSpPr txBox="1"/>
          <p:nvPr>
            <p:ph idx="1" type="body"/>
          </p:nvPr>
        </p:nvSpPr>
        <p:spPr>
          <a:xfrm>
            <a:off x="628650" y="1234874"/>
            <a:ext cx="7886700" cy="3384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1000"/>
              </a:spcAft>
              <a:buSzPts val="2000"/>
              <a:buNone/>
            </a:pPr>
            <a:r>
              <a:rPr lang="en-US" sz="1300">
                <a:solidFill>
                  <a:srgbClr val="434343"/>
                </a:solidFill>
                <a:latin typeface="Roboto Condensed"/>
                <a:ea typeface="Roboto Condensed"/>
                <a:cs typeface="Roboto Condensed"/>
                <a:sym typeface="Roboto Condensed"/>
              </a:rPr>
              <a:t>To access Cloud Monitor, go to </a:t>
            </a:r>
            <a:r>
              <a:rPr lang="en-US" sz="1300" u="sng">
                <a:solidFill>
                  <a:schemeClr val="hlink"/>
                </a:solidFill>
                <a:latin typeface="Roboto Condensed"/>
                <a:ea typeface="Roboto Condensed"/>
                <a:cs typeface="Roboto Condensed"/>
                <a:sym typeface="Roboto Condensed"/>
                <a:hlinkClick r:id="rId3"/>
              </a:rPr>
              <a:t>https://app.metricly.com</a:t>
            </a:r>
            <a:r>
              <a:rPr lang="en-US" sz="1300">
                <a:solidFill>
                  <a:srgbClr val="434343"/>
                </a:solidFill>
                <a:latin typeface="Roboto Condensed"/>
                <a:ea typeface="Roboto Condensed"/>
                <a:cs typeface="Roboto Condensed"/>
                <a:sym typeface="Roboto Condensed"/>
              </a:rPr>
              <a:t> and log in using a </a:t>
            </a:r>
            <a:r>
              <a:rPr b="1" lang="en-US" sz="1300">
                <a:solidFill>
                  <a:schemeClr val="accent5"/>
                </a:solidFill>
                <a:latin typeface="Roboto Condensed"/>
                <a:ea typeface="Roboto Condensed"/>
                <a:cs typeface="Roboto Condensed"/>
                <a:sym typeface="Roboto Condensed"/>
              </a:rPr>
              <a:t>valid Metricly login and Metricly API key</a:t>
            </a:r>
            <a:r>
              <a:rPr lang="en-US" sz="1300">
                <a:solidFill>
                  <a:srgbClr val="434343"/>
                </a:solidFill>
                <a:latin typeface="Roboto Condensed"/>
                <a:ea typeface="Roboto Condensed"/>
                <a:cs typeface="Roboto Condensed"/>
                <a:sym typeface="Roboto Condensed"/>
              </a:rPr>
              <a:t>.</a:t>
            </a:r>
            <a:endParaRPr sz="1300">
              <a:solidFill>
                <a:srgbClr val="434343"/>
              </a:solidFill>
              <a:latin typeface="Roboto Condensed"/>
              <a:ea typeface="Roboto Condensed"/>
              <a:cs typeface="Roboto Condensed"/>
              <a:sym typeface="Roboto Condensed"/>
            </a:endParaRPr>
          </a:p>
        </p:txBody>
      </p:sp>
      <p:pic>
        <p:nvPicPr>
          <p:cNvPr id="522" name="Google Shape;522;p91"/>
          <p:cNvPicPr preferRelativeResize="0"/>
          <p:nvPr/>
        </p:nvPicPr>
        <p:blipFill rotWithShape="1">
          <a:blip r:embed="rId4">
            <a:alphaModFix/>
          </a:blip>
          <a:srcRect b="0" l="0" r="0" t="0"/>
          <a:stretch/>
        </p:blipFill>
        <p:spPr>
          <a:xfrm>
            <a:off x="1564675" y="1695100"/>
            <a:ext cx="5730775" cy="3655850"/>
          </a:xfrm>
          <a:prstGeom prst="rect">
            <a:avLst/>
          </a:prstGeom>
          <a:noFill/>
          <a:ln>
            <a:noFill/>
          </a:ln>
          <a:effectLst>
            <a:outerShdw blurRad="57150" rotWithShape="0" algn="bl" dir="5400000" dist="19050">
              <a:srgbClr val="000000">
                <a:alpha val="49803"/>
              </a:srgbClr>
            </a:outerShdw>
          </a:effectLst>
        </p:spPr>
      </p:pic>
      <p:sp>
        <p:nvSpPr>
          <p:cNvPr id="523" name="Google Shape;523;p91"/>
          <p:cNvSpPr/>
          <p:nvPr/>
        </p:nvSpPr>
        <p:spPr>
          <a:xfrm>
            <a:off x="6596525" y="269447"/>
            <a:ext cx="2476200" cy="843600"/>
          </a:xfrm>
          <a:prstGeom prst="wedgeEllipseCallout">
            <a:avLst>
              <a:gd fmla="val -46564" name="adj1"/>
              <a:gd fmla="val 62749" name="adj2"/>
            </a:avLst>
          </a:prstGeom>
          <a:gradFill>
            <a:gsLst>
              <a:gs pos="0">
                <a:srgbClr val="FEBB7C"/>
              </a:gs>
              <a:gs pos="100000">
                <a:srgbClr val="ED780A"/>
              </a:gs>
            </a:gsLst>
            <a:lin ang="5400012"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Roboto Condensed"/>
                <a:ea typeface="Roboto Condensed"/>
                <a:cs typeface="Roboto Condensed"/>
                <a:sym typeface="Roboto Condensed"/>
              </a:rPr>
              <a:t>Contact Scality Support if information missing</a:t>
            </a:r>
            <a:endParaRPr b="1" i="0" sz="1400" u="none" cap="none" strike="noStrike">
              <a:solidFill>
                <a:srgbClr val="FFFFFF"/>
              </a:solidFill>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92"/>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Use Case: Operation Spikes</a:t>
            </a:r>
            <a:endParaRPr b="1" i="0" sz="3600" u="none" cap="none" strike="noStrike">
              <a:solidFill>
                <a:srgbClr val="434343"/>
              </a:solidFill>
              <a:latin typeface="Oswald"/>
              <a:ea typeface="Oswald"/>
              <a:cs typeface="Oswald"/>
              <a:sym typeface="Oswald"/>
            </a:endParaRPr>
          </a:p>
        </p:txBody>
      </p:sp>
      <p:pic>
        <p:nvPicPr>
          <p:cNvPr id="529" name="Google Shape;529;p92"/>
          <p:cNvPicPr preferRelativeResize="0"/>
          <p:nvPr/>
        </p:nvPicPr>
        <p:blipFill rotWithShape="1">
          <a:blip r:embed="rId3">
            <a:alphaModFix/>
          </a:blip>
          <a:srcRect b="0" l="0" r="0" t="0"/>
          <a:stretch/>
        </p:blipFill>
        <p:spPr>
          <a:xfrm>
            <a:off x="434600" y="1704900"/>
            <a:ext cx="4793551" cy="2430450"/>
          </a:xfrm>
          <a:prstGeom prst="rect">
            <a:avLst/>
          </a:prstGeom>
          <a:noFill/>
          <a:ln>
            <a:noFill/>
          </a:ln>
        </p:spPr>
      </p:pic>
      <p:sp>
        <p:nvSpPr>
          <p:cNvPr id="530" name="Google Shape;530;p92"/>
          <p:cNvSpPr txBox="1"/>
          <p:nvPr/>
        </p:nvSpPr>
        <p:spPr>
          <a:xfrm>
            <a:off x="5348100" y="1642275"/>
            <a:ext cx="3386100" cy="255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434343"/>
                </a:solidFill>
                <a:latin typeface="Roboto Condensed"/>
                <a:ea typeface="Roboto Condensed"/>
                <a:cs typeface="Roboto Condensed"/>
                <a:sym typeface="Roboto Condensed"/>
              </a:rPr>
              <a:t>This graph shows DELETE operations in red, which are spiking irregularly from a near zero baseline. </a:t>
            </a:r>
            <a:endParaRPr b="0" i="0" sz="1400" u="none" cap="none" strike="noStrike">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1000"/>
              </a:spcAft>
              <a:buClr>
                <a:srgbClr val="000000"/>
              </a:buClr>
              <a:buSzPts val="1400"/>
              <a:buFont typeface="Arial"/>
              <a:buNone/>
            </a:pPr>
            <a:r>
              <a:rPr b="0" i="0" lang="en-US" sz="1400" u="none" cap="none" strike="noStrike">
                <a:solidFill>
                  <a:srgbClr val="434343"/>
                </a:solidFill>
                <a:latin typeface="Roboto Condensed"/>
                <a:ea typeface="Roboto Condensed"/>
                <a:cs typeface="Roboto Condensed"/>
                <a:sym typeface="Roboto Condensed"/>
              </a:rPr>
              <a:t>Even though these spikes seem to be correlated with smaller spikes for PUT operations in blue, further investigation found a malfunctioning application that was causing unnecessary spikes in disk I/O traffic.</a:t>
            </a:r>
            <a:endParaRPr b="0" i="0" sz="1400" u="none" cap="none" strike="noStrike">
              <a:solidFill>
                <a:srgbClr val="434343"/>
              </a:solidFill>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93"/>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Use Case: Operation Drop-Offs</a:t>
            </a:r>
            <a:endParaRPr>
              <a:solidFill>
                <a:srgbClr val="434343"/>
              </a:solidFill>
            </a:endParaRPr>
          </a:p>
        </p:txBody>
      </p:sp>
      <p:sp>
        <p:nvSpPr>
          <p:cNvPr id="536" name="Google Shape;536;p93"/>
          <p:cNvSpPr txBox="1"/>
          <p:nvPr/>
        </p:nvSpPr>
        <p:spPr>
          <a:xfrm>
            <a:off x="5500500" y="1642275"/>
            <a:ext cx="3386100" cy="336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434343"/>
                </a:solidFill>
                <a:latin typeface="Roboto Condensed"/>
                <a:ea typeface="Roboto Condensed"/>
                <a:cs typeface="Roboto Condensed"/>
                <a:sym typeface="Roboto Condensed"/>
              </a:rPr>
              <a:t>In this example, the number of PHYSDELETE operations (blue line) drops to zero.</a:t>
            </a:r>
            <a:endParaRPr b="0" i="0" sz="1400" u="none" cap="none" strike="noStrike">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0"/>
              </a:spcAft>
              <a:buClr>
                <a:srgbClr val="000000"/>
              </a:buClr>
              <a:buSzPts val="1400"/>
              <a:buFont typeface="Arial"/>
              <a:buNone/>
            </a:pPr>
            <a:r>
              <a:rPr b="0" i="0" lang="en-US" sz="1400" u="none" cap="none" strike="noStrike">
                <a:solidFill>
                  <a:srgbClr val="434343"/>
                </a:solidFill>
                <a:latin typeface="Roboto Condensed"/>
                <a:ea typeface="Roboto Condensed"/>
                <a:cs typeface="Roboto Condensed"/>
                <a:sym typeface="Roboto Condensed"/>
              </a:rPr>
              <a:t>Although this is not necessarily problematic, the drop-off of physical deletes can eventually lead to the filling up of system disk space.</a:t>
            </a:r>
            <a:endParaRPr b="0" i="0" sz="1400" u="none" cap="none" strike="noStrike">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1000"/>
              </a:spcAft>
              <a:buClr>
                <a:srgbClr val="000000"/>
              </a:buClr>
              <a:buSzPts val="1400"/>
              <a:buFont typeface="Arial"/>
              <a:buNone/>
            </a:pPr>
            <a:r>
              <a:rPr b="0" i="0" lang="en-US" sz="1400" u="none" cap="none" strike="noStrike">
                <a:solidFill>
                  <a:srgbClr val="434343"/>
                </a:solidFill>
                <a:latin typeface="Roboto Condensed"/>
                <a:ea typeface="Roboto Condensed"/>
                <a:cs typeface="Roboto Condensed"/>
                <a:sym typeface="Roboto Condensed"/>
              </a:rPr>
              <a:t>In this case, further investigation determined that the customer had stopped the “purge” tasks during a planned RING maintenance and then forgot to re-enable them.</a:t>
            </a:r>
            <a:endParaRPr b="0" i="0" sz="1400" u="none" cap="none" strike="noStrike">
              <a:solidFill>
                <a:srgbClr val="434343"/>
              </a:solidFill>
              <a:latin typeface="Roboto Condensed"/>
              <a:ea typeface="Roboto Condensed"/>
              <a:cs typeface="Roboto Condensed"/>
              <a:sym typeface="Roboto Condensed"/>
            </a:endParaRPr>
          </a:p>
        </p:txBody>
      </p:sp>
      <p:pic>
        <p:nvPicPr>
          <p:cNvPr id="537" name="Google Shape;537;p93"/>
          <p:cNvPicPr preferRelativeResize="0"/>
          <p:nvPr/>
        </p:nvPicPr>
        <p:blipFill rotWithShape="1">
          <a:blip r:embed="rId3">
            <a:alphaModFix/>
          </a:blip>
          <a:srcRect b="0" l="0" r="0" t="0"/>
          <a:stretch/>
        </p:blipFill>
        <p:spPr>
          <a:xfrm>
            <a:off x="228600" y="1719886"/>
            <a:ext cx="5043300" cy="269484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4"/>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Use Case: Unexplained Latencies</a:t>
            </a:r>
            <a:endParaRPr>
              <a:solidFill>
                <a:srgbClr val="434343"/>
              </a:solidFill>
            </a:endParaRPr>
          </a:p>
        </p:txBody>
      </p:sp>
      <p:sp>
        <p:nvSpPr>
          <p:cNvPr id="543" name="Google Shape;543;p94"/>
          <p:cNvSpPr txBox="1"/>
          <p:nvPr/>
        </p:nvSpPr>
        <p:spPr>
          <a:xfrm>
            <a:off x="5195700" y="1234875"/>
            <a:ext cx="3567300" cy="400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434343"/>
                </a:solidFill>
                <a:latin typeface="Roboto Condensed"/>
                <a:ea typeface="Roboto Condensed"/>
                <a:cs typeface="Roboto Condensed"/>
                <a:sym typeface="Roboto Condensed"/>
              </a:rPr>
              <a:t>In the latency graph (top graph in the figure) a jump of more than half a second, and then for almost one second, is seen for the GET operation latencies (green line).</a:t>
            </a:r>
            <a:endParaRPr b="0" i="0" sz="1400" u="none" cap="none" strike="noStrike">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0"/>
              </a:spcAft>
              <a:buClr>
                <a:srgbClr val="000000"/>
              </a:buClr>
              <a:buSzPts val="1400"/>
              <a:buFont typeface="Arial"/>
              <a:buNone/>
            </a:pPr>
            <a:r>
              <a:rPr b="0" i="0" lang="en-US" sz="1400" u="none" cap="none" strike="noStrike">
                <a:solidFill>
                  <a:srgbClr val="434343"/>
                </a:solidFill>
                <a:latin typeface="Roboto Condensed"/>
                <a:ea typeface="Roboto Condensed"/>
                <a:cs typeface="Roboto Condensed"/>
                <a:sym typeface="Roboto Condensed"/>
              </a:rPr>
              <a:t>Although an increase in the number of operations during the same period could perhaps be the cause of such spikes in latency, the lower graph clearly shows a poor correlation between the number of operations to latency. </a:t>
            </a:r>
            <a:endParaRPr b="0" i="0" sz="1400" u="none" cap="none" strike="noStrike">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1000"/>
              </a:spcAft>
              <a:buClr>
                <a:srgbClr val="000000"/>
              </a:buClr>
              <a:buSzPts val="1400"/>
              <a:buFont typeface="Arial"/>
              <a:buNone/>
            </a:pPr>
            <a:r>
              <a:rPr b="0" i="0" lang="en-US" sz="1400" u="none" cap="none" strike="noStrike">
                <a:solidFill>
                  <a:srgbClr val="434343"/>
                </a:solidFill>
                <a:latin typeface="Roboto Condensed"/>
                <a:ea typeface="Roboto Condensed"/>
                <a:cs typeface="Roboto Condensed"/>
                <a:sym typeface="Roboto Condensed"/>
              </a:rPr>
              <a:t>Further investigation showed a relocation event (internal maintenance task) was triggered at the start of the spike, which explained the higher latency.</a:t>
            </a:r>
            <a:endParaRPr b="0" i="0" sz="1400" u="none" cap="none" strike="noStrike">
              <a:solidFill>
                <a:srgbClr val="434343"/>
              </a:solidFill>
              <a:latin typeface="Roboto Condensed"/>
              <a:ea typeface="Roboto Condensed"/>
              <a:cs typeface="Roboto Condensed"/>
              <a:sym typeface="Roboto Condensed"/>
            </a:endParaRPr>
          </a:p>
        </p:txBody>
      </p:sp>
      <p:pic>
        <p:nvPicPr>
          <p:cNvPr id="544" name="Google Shape;544;p94"/>
          <p:cNvPicPr preferRelativeResize="0"/>
          <p:nvPr/>
        </p:nvPicPr>
        <p:blipFill rotWithShape="1">
          <a:blip r:embed="rId3">
            <a:alphaModFix/>
          </a:blip>
          <a:srcRect b="0" l="0" r="0" t="0"/>
          <a:stretch/>
        </p:blipFill>
        <p:spPr>
          <a:xfrm>
            <a:off x="455775" y="1085814"/>
            <a:ext cx="4474774" cy="41753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5"/>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Use Case: Sudden Drop in Used Space</a:t>
            </a:r>
            <a:endParaRPr>
              <a:solidFill>
                <a:srgbClr val="434343"/>
              </a:solidFill>
            </a:endParaRPr>
          </a:p>
        </p:txBody>
      </p:sp>
      <p:sp>
        <p:nvSpPr>
          <p:cNvPr id="550" name="Google Shape;550;p95"/>
          <p:cNvSpPr txBox="1"/>
          <p:nvPr/>
        </p:nvSpPr>
        <p:spPr>
          <a:xfrm>
            <a:off x="5195700" y="1642275"/>
            <a:ext cx="3386100" cy="3049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434343"/>
                </a:solidFill>
                <a:latin typeface="Roboto Condensed"/>
                <a:ea typeface="Roboto Condensed"/>
                <a:cs typeface="Roboto Condensed"/>
                <a:sym typeface="Roboto Condensed"/>
              </a:rPr>
              <a:t>This graph shows a sudden drop in “used volume” space (light green line) for objects stored in the RING.</a:t>
            </a:r>
            <a:endParaRPr b="0" i="0" sz="1200" u="none" cap="none" strike="noStrike">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0"/>
              </a:spcAft>
              <a:buClr>
                <a:srgbClr val="000000"/>
              </a:buClr>
              <a:buSzPts val="1200"/>
              <a:buFont typeface="Arial"/>
              <a:buNone/>
            </a:pPr>
            <a:r>
              <a:rPr b="0" i="0" lang="en-US" sz="1200" u="none" cap="none" strike="noStrike">
                <a:solidFill>
                  <a:srgbClr val="434343"/>
                </a:solidFill>
                <a:latin typeface="Roboto Condensed"/>
                <a:ea typeface="Roboto Condensed"/>
                <a:cs typeface="Roboto Condensed"/>
                <a:sym typeface="Roboto Condensed"/>
              </a:rPr>
              <a:t>Also shown are lines for the space ascribed to the "unique volume" (blue line), "stored volume" (red line), and total volume (dark green line).</a:t>
            </a:r>
            <a:endParaRPr b="0" i="0" sz="1200" u="none" cap="none" strike="noStrike">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0"/>
              </a:spcAft>
              <a:buClr>
                <a:srgbClr val="000000"/>
              </a:buClr>
              <a:buSzPts val="1200"/>
              <a:buFont typeface="Arial"/>
              <a:buNone/>
            </a:pPr>
            <a:r>
              <a:rPr b="0" i="0" lang="en-US" sz="1200" u="none" cap="none" strike="noStrike">
                <a:solidFill>
                  <a:srgbClr val="434343"/>
                </a:solidFill>
                <a:latin typeface="Roboto Condensed"/>
                <a:ea typeface="Roboto Condensed"/>
                <a:cs typeface="Roboto Condensed"/>
                <a:sym typeface="Roboto Condensed"/>
              </a:rPr>
              <a:t>In this case, the drop was not the result of an unexpected system incident or error, but was the result of the reclamation of space occupied by deleted data.</a:t>
            </a:r>
            <a:endParaRPr b="0" i="0" sz="1200" u="none" cap="none" strike="noStrike">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1000"/>
              </a:spcAft>
              <a:buClr>
                <a:srgbClr val="000000"/>
              </a:buClr>
              <a:buSzPts val="1200"/>
              <a:buFont typeface="Arial"/>
              <a:buNone/>
            </a:pPr>
            <a:r>
              <a:rPr b="0" i="0" lang="en-US" sz="1200" u="none" cap="none" strike="noStrike">
                <a:solidFill>
                  <a:srgbClr val="434343"/>
                </a:solidFill>
                <a:latin typeface="Roboto Condensed"/>
                <a:ea typeface="Roboto Condensed"/>
                <a:cs typeface="Roboto Condensed"/>
                <a:sym typeface="Roboto Condensed"/>
              </a:rPr>
              <a:t>The graph therefore provides a visual confirmation of this optimization.</a:t>
            </a:r>
            <a:endParaRPr b="0" i="0" sz="1200" u="none" cap="none" strike="noStrike">
              <a:solidFill>
                <a:srgbClr val="434343"/>
              </a:solidFill>
              <a:latin typeface="Roboto Condensed"/>
              <a:ea typeface="Roboto Condensed"/>
              <a:cs typeface="Roboto Condensed"/>
              <a:sym typeface="Roboto Condensed"/>
            </a:endParaRPr>
          </a:p>
        </p:txBody>
      </p:sp>
      <p:pic>
        <p:nvPicPr>
          <p:cNvPr id="551" name="Google Shape;551;p95"/>
          <p:cNvPicPr preferRelativeResize="0"/>
          <p:nvPr/>
        </p:nvPicPr>
        <p:blipFill rotWithShape="1">
          <a:blip r:embed="rId3">
            <a:alphaModFix/>
          </a:blip>
          <a:srcRect b="0" l="0" r="0" t="0"/>
          <a:stretch/>
        </p:blipFill>
        <p:spPr>
          <a:xfrm>
            <a:off x="159450" y="1891723"/>
            <a:ext cx="4890900" cy="255091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6"/>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Use Case: Adaptive Alarms on Change</a:t>
            </a:r>
            <a:endParaRPr>
              <a:solidFill>
                <a:srgbClr val="434343"/>
              </a:solidFill>
            </a:endParaRPr>
          </a:p>
        </p:txBody>
      </p:sp>
      <p:sp>
        <p:nvSpPr>
          <p:cNvPr id="557" name="Google Shape;557;p96"/>
          <p:cNvSpPr txBox="1"/>
          <p:nvPr/>
        </p:nvSpPr>
        <p:spPr>
          <a:xfrm>
            <a:off x="4621400" y="1642275"/>
            <a:ext cx="3960600" cy="331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434343"/>
                </a:solidFill>
                <a:latin typeface="Roboto Condensed"/>
                <a:ea typeface="Roboto Condensed"/>
                <a:cs typeface="Roboto Condensed"/>
                <a:sym typeface="Roboto Condensed"/>
              </a:rPr>
              <a:t>Thanks to a learning process based on historical analysis of a huge amount of data, the Scality Cloud Monitor predicts expected values about the usual functioning of the RING and its components.</a:t>
            </a:r>
            <a:endParaRPr b="0" i="0" sz="1200" u="none" cap="none" strike="noStrike">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0"/>
              </a:spcAft>
              <a:buClr>
                <a:srgbClr val="000000"/>
              </a:buClr>
              <a:buSzPts val="1200"/>
              <a:buFont typeface="Arial"/>
              <a:buNone/>
            </a:pPr>
            <a:r>
              <a:rPr b="0" i="0" lang="en-US" sz="1200" u="none" cap="none" strike="noStrike">
                <a:solidFill>
                  <a:srgbClr val="434343"/>
                </a:solidFill>
                <a:latin typeface="Roboto Condensed"/>
                <a:ea typeface="Roboto Condensed"/>
                <a:cs typeface="Roboto Condensed"/>
                <a:sym typeface="Roboto Condensed"/>
              </a:rPr>
              <a:t>The green shaded area represents  an expected range of values based on previous statistics as calculated for a given time period.</a:t>
            </a:r>
            <a:endParaRPr b="0" i="0" sz="1200" u="none" cap="none" strike="noStrike">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0"/>
              </a:spcAft>
              <a:buClr>
                <a:srgbClr val="000000"/>
              </a:buClr>
              <a:buSzPts val="1200"/>
              <a:buFont typeface="Arial"/>
              <a:buNone/>
            </a:pPr>
            <a:r>
              <a:rPr b="0" i="0" lang="en-US" sz="1200" u="none" cap="none" strike="noStrike">
                <a:solidFill>
                  <a:srgbClr val="434343"/>
                </a:solidFill>
                <a:latin typeface="Roboto Condensed"/>
                <a:ea typeface="Roboto Condensed"/>
                <a:cs typeface="Roboto Condensed"/>
                <a:sym typeface="Roboto Condensed"/>
              </a:rPr>
              <a:t>If the PUT latencies shown in this graph jump beyond the shaded range, an alarm will be triggered.</a:t>
            </a:r>
            <a:endParaRPr b="0" i="0" sz="1200" u="none" cap="none" strike="noStrike">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1000"/>
              </a:spcAft>
              <a:buClr>
                <a:srgbClr val="000000"/>
              </a:buClr>
              <a:buSzPts val="1200"/>
              <a:buFont typeface="Arial"/>
              <a:buNone/>
            </a:pPr>
            <a:r>
              <a:rPr b="0" i="0" lang="en-US" sz="1200" u="none" cap="none" strike="noStrike">
                <a:solidFill>
                  <a:srgbClr val="434343"/>
                </a:solidFill>
                <a:latin typeface="Roboto Condensed"/>
                <a:ea typeface="Roboto Condensed"/>
                <a:cs typeface="Roboto Condensed"/>
                <a:sym typeface="Roboto Condensed"/>
              </a:rPr>
              <a:t>Rather than  trying to set manual alert levels per statistic and per deployment environment, the dynamic Metricly range settings provide a more accurate, seamless and automatic way to notify Scality Customer Service of potential issues. </a:t>
            </a:r>
            <a:endParaRPr b="0" i="0" sz="1200" u="none" cap="none" strike="noStrike">
              <a:solidFill>
                <a:srgbClr val="434343"/>
              </a:solidFill>
              <a:latin typeface="Roboto Condensed"/>
              <a:ea typeface="Roboto Condensed"/>
              <a:cs typeface="Roboto Condensed"/>
              <a:sym typeface="Roboto Condensed"/>
            </a:endParaRPr>
          </a:p>
        </p:txBody>
      </p:sp>
      <p:pic>
        <p:nvPicPr>
          <p:cNvPr id="558" name="Google Shape;558;p96"/>
          <p:cNvPicPr preferRelativeResize="0"/>
          <p:nvPr/>
        </p:nvPicPr>
        <p:blipFill rotWithShape="1">
          <a:blip r:embed="rId3">
            <a:alphaModFix/>
          </a:blip>
          <a:srcRect b="0" l="0" r="0" t="0"/>
          <a:stretch/>
        </p:blipFill>
        <p:spPr>
          <a:xfrm>
            <a:off x="759200" y="1934286"/>
            <a:ext cx="3562350" cy="2733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7"/>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i="1" lang="en-US">
                <a:solidFill>
                  <a:srgbClr val="434343"/>
                </a:solidFill>
                <a:latin typeface="Courier New"/>
                <a:ea typeface="Courier New"/>
                <a:cs typeface="Courier New"/>
                <a:sym typeface="Courier New"/>
              </a:rPr>
              <a:t>halod</a:t>
            </a:r>
            <a:r>
              <a:rPr lang="en-US">
                <a:solidFill>
                  <a:srgbClr val="434343"/>
                </a:solidFill>
              </a:rPr>
              <a:t> Troubleshooting</a:t>
            </a:r>
            <a:endParaRPr b="1" i="0" sz="3600" u="none" cap="none" strike="noStrike">
              <a:solidFill>
                <a:srgbClr val="434343"/>
              </a:solidFill>
              <a:latin typeface="Oswald"/>
              <a:ea typeface="Oswald"/>
              <a:cs typeface="Oswald"/>
              <a:sym typeface="Oswald"/>
            </a:endParaRPr>
          </a:p>
        </p:txBody>
      </p:sp>
      <p:sp>
        <p:nvSpPr>
          <p:cNvPr id="564" name="Google Shape;564;p97"/>
          <p:cNvSpPr txBox="1"/>
          <p:nvPr>
            <p:ph idx="1" type="body"/>
          </p:nvPr>
        </p:nvSpPr>
        <p:spPr>
          <a:xfrm>
            <a:off x="628650" y="1234875"/>
            <a:ext cx="7886700" cy="34218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SzPts val="2000"/>
              <a:buNone/>
            </a:pPr>
            <a:r>
              <a:rPr b="1" i="1" lang="en-US">
                <a:solidFill>
                  <a:schemeClr val="accent5"/>
                </a:solidFill>
                <a:latin typeface="Courier New"/>
                <a:ea typeface="Courier New"/>
                <a:cs typeface="Courier New"/>
                <a:sym typeface="Courier New"/>
              </a:rPr>
              <a:t>halod</a:t>
            </a:r>
            <a:r>
              <a:rPr lang="en-US">
                <a:solidFill>
                  <a:srgbClr val="434343"/>
                </a:solidFill>
                <a:latin typeface="Roboto Condensed"/>
                <a:ea typeface="Roboto Condensed"/>
                <a:cs typeface="Roboto Condensed"/>
                <a:sym typeface="Roboto Condensed"/>
              </a:rPr>
              <a:t> is the daemon on the Supervisor in charge of sending updates to Metricly.</a:t>
            </a:r>
            <a:endParaRPr>
              <a:solidFill>
                <a:srgbClr val="434343"/>
              </a:solidFill>
              <a:latin typeface="Roboto Condensed"/>
              <a:ea typeface="Roboto Condensed"/>
              <a:cs typeface="Roboto Condensed"/>
              <a:sym typeface="Roboto Condensed"/>
            </a:endParaRPr>
          </a:p>
          <a:p>
            <a:pPr indent="0" lvl="0" marL="0" marR="0" rtl="0" algn="l">
              <a:lnSpc>
                <a:spcPct val="150000"/>
              </a:lnSpc>
              <a:spcBef>
                <a:spcPts val="1000"/>
              </a:spcBef>
              <a:spcAft>
                <a:spcPts val="0"/>
              </a:spcAft>
              <a:buSzPts val="2000"/>
              <a:buNone/>
            </a:pPr>
            <a:r>
              <a:rPr lang="en-US">
                <a:solidFill>
                  <a:srgbClr val="434343"/>
                </a:solidFill>
                <a:latin typeface="Roboto Condensed"/>
                <a:ea typeface="Roboto Condensed"/>
                <a:cs typeface="Roboto Condensed"/>
                <a:sym typeface="Roboto Condensed"/>
              </a:rPr>
              <a:t>If Metricly is not displaying updates or is missing data alerts:</a:t>
            </a:r>
            <a:endParaRPr>
              <a:solidFill>
                <a:srgbClr val="434343"/>
              </a:solidFill>
              <a:latin typeface="Roboto Condensed"/>
              <a:ea typeface="Roboto Condensed"/>
              <a:cs typeface="Roboto Condensed"/>
              <a:sym typeface="Roboto Condensed"/>
            </a:endParaRPr>
          </a:p>
          <a:p>
            <a:pPr indent="-355600" lvl="0" marL="457200" marR="0" rtl="0" algn="l">
              <a:lnSpc>
                <a:spcPct val="150000"/>
              </a:lnSpc>
              <a:spcBef>
                <a:spcPts val="300"/>
              </a:spcBef>
              <a:spcAft>
                <a:spcPts val="0"/>
              </a:spcAft>
              <a:buClr>
                <a:srgbClr val="434343"/>
              </a:buClr>
              <a:buSzPts val="2000"/>
              <a:buFont typeface="Roboto Condensed"/>
              <a:buChar char="•"/>
            </a:pPr>
            <a:r>
              <a:rPr lang="en-US">
                <a:solidFill>
                  <a:srgbClr val="434343"/>
                </a:solidFill>
                <a:latin typeface="Roboto Condensed"/>
                <a:ea typeface="Roboto Condensed"/>
                <a:cs typeface="Roboto Condensed"/>
                <a:sym typeface="Roboto Condensed"/>
              </a:rPr>
              <a:t>Make sure the </a:t>
            </a:r>
            <a:r>
              <a:rPr b="1" i="1" lang="en-US" sz="1800">
                <a:solidFill>
                  <a:srgbClr val="434343"/>
                </a:solidFill>
                <a:latin typeface="Courier New"/>
                <a:ea typeface="Courier New"/>
                <a:cs typeface="Courier New"/>
                <a:sym typeface="Courier New"/>
              </a:rPr>
              <a:t>halod</a:t>
            </a:r>
            <a:r>
              <a:rPr lang="en-US">
                <a:solidFill>
                  <a:srgbClr val="434343"/>
                </a:solidFill>
                <a:latin typeface="Roboto Condensed"/>
                <a:ea typeface="Roboto Condensed"/>
                <a:cs typeface="Roboto Condensed"/>
                <a:sym typeface="Roboto Condensed"/>
              </a:rPr>
              <a:t> daemon is </a:t>
            </a:r>
            <a:r>
              <a:rPr b="1" lang="en-US">
                <a:solidFill>
                  <a:schemeClr val="accent5"/>
                </a:solidFill>
                <a:latin typeface="Roboto Condensed"/>
                <a:ea typeface="Roboto Condensed"/>
                <a:cs typeface="Roboto Condensed"/>
                <a:sym typeface="Roboto Condensed"/>
              </a:rPr>
              <a:t>running properly</a:t>
            </a:r>
            <a:r>
              <a:rPr lang="en-US">
                <a:solidFill>
                  <a:srgbClr val="434343"/>
                </a:solidFill>
                <a:latin typeface="Roboto Condensed"/>
                <a:ea typeface="Roboto Condensed"/>
                <a:cs typeface="Roboto Condensed"/>
                <a:sym typeface="Roboto Condensed"/>
              </a:rPr>
              <a:t>.</a:t>
            </a:r>
            <a:endParaRPr>
              <a:solidFill>
                <a:srgbClr val="434343"/>
              </a:solidFill>
              <a:latin typeface="Roboto Condensed"/>
              <a:ea typeface="Roboto Condensed"/>
              <a:cs typeface="Roboto Condensed"/>
              <a:sym typeface="Roboto Condensed"/>
            </a:endParaRPr>
          </a:p>
          <a:p>
            <a:pPr indent="-355600" lvl="0" marL="457200" marR="0" rtl="0" algn="l">
              <a:lnSpc>
                <a:spcPct val="150000"/>
              </a:lnSpc>
              <a:spcBef>
                <a:spcPts val="0"/>
              </a:spcBef>
              <a:spcAft>
                <a:spcPts val="0"/>
              </a:spcAft>
              <a:buClr>
                <a:srgbClr val="434343"/>
              </a:buClr>
              <a:buSzPts val="2000"/>
              <a:buFont typeface="Roboto Condensed"/>
              <a:buChar char="•"/>
            </a:pPr>
            <a:r>
              <a:rPr lang="en-US">
                <a:solidFill>
                  <a:srgbClr val="434343"/>
                </a:solidFill>
                <a:latin typeface="Roboto Condensed"/>
                <a:ea typeface="Roboto Condensed"/>
                <a:cs typeface="Roboto Condensed"/>
                <a:sym typeface="Roboto Condensed"/>
              </a:rPr>
              <a:t>Verify network connectivity to </a:t>
            </a:r>
            <a:r>
              <a:rPr b="1" i="1" lang="en-US">
                <a:solidFill>
                  <a:schemeClr val="accent5"/>
                </a:solidFill>
                <a:latin typeface="Roboto Condensed"/>
                <a:ea typeface="Roboto Condensed"/>
                <a:cs typeface="Roboto Condensed"/>
                <a:sym typeface="Roboto Condensed"/>
              </a:rPr>
              <a:t>api.app.netuitive.com</a:t>
            </a:r>
            <a:r>
              <a:rPr lang="en-US">
                <a:solidFill>
                  <a:srgbClr val="434343"/>
                </a:solidFill>
                <a:latin typeface="Roboto Condensed"/>
                <a:ea typeface="Roboto Condensed"/>
                <a:cs typeface="Roboto Condensed"/>
                <a:sym typeface="Roboto Condensed"/>
              </a:rPr>
              <a:t>, port </a:t>
            </a:r>
            <a:r>
              <a:rPr b="1" lang="en-US">
                <a:solidFill>
                  <a:schemeClr val="accent5"/>
                </a:solidFill>
                <a:latin typeface="Roboto Condensed"/>
                <a:ea typeface="Roboto Condensed"/>
                <a:cs typeface="Roboto Condensed"/>
                <a:sym typeface="Roboto Condensed"/>
              </a:rPr>
              <a:t>443</a:t>
            </a:r>
            <a:r>
              <a:rPr lang="en-US">
                <a:solidFill>
                  <a:srgbClr val="434343"/>
                </a:solidFill>
                <a:latin typeface="Roboto Condensed"/>
                <a:ea typeface="Roboto Condensed"/>
                <a:cs typeface="Roboto Condensed"/>
                <a:sym typeface="Roboto Condensed"/>
              </a:rPr>
              <a:t>.</a:t>
            </a:r>
            <a:endParaRPr>
              <a:solidFill>
                <a:srgbClr val="434343"/>
              </a:solidFill>
              <a:latin typeface="Roboto Condensed"/>
              <a:ea typeface="Roboto Condensed"/>
              <a:cs typeface="Roboto Condensed"/>
              <a:sym typeface="Roboto Condensed"/>
            </a:endParaRPr>
          </a:p>
          <a:p>
            <a:pPr indent="-336550" lvl="0" marL="457200" marR="0" rtl="0" algn="l">
              <a:lnSpc>
                <a:spcPct val="150000"/>
              </a:lnSpc>
              <a:spcBef>
                <a:spcPts val="0"/>
              </a:spcBef>
              <a:spcAft>
                <a:spcPts val="0"/>
              </a:spcAft>
              <a:buClr>
                <a:srgbClr val="434343"/>
              </a:buClr>
              <a:buSzPts val="1700"/>
              <a:buFont typeface="Roboto Condensed"/>
              <a:buChar char="•"/>
            </a:pPr>
            <a:r>
              <a:rPr lang="en-US">
                <a:solidFill>
                  <a:srgbClr val="434343"/>
                </a:solidFill>
                <a:latin typeface="Roboto Condensed"/>
                <a:ea typeface="Roboto Condensed"/>
                <a:cs typeface="Roboto Condensed"/>
                <a:sym typeface="Roboto Condensed"/>
              </a:rPr>
              <a:t>Check the log messages in  </a:t>
            </a:r>
            <a:r>
              <a:rPr b="1" i="1" lang="en-US" sz="1800">
                <a:solidFill>
                  <a:schemeClr val="accent5"/>
                </a:solidFill>
                <a:latin typeface="Courier New"/>
                <a:ea typeface="Courier New"/>
                <a:cs typeface="Courier New"/>
                <a:sym typeface="Courier New"/>
              </a:rPr>
              <a:t>/var/log/scality-shalod.log</a:t>
            </a:r>
            <a:r>
              <a:rPr lang="en-US">
                <a:solidFill>
                  <a:srgbClr val="434343"/>
                </a:solidFill>
                <a:latin typeface="Roboto Condensed"/>
                <a:ea typeface="Roboto Condensed"/>
                <a:cs typeface="Roboto Condensed"/>
                <a:sym typeface="Roboto Condensed"/>
              </a:rPr>
              <a:t>.</a:t>
            </a:r>
            <a:endParaRPr>
              <a:solidFill>
                <a:srgbClr val="434343"/>
              </a:solidFill>
              <a:latin typeface="Roboto Condensed"/>
              <a:ea typeface="Roboto Condensed"/>
              <a:cs typeface="Roboto Condensed"/>
              <a:sym typeface="Roboto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8"/>
          <p:cNvSpPr txBox="1"/>
          <p:nvPr>
            <p:ph type="title"/>
          </p:nvPr>
        </p:nvSpPr>
        <p:spPr>
          <a:xfrm>
            <a:off x="628638" y="2247925"/>
            <a:ext cx="7886700" cy="2376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ElastAlert</a:t>
            </a:r>
            <a:br>
              <a:rPr lang="en-US"/>
            </a:br>
            <a:endParaRPr>
              <a:solidFill>
                <a:srgbClr val="3F5952"/>
              </a:solidFill>
            </a:endParaRPr>
          </a:p>
        </p:txBody>
      </p:sp>
      <p:sp>
        <p:nvSpPr>
          <p:cNvPr id="571" name="Google Shape;571;p98"/>
          <p:cNvSpPr txBox="1"/>
          <p:nvPr/>
        </p:nvSpPr>
        <p:spPr>
          <a:xfrm>
            <a:off x="628650" y="5075800"/>
            <a:ext cx="1962300" cy="551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5851"/>
                </a:solidFill>
                <a:latin typeface="Oswald"/>
                <a:ea typeface="Oswald"/>
                <a:cs typeface="Oswald"/>
                <a:sym typeface="Oswald"/>
              </a:rPr>
              <a:t>RING 8.5</a:t>
            </a:r>
            <a:endParaRPr b="1" i="0" sz="2400" u="none" cap="none" strike="noStrike">
              <a:solidFill>
                <a:srgbClr val="3F5851"/>
              </a:solidFill>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9"/>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ElastAlert</a:t>
            </a:r>
            <a:endParaRPr b="1" i="0" sz="3600" u="none" cap="none" strike="noStrike">
              <a:solidFill>
                <a:srgbClr val="434343"/>
              </a:solidFill>
              <a:latin typeface="Oswald"/>
              <a:ea typeface="Oswald"/>
              <a:cs typeface="Oswald"/>
              <a:sym typeface="Oswald"/>
            </a:endParaRPr>
          </a:p>
        </p:txBody>
      </p:sp>
      <p:sp>
        <p:nvSpPr>
          <p:cNvPr id="577" name="Google Shape;577;p99"/>
          <p:cNvSpPr txBox="1"/>
          <p:nvPr>
            <p:ph idx="1" type="body"/>
          </p:nvPr>
        </p:nvSpPr>
        <p:spPr>
          <a:xfrm>
            <a:off x="628650" y="1234881"/>
            <a:ext cx="7886700" cy="36375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rgbClr val="434343"/>
              </a:buClr>
              <a:buSzPts val="1600"/>
              <a:buFont typeface="Roboto Condensed"/>
              <a:buChar char="•"/>
            </a:pPr>
            <a:r>
              <a:rPr lang="en-US" sz="1600">
                <a:solidFill>
                  <a:srgbClr val="434343"/>
                </a:solidFill>
                <a:latin typeface="Roboto Condensed"/>
                <a:ea typeface="Roboto Condensed"/>
                <a:cs typeface="Roboto Condensed"/>
                <a:sym typeface="Roboto Condensed"/>
              </a:rPr>
              <a:t>Elastalert is an alerting service which uses data in Elasticsearch to </a:t>
            </a:r>
            <a:r>
              <a:rPr b="1" lang="en-US" sz="1600">
                <a:solidFill>
                  <a:schemeClr val="accent5"/>
                </a:solidFill>
                <a:latin typeface="Roboto Condensed"/>
                <a:ea typeface="Roboto Condensed"/>
                <a:cs typeface="Roboto Condensed"/>
                <a:sym typeface="Roboto Condensed"/>
              </a:rPr>
              <a:t>send monitoring notifications and alarms</a:t>
            </a:r>
            <a:r>
              <a:rPr lang="en-US" sz="1600">
                <a:solidFill>
                  <a:srgbClr val="434343"/>
                </a:solidFill>
                <a:latin typeface="Roboto Condensed"/>
                <a:ea typeface="Roboto Condensed"/>
                <a:cs typeface="Roboto Condensed"/>
                <a:sym typeface="Roboto Condensed"/>
              </a:rPr>
              <a:t>.</a:t>
            </a:r>
            <a:endParaRPr sz="1600">
              <a:solidFill>
                <a:srgbClr val="434343"/>
              </a:solidFill>
              <a:latin typeface="Roboto Condensed"/>
              <a:ea typeface="Roboto Condensed"/>
              <a:cs typeface="Roboto Condensed"/>
              <a:sym typeface="Roboto Condensed"/>
            </a:endParaRPr>
          </a:p>
          <a:p>
            <a:pPr indent="0" lvl="0" marL="457200" marR="0" rtl="0" algn="l">
              <a:lnSpc>
                <a:spcPct val="100000"/>
              </a:lnSpc>
              <a:spcBef>
                <a:spcPts val="1000"/>
              </a:spcBef>
              <a:spcAft>
                <a:spcPts val="0"/>
              </a:spcAft>
              <a:buSzPts val="2000"/>
              <a:buNone/>
            </a:pPr>
            <a:r>
              <a:t/>
            </a:r>
            <a:endParaRPr sz="1600">
              <a:solidFill>
                <a:srgbClr val="434343"/>
              </a:solidFill>
              <a:latin typeface="Roboto Condensed"/>
              <a:ea typeface="Roboto Condensed"/>
              <a:cs typeface="Roboto Condensed"/>
              <a:sym typeface="Roboto Condensed"/>
            </a:endParaRPr>
          </a:p>
          <a:p>
            <a:pPr indent="-342900" lvl="0" marL="457200" marR="0" rtl="0" algn="l">
              <a:lnSpc>
                <a:spcPct val="100000"/>
              </a:lnSpc>
              <a:spcBef>
                <a:spcPts val="1000"/>
              </a:spcBef>
              <a:spcAft>
                <a:spcPts val="0"/>
              </a:spcAft>
              <a:buClr>
                <a:srgbClr val="434343"/>
              </a:buClr>
              <a:buSzPts val="1800"/>
              <a:buFont typeface="Roboto Condensed"/>
              <a:buChar char="•"/>
            </a:pPr>
            <a:r>
              <a:rPr lang="en-US" sz="1600">
                <a:solidFill>
                  <a:srgbClr val="434343"/>
                </a:solidFill>
                <a:latin typeface="Roboto Condensed"/>
                <a:ea typeface="Roboto Condensed"/>
                <a:cs typeface="Roboto Condensed"/>
                <a:sym typeface="Roboto Condensed"/>
              </a:rPr>
              <a:t>Scality </a:t>
            </a:r>
            <a:r>
              <a:rPr b="1" lang="en-US" sz="1600">
                <a:solidFill>
                  <a:schemeClr val="accent5"/>
                </a:solidFill>
                <a:latin typeface="Roboto Condensed"/>
                <a:ea typeface="Roboto Condensed"/>
                <a:cs typeface="Roboto Condensed"/>
                <a:sym typeface="Roboto Condensed"/>
              </a:rPr>
              <a:t>Cloud Monitor must be installed</a:t>
            </a:r>
            <a:r>
              <a:rPr lang="en-US" sz="1600">
                <a:solidFill>
                  <a:srgbClr val="434343"/>
                </a:solidFill>
                <a:latin typeface="Roboto Condensed"/>
                <a:ea typeface="Roboto Condensed"/>
                <a:cs typeface="Roboto Condensed"/>
                <a:sym typeface="Roboto Condensed"/>
              </a:rPr>
              <a:t> and configured as a requirement: </a:t>
            </a:r>
            <a:r>
              <a:rPr lang="en-US" sz="1600">
                <a:solidFill>
                  <a:schemeClr val="accent3"/>
                </a:solidFill>
                <a:latin typeface="Roboto Condensed"/>
                <a:ea typeface="Roboto Condensed"/>
                <a:cs typeface="Roboto Condensed"/>
                <a:sym typeface="Roboto Condensed"/>
              </a:rPr>
              <a:t>create a </a:t>
            </a:r>
            <a:r>
              <a:rPr i="1" lang="en-US" sz="1600">
                <a:solidFill>
                  <a:schemeClr val="accent3"/>
                </a:solidFill>
                <a:latin typeface="Roboto Condensed"/>
                <a:ea typeface="Roboto Condensed"/>
                <a:cs typeface="Roboto Condensed"/>
                <a:sym typeface="Roboto Condensed"/>
              </a:rPr>
              <a:t>Service Request</a:t>
            </a:r>
            <a:r>
              <a:rPr lang="en-US" sz="1600">
                <a:solidFill>
                  <a:srgbClr val="434343"/>
                </a:solidFill>
                <a:latin typeface="Roboto Condensed"/>
                <a:ea typeface="Roboto Condensed"/>
                <a:cs typeface="Roboto Condensed"/>
                <a:sym typeface="Roboto Condensed"/>
              </a:rPr>
              <a:t> at</a:t>
            </a:r>
            <a:r>
              <a:rPr lang="en-US" sz="1500">
                <a:solidFill>
                  <a:srgbClr val="434343"/>
                </a:solidFill>
                <a:latin typeface="Roboto Condensed"/>
                <a:ea typeface="Roboto Condensed"/>
                <a:cs typeface="Roboto Condensed"/>
                <a:sym typeface="Roboto Condensed"/>
              </a:rPr>
              <a:t> </a:t>
            </a:r>
            <a:r>
              <a:rPr lang="en-US" sz="1500">
                <a:solidFill>
                  <a:srgbClr val="1155CC"/>
                </a:solidFill>
                <a:latin typeface="Roboto Condensed"/>
                <a:ea typeface="Roboto Condensed"/>
                <a:cs typeface="Roboto Condensed"/>
                <a:sym typeface="Roboto Condensed"/>
              </a:rPr>
              <a:t>🔗</a:t>
            </a:r>
            <a:r>
              <a:rPr lang="en-US" sz="1500" u="sng">
                <a:solidFill>
                  <a:schemeClr val="hlink"/>
                </a:solidFill>
                <a:latin typeface="Roboto Condensed"/>
                <a:ea typeface="Roboto Condensed"/>
                <a:cs typeface="Roboto Condensed"/>
                <a:sym typeface="Roboto Condensed"/>
                <a:hlinkClick r:id="rId3"/>
              </a:rPr>
              <a:t>https://support.scality.com</a:t>
            </a:r>
            <a:r>
              <a:rPr lang="en-US" sz="1600">
                <a:solidFill>
                  <a:srgbClr val="434343"/>
                </a:solidFill>
                <a:latin typeface="Roboto Condensed"/>
                <a:ea typeface="Roboto Condensed"/>
                <a:cs typeface="Roboto Condensed"/>
                <a:sym typeface="Roboto Condensed"/>
              </a:rPr>
              <a:t> if needed.</a:t>
            </a:r>
            <a:endParaRPr sz="1600">
              <a:solidFill>
                <a:srgbClr val="434343"/>
              </a:solidFill>
              <a:latin typeface="Roboto Condensed"/>
              <a:ea typeface="Roboto Condensed"/>
              <a:cs typeface="Roboto Condensed"/>
              <a:sym typeface="Roboto Condensed"/>
            </a:endParaRPr>
          </a:p>
          <a:p>
            <a:pPr indent="0" lvl="0" marL="457200" marR="0" rtl="0" algn="l">
              <a:lnSpc>
                <a:spcPct val="100000"/>
              </a:lnSpc>
              <a:spcBef>
                <a:spcPts val="1000"/>
              </a:spcBef>
              <a:spcAft>
                <a:spcPts val="0"/>
              </a:spcAft>
              <a:buSzPts val="2000"/>
              <a:buNone/>
            </a:pPr>
            <a:r>
              <a:t/>
            </a:r>
            <a:endParaRPr sz="1600">
              <a:solidFill>
                <a:srgbClr val="434343"/>
              </a:solidFill>
              <a:latin typeface="Roboto Condensed"/>
              <a:ea typeface="Roboto Condensed"/>
              <a:cs typeface="Roboto Condensed"/>
              <a:sym typeface="Roboto Condensed"/>
            </a:endParaRPr>
          </a:p>
          <a:p>
            <a:pPr indent="-330200" lvl="0" marL="457200" rtl="0" algn="l">
              <a:lnSpc>
                <a:spcPct val="100000"/>
              </a:lnSpc>
              <a:spcBef>
                <a:spcPts val="1000"/>
              </a:spcBef>
              <a:spcAft>
                <a:spcPts val="0"/>
              </a:spcAft>
              <a:buClr>
                <a:srgbClr val="434343"/>
              </a:buClr>
              <a:buSzPts val="1600"/>
              <a:buFont typeface="Roboto Condensed"/>
              <a:buChar char="•"/>
            </a:pPr>
            <a:r>
              <a:rPr lang="en-US" sz="1600">
                <a:solidFill>
                  <a:srgbClr val="434343"/>
                </a:solidFill>
                <a:latin typeface="Roboto Condensed"/>
                <a:ea typeface="Roboto Condensed"/>
                <a:cs typeface="Roboto Condensed"/>
                <a:sym typeface="Roboto Condensed"/>
              </a:rPr>
              <a:t>The </a:t>
            </a:r>
            <a:r>
              <a:rPr b="1" i="1" lang="en-US" sz="1600">
                <a:solidFill>
                  <a:srgbClr val="434343"/>
                </a:solidFill>
                <a:latin typeface="Roboto Condensed"/>
                <a:ea typeface="Roboto Condensed"/>
                <a:cs typeface="Roboto Condensed"/>
                <a:sym typeface="Roboto Condensed"/>
              </a:rPr>
              <a:t>Alerting</a:t>
            </a:r>
            <a:r>
              <a:rPr lang="en-US" sz="1600">
                <a:solidFill>
                  <a:srgbClr val="434343"/>
                </a:solidFill>
                <a:latin typeface="Roboto Condensed"/>
                <a:ea typeface="Roboto Condensed"/>
                <a:cs typeface="Roboto Condensed"/>
                <a:sym typeface="Roboto Condensed"/>
              </a:rPr>
              <a:t> dashboard in </a:t>
            </a:r>
            <a:r>
              <a:rPr b="1" lang="en-US" sz="1600">
                <a:solidFill>
                  <a:schemeClr val="accent5"/>
                </a:solidFill>
                <a:latin typeface="Roboto Condensed"/>
                <a:ea typeface="Roboto Condensed"/>
                <a:cs typeface="Roboto Condensed"/>
                <a:sym typeface="Roboto Condensed"/>
              </a:rPr>
              <a:t>Grafana</a:t>
            </a:r>
            <a:r>
              <a:rPr lang="en-US" sz="1600">
                <a:solidFill>
                  <a:srgbClr val="434343"/>
                </a:solidFill>
                <a:latin typeface="Roboto Condensed"/>
                <a:ea typeface="Roboto Condensed"/>
                <a:cs typeface="Roboto Condensed"/>
                <a:sym typeface="Roboto Condensed"/>
              </a:rPr>
              <a:t> </a:t>
            </a:r>
            <a:br>
              <a:rPr lang="en-US" sz="1600">
                <a:solidFill>
                  <a:srgbClr val="434343"/>
                </a:solidFill>
                <a:latin typeface="Roboto Condensed"/>
                <a:ea typeface="Roboto Condensed"/>
                <a:cs typeface="Roboto Condensed"/>
                <a:sym typeface="Roboto Condensed"/>
              </a:rPr>
            </a:br>
            <a:r>
              <a:rPr lang="en-US" sz="1600">
                <a:solidFill>
                  <a:srgbClr val="434343"/>
                </a:solidFill>
                <a:latin typeface="Roboto Condensed"/>
                <a:ea typeface="Roboto Condensed"/>
                <a:cs typeface="Roboto Condensed"/>
                <a:sym typeface="Roboto Condensed"/>
              </a:rPr>
              <a:t>displays events created by Elastalert.</a:t>
            </a:r>
            <a:endParaRPr sz="1600">
              <a:solidFill>
                <a:srgbClr val="434343"/>
              </a:solidFill>
              <a:latin typeface="Roboto Condensed"/>
              <a:ea typeface="Roboto Condensed"/>
              <a:cs typeface="Roboto Condensed"/>
              <a:sym typeface="Roboto Condensed"/>
            </a:endParaRPr>
          </a:p>
        </p:txBody>
      </p:sp>
      <p:pic>
        <p:nvPicPr>
          <p:cNvPr id="578" name="Google Shape;578;p99"/>
          <p:cNvPicPr preferRelativeResize="0"/>
          <p:nvPr/>
        </p:nvPicPr>
        <p:blipFill rotWithShape="1">
          <a:blip r:embed="rId4">
            <a:alphaModFix/>
          </a:blip>
          <a:srcRect b="0" l="0" r="0" t="0"/>
          <a:stretch/>
        </p:blipFill>
        <p:spPr>
          <a:xfrm>
            <a:off x="4390525" y="3060904"/>
            <a:ext cx="4225176" cy="20692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73"/>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Oswald"/>
              <a:buNone/>
            </a:pPr>
            <a:r>
              <a:rPr lang="en-US">
                <a:solidFill>
                  <a:srgbClr val="434343"/>
                </a:solidFill>
              </a:rPr>
              <a:t>Contents</a:t>
            </a:r>
            <a:endParaRPr b="1" i="0" sz="3600" u="none" cap="none" strike="noStrike">
              <a:solidFill>
                <a:srgbClr val="434343"/>
              </a:solidFill>
              <a:latin typeface="Oswald"/>
              <a:ea typeface="Oswald"/>
              <a:cs typeface="Oswald"/>
              <a:sym typeface="Oswald"/>
            </a:endParaRPr>
          </a:p>
        </p:txBody>
      </p:sp>
      <p:sp>
        <p:nvSpPr>
          <p:cNvPr id="348" name="Google Shape;348;p73"/>
          <p:cNvSpPr txBox="1"/>
          <p:nvPr>
            <p:ph idx="1" type="body"/>
          </p:nvPr>
        </p:nvSpPr>
        <p:spPr>
          <a:xfrm>
            <a:off x="628650" y="1234875"/>
            <a:ext cx="7670700" cy="39930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15000"/>
              </a:lnSpc>
              <a:spcBef>
                <a:spcPts val="0"/>
              </a:spcBef>
              <a:spcAft>
                <a:spcPts val="0"/>
              </a:spcAft>
              <a:buClr>
                <a:srgbClr val="434343"/>
              </a:buClr>
              <a:buSzPts val="3000"/>
              <a:buFont typeface="Oswald"/>
              <a:buChar char="•"/>
            </a:pPr>
            <a:r>
              <a:rPr b="1" lang="en-US" sz="3000">
                <a:solidFill>
                  <a:srgbClr val="434343"/>
                </a:solidFill>
                <a:latin typeface="Oswald"/>
                <a:ea typeface="Oswald"/>
                <a:cs typeface="Oswald"/>
                <a:sym typeface="Oswald"/>
              </a:rPr>
              <a:t>Monitoring Recommendations</a:t>
            </a:r>
            <a:endParaRPr b="1" sz="3000">
              <a:solidFill>
                <a:srgbClr val="434343"/>
              </a:solidFill>
              <a:latin typeface="Oswald"/>
              <a:ea typeface="Oswald"/>
              <a:cs typeface="Oswald"/>
              <a:sym typeface="Oswald"/>
            </a:endParaRPr>
          </a:p>
          <a:p>
            <a:pPr indent="-342900" lvl="0" marL="342900" marR="0" rtl="0" algn="l">
              <a:lnSpc>
                <a:spcPct val="115000"/>
              </a:lnSpc>
              <a:spcBef>
                <a:spcPts val="1000"/>
              </a:spcBef>
              <a:spcAft>
                <a:spcPts val="0"/>
              </a:spcAft>
              <a:buClr>
                <a:srgbClr val="434343"/>
              </a:buClr>
              <a:buSzPts val="3000"/>
              <a:buFont typeface="Oswald"/>
              <a:buChar char="•"/>
            </a:pPr>
            <a:r>
              <a:rPr b="1" lang="en-US" sz="3000">
                <a:solidFill>
                  <a:srgbClr val="434343"/>
                </a:solidFill>
                <a:latin typeface="Oswald"/>
                <a:ea typeface="Oswald"/>
                <a:cs typeface="Oswald"/>
                <a:sym typeface="Oswald"/>
              </a:rPr>
              <a:t>Component States</a:t>
            </a:r>
            <a:endParaRPr b="1" sz="3000">
              <a:solidFill>
                <a:srgbClr val="434343"/>
              </a:solidFill>
              <a:latin typeface="Oswald"/>
              <a:ea typeface="Oswald"/>
              <a:cs typeface="Oswald"/>
              <a:sym typeface="Oswald"/>
            </a:endParaRPr>
          </a:p>
          <a:p>
            <a:pPr indent="-342900" lvl="0" marL="342900" marR="0" rtl="0" algn="l">
              <a:lnSpc>
                <a:spcPct val="115000"/>
              </a:lnSpc>
              <a:spcBef>
                <a:spcPts val="1000"/>
              </a:spcBef>
              <a:spcAft>
                <a:spcPts val="0"/>
              </a:spcAft>
              <a:buClr>
                <a:srgbClr val="434343"/>
              </a:buClr>
              <a:buSzPts val="3000"/>
              <a:buFont typeface="Oswald"/>
              <a:buChar char="•"/>
            </a:pPr>
            <a:r>
              <a:rPr b="1" lang="en-US" sz="3000">
                <a:solidFill>
                  <a:srgbClr val="434343"/>
                </a:solidFill>
                <a:latin typeface="Oswald"/>
                <a:ea typeface="Oswald"/>
                <a:cs typeface="Oswald"/>
                <a:sym typeface="Oswald"/>
              </a:rPr>
              <a:t>Grafana</a:t>
            </a:r>
            <a:endParaRPr b="1" sz="3000">
              <a:solidFill>
                <a:srgbClr val="434343"/>
              </a:solidFill>
              <a:latin typeface="Oswald"/>
              <a:ea typeface="Oswald"/>
              <a:cs typeface="Oswald"/>
              <a:sym typeface="Oswald"/>
            </a:endParaRPr>
          </a:p>
          <a:p>
            <a:pPr indent="-342900" lvl="0" marL="342900" marR="0" rtl="0" algn="l">
              <a:lnSpc>
                <a:spcPct val="115000"/>
              </a:lnSpc>
              <a:spcBef>
                <a:spcPts val="1000"/>
              </a:spcBef>
              <a:spcAft>
                <a:spcPts val="0"/>
              </a:spcAft>
              <a:buClr>
                <a:srgbClr val="434343"/>
              </a:buClr>
              <a:buSzPts val="3000"/>
              <a:buFont typeface="Oswald"/>
              <a:buChar char="•"/>
            </a:pPr>
            <a:r>
              <a:rPr b="1" lang="en-US" sz="3000">
                <a:solidFill>
                  <a:srgbClr val="434343"/>
                </a:solidFill>
                <a:latin typeface="Oswald"/>
                <a:ea typeface="Oswald"/>
                <a:cs typeface="Oswald"/>
                <a:sym typeface="Oswald"/>
              </a:rPr>
              <a:t>Cloud Monitor</a:t>
            </a:r>
            <a:endParaRPr b="1" sz="3000">
              <a:solidFill>
                <a:srgbClr val="434343"/>
              </a:solidFill>
              <a:latin typeface="Oswald"/>
              <a:ea typeface="Oswald"/>
              <a:cs typeface="Oswald"/>
              <a:sym typeface="Oswald"/>
            </a:endParaRPr>
          </a:p>
          <a:p>
            <a:pPr indent="-342900" lvl="0" marL="342900" rtl="0" algn="l">
              <a:lnSpc>
                <a:spcPct val="115000"/>
              </a:lnSpc>
              <a:spcBef>
                <a:spcPts val="1000"/>
              </a:spcBef>
              <a:spcAft>
                <a:spcPts val="1000"/>
              </a:spcAft>
              <a:buClr>
                <a:srgbClr val="434343"/>
              </a:buClr>
              <a:buSzPts val="3000"/>
              <a:buFont typeface="Oswald"/>
              <a:buChar char="•"/>
            </a:pPr>
            <a:r>
              <a:rPr b="1" lang="en-US" sz="3000">
                <a:solidFill>
                  <a:srgbClr val="434343"/>
                </a:solidFill>
                <a:latin typeface="Oswald"/>
                <a:ea typeface="Oswald"/>
                <a:cs typeface="Oswald"/>
                <a:sym typeface="Oswald"/>
              </a:rPr>
              <a:t>ElastAlert</a:t>
            </a:r>
            <a:endParaRPr b="1" sz="3000">
              <a:solidFill>
                <a:srgbClr val="434343"/>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100"/>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ElastAlert Process Flow</a:t>
            </a:r>
            <a:endParaRPr>
              <a:solidFill>
                <a:srgbClr val="434343"/>
              </a:solidFill>
            </a:endParaRPr>
          </a:p>
        </p:txBody>
      </p:sp>
      <p:sp>
        <p:nvSpPr>
          <p:cNvPr id="584" name="Google Shape;584;p100"/>
          <p:cNvSpPr txBox="1"/>
          <p:nvPr>
            <p:ph idx="1" type="body"/>
          </p:nvPr>
        </p:nvSpPr>
        <p:spPr>
          <a:xfrm>
            <a:off x="628650" y="1234875"/>
            <a:ext cx="8021400" cy="3841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434343"/>
              </a:buClr>
              <a:buSzPts val="1800"/>
              <a:buFont typeface="Roboto Condensed"/>
              <a:buChar char="•"/>
            </a:pPr>
            <a:r>
              <a:rPr b="1" i="1" lang="en-US" sz="1500">
                <a:solidFill>
                  <a:schemeClr val="accent5"/>
                </a:solidFill>
                <a:latin typeface="Courier New"/>
                <a:ea typeface="Courier New"/>
                <a:cs typeface="Courier New"/>
                <a:sym typeface="Courier New"/>
              </a:rPr>
              <a:t>scality-elastalert</a:t>
            </a:r>
            <a:r>
              <a:rPr lang="en-US" sz="1700">
                <a:solidFill>
                  <a:srgbClr val="434343"/>
                </a:solidFill>
                <a:latin typeface="Roboto Condensed"/>
                <a:ea typeface="Roboto Condensed"/>
                <a:cs typeface="Roboto Condensed"/>
                <a:sym typeface="Roboto Condensed"/>
              </a:rPr>
              <a:t> is a daemon that runs on the Scality supervisor.</a:t>
            </a:r>
            <a:endParaRPr sz="1700">
              <a:solidFill>
                <a:srgbClr val="434343"/>
              </a:solidFill>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2000"/>
              <a:buNone/>
            </a:pPr>
            <a:r>
              <a:t/>
            </a:r>
            <a:endParaRPr sz="1700">
              <a:solidFill>
                <a:srgbClr val="434343"/>
              </a:solidFill>
              <a:latin typeface="Roboto Condensed"/>
              <a:ea typeface="Roboto Condensed"/>
              <a:cs typeface="Roboto Condensed"/>
              <a:sym typeface="Roboto Condensed"/>
            </a:endParaRPr>
          </a:p>
          <a:p>
            <a:pPr indent="-336550" lvl="0" marL="457200" rtl="0" algn="l">
              <a:lnSpc>
                <a:spcPct val="115000"/>
              </a:lnSpc>
              <a:spcBef>
                <a:spcPts val="0"/>
              </a:spcBef>
              <a:spcAft>
                <a:spcPts val="0"/>
              </a:spcAft>
              <a:buClr>
                <a:srgbClr val="434343"/>
              </a:buClr>
              <a:buSzPts val="1700"/>
              <a:buFont typeface="Roboto Condensed"/>
              <a:buChar char="•"/>
            </a:pPr>
            <a:r>
              <a:rPr lang="en-US" sz="1700">
                <a:solidFill>
                  <a:srgbClr val="434343"/>
                </a:solidFill>
                <a:latin typeface="Roboto Condensed"/>
                <a:ea typeface="Roboto Condensed"/>
                <a:cs typeface="Roboto Condensed"/>
                <a:sym typeface="Roboto Condensed"/>
              </a:rPr>
              <a:t>The daemon queries the Elasticsearch cluster </a:t>
            </a:r>
            <a:r>
              <a:rPr b="1" lang="en-US" sz="1700">
                <a:solidFill>
                  <a:schemeClr val="accent5"/>
                </a:solidFill>
                <a:latin typeface="Roboto Condensed"/>
                <a:ea typeface="Roboto Condensed"/>
                <a:cs typeface="Roboto Condensed"/>
                <a:sym typeface="Roboto Condensed"/>
              </a:rPr>
              <a:t>every 3 minutes</a:t>
            </a:r>
            <a:r>
              <a:rPr lang="en-US" sz="1700">
                <a:solidFill>
                  <a:srgbClr val="434343"/>
                </a:solidFill>
                <a:latin typeface="Roboto Condensed"/>
                <a:ea typeface="Roboto Condensed"/>
                <a:cs typeface="Roboto Condensed"/>
                <a:sym typeface="Roboto Condensed"/>
              </a:rPr>
              <a:t>.</a:t>
            </a:r>
            <a:endParaRPr sz="1700">
              <a:solidFill>
                <a:srgbClr val="434343"/>
              </a:solidFill>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2000"/>
              <a:buNone/>
            </a:pPr>
            <a:r>
              <a:t/>
            </a:r>
            <a:endParaRPr sz="1700">
              <a:solidFill>
                <a:srgbClr val="434343"/>
              </a:solidFill>
              <a:latin typeface="Roboto Condensed"/>
              <a:ea typeface="Roboto Condensed"/>
              <a:cs typeface="Roboto Condensed"/>
              <a:sym typeface="Roboto Condensed"/>
            </a:endParaRPr>
          </a:p>
          <a:p>
            <a:pPr indent="-336550" lvl="0" marL="457200" rtl="0" algn="l">
              <a:lnSpc>
                <a:spcPct val="115000"/>
              </a:lnSpc>
              <a:spcBef>
                <a:spcPts val="0"/>
              </a:spcBef>
              <a:spcAft>
                <a:spcPts val="0"/>
              </a:spcAft>
              <a:buClr>
                <a:srgbClr val="434343"/>
              </a:buClr>
              <a:buSzPts val="1700"/>
              <a:buFont typeface="Roboto Condensed"/>
              <a:buChar char="•"/>
            </a:pPr>
            <a:r>
              <a:rPr b="1" lang="en-US" sz="1700">
                <a:solidFill>
                  <a:schemeClr val="accent5"/>
                </a:solidFill>
                <a:latin typeface="Roboto Condensed"/>
                <a:ea typeface="Roboto Condensed"/>
                <a:cs typeface="Roboto Condensed"/>
                <a:sym typeface="Roboto Condensed"/>
              </a:rPr>
              <a:t>Alerts are sent to Cloud Wisdom</a:t>
            </a:r>
            <a:r>
              <a:rPr lang="en-US" sz="1700">
                <a:solidFill>
                  <a:srgbClr val="434343"/>
                </a:solidFill>
                <a:latin typeface="Roboto Condensed"/>
                <a:ea typeface="Roboto Condensed"/>
                <a:cs typeface="Roboto Condensed"/>
                <a:sym typeface="Roboto Condensed"/>
              </a:rPr>
              <a:t> (a.k.a Metricly or Netuitive) and then sent along as </a:t>
            </a:r>
            <a:r>
              <a:rPr b="1" lang="en-US" sz="1700">
                <a:solidFill>
                  <a:schemeClr val="accent5"/>
                </a:solidFill>
                <a:latin typeface="Roboto Condensed"/>
                <a:ea typeface="Roboto Condensed"/>
                <a:cs typeface="Roboto Condensed"/>
                <a:sym typeface="Roboto Condensed"/>
              </a:rPr>
              <a:t>notifications to regional Scality support teams</a:t>
            </a:r>
            <a:r>
              <a:rPr lang="en-US" sz="1700">
                <a:solidFill>
                  <a:srgbClr val="434343"/>
                </a:solidFill>
                <a:latin typeface="Roboto Condensed"/>
                <a:ea typeface="Roboto Condensed"/>
                <a:cs typeface="Roboto Condensed"/>
                <a:sym typeface="Roboto Condensed"/>
              </a:rPr>
              <a:t>.</a:t>
            </a:r>
            <a:endParaRPr sz="1700">
              <a:solidFill>
                <a:srgbClr val="434343"/>
              </a:solidFill>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2000"/>
              <a:buNone/>
            </a:pPr>
            <a:r>
              <a:t/>
            </a:r>
            <a:endParaRPr sz="1700">
              <a:solidFill>
                <a:srgbClr val="434343"/>
              </a:solidFill>
              <a:latin typeface="Roboto Condensed"/>
              <a:ea typeface="Roboto Condensed"/>
              <a:cs typeface="Roboto Condensed"/>
              <a:sym typeface="Roboto Condensed"/>
            </a:endParaRPr>
          </a:p>
          <a:p>
            <a:pPr indent="-342900" lvl="0" marL="457200" rtl="0" algn="l">
              <a:lnSpc>
                <a:spcPct val="115000"/>
              </a:lnSpc>
              <a:spcBef>
                <a:spcPts val="0"/>
              </a:spcBef>
              <a:spcAft>
                <a:spcPts val="0"/>
              </a:spcAft>
              <a:buClr>
                <a:srgbClr val="434343"/>
              </a:buClr>
              <a:buSzPts val="1800"/>
              <a:buFont typeface="Roboto Condensed"/>
              <a:buChar char="•"/>
            </a:pPr>
            <a:r>
              <a:rPr lang="en-US" sz="1700">
                <a:solidFill>
                  <a:srgbClr val="434343"/>
                </a:solidFill>
                <a:latin typeface="Roboto Condensed"/>
                <a:ea typeface="Roboto Condensed"/>
                <a:cs typeface="Roboto Condensed"/>
                <a:sym typeface="Roboto Condensed"/>
              </a:rPr>
              <a:t>Elastalert alerting </a:t>
            </a:r>
            <a:r>
              <a:rPr b="1" lang="en-US" sz="1700">
                <a:solidFill>
                  <a:schemeClr val="accent5"/>
                </a:solidFill>
                <a:latin typeface="Roboto Condensed"/>
                <a:ea typeface="Roboto Condensed"/>
                <a:cs typeface="Roboto Condensed"/>
                <a:sym typeface="Roboto Condensed"/>
              </a:rPr>
              <a:t>rules are found in </a:t>
            </a:r>
            <a:r>
              <a:rPr b="1" i="1" lang="en-US" sz="1500">
                <a:solidFill>
                  <a:schemeClr val="accent5"/>
                </a:solidFill>
                <a:latin typeface="Courier New"/>
                <a:ea typeface="Courier New"/>
                <a:cs typeface="Courier New"/>
                <a:sym typeface="Courier New"/>
              </a:rPr>
              <a:t>/etc/scality/elastalert/rules/</a:t>
            </a:r>
            <a:r>
              <a:rPr lang="en-US" sz="1700">
                <a:solidFill>
                  <a:srgbClr val="434343"/>
                </a:solidFill>
                <a:latin typeface="Roboto Condensed"/>
                <a:ea typeface="Roboto Condensed"/>
                <a:cs typeface="Roboto Condensed"/>
                <a:sym typeface="Roboto Condensed"/>
              </a:rPr>
              <a:t> on the Scality Supervisor.</a:t>
            </a:r>
            <a:endParaRPr sz="1700">
              <a:solidFill>
                <a:srgbClr val="434343"/>
              </a:solidFill>
              <a:latin typeface="Roboto Condensed"/>
              <a:ea typeface="Roboto Condensed"/>
              <a:cs typeface="Roboto Condensed"/>
              <a:sym typeface="Roboto Condense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01"/>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ElastAlert Overview</a:t>
            </a:r>
            <a:endParaRPr>
              <a:solidFill>
                <a:srgbClr val="434343"/>
              </a:solidFill>
            </a:endParaRPr>
          </a:p>
        </p:txBody>
      </p:sp>
      <p:sp>
        <p:nvSpPr>
          <p:cNvPr id="590" name="Google Shape;590;p101"/>
          <p:cNvSpPr txBox="1"/>
          <p:nvPr>
            <p:ph idx="1" type="body"/>
          </p:nvPr>
        </p:nvSpPr>
        <p:spPr>
          <a:xfrm>
            <a:off x="385975" y="1280528"/>
            <a:ext cx="8520600" cy="3795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00"/>
              </a:spcBef>
              <a:spcAft>
                <a:spcPts val="0"/>
              </a:spcAft>
              <a:buSzPts val="2000"/>
              <a:buNone/>
            </a:pPr>
            <a:r>
              <a:t/>
            </a:r>
            <a:endParaRPr/>
          </a:p>
          <a:p>
            <a:pPr indent="0" lvl="0" marL="0" rtl="0" algn="l">
              <a:lnSpc>
                <a:spcPct val="100000"/>
              </a:lnSpc>
              <a:spcBef>
                <a:spcPts val="300"/>
              </a:spcBef>
              <a:spcAft>
                <a:spcPts val="0"/>
              </a:spcAft>
              <a:buSzPts val="2000"/>
              <a:buNone/>
            </a:pPr>
            <a:r>
              <a:t/>
            </a:r>
            <a:endParaRPr/>
          </a:p>
        </p:txBody>
      </p:sp>
      <p:sp>
        <p:nvSpPr>
          <p:cNvPr id="591" name="Google Shape;591;p101"/>
          <p:cNvSpPr/>
          <p:nvPr/>
        </p:nvSpPr>
        <p:spPr>
          <a:xfrm>
            <a:off x="139250" y="1743195"/>
            <a:ext cx="1322100" cy="2845200"/>
          </a:xfrm>
          <a:prstGeom prst="can">
            <a:avLst>
              <a:gd fmla="val 3872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000"/>
              </a:spcAft>
              <a:buClr>
                <a:srgbClr val="000000"/>
              </a:buClr>
              <a:buSzPts val="1400"/>
              <a:buFont typeface="Arial"/>
              <a:buNone/>
            </a:pPr>
            <a:r>
              <a:rPr b="0" i="0" lang="en-US" sz="1400" u="none" cap="none" strike="noStrike">
                <a:solidFill>
                  <a:srgbClr val="000000"/>
                </a:solidFill>
                <a:latin typeface="Arial"/>
                <a:ea typeface="Arial"/>
                <a:cs typeface="Arial"/>
                <a:sym typeface="Arial"/>
              </a:rPr>
              <a:t>Elasticsearch</a:t>
            </a:r>
            <a:endParaRPr b="0" i="0" sz="1400" u="none" cap="none" strike="noStrike">
              <a:solidFill>
                <a:srgbClr val="000000"/>
              </a:solidFill>
              <a:latin typeface="Arial"/>
              <a:ea typeface="Arial"/>
              <a:cs typeface="Arial"/>
              <a:sym typeface="Arial"/>
            </a:endParaRPr>
          </a:p>
        </p:txBody>
      </p:sp>
      <p:pic>
        <p:nvPicPr>
          <p:cNvPr id="592" name="Google Shape;592;p101"/>
          <p:cNvPicPr preferRelativeResize="0"/>
          <p:nvPr/>
        </p:nvPicPr>
        <p:blipFill rotWithShape="1">
          <a:blip r:embed="rId3">
            <a:alphaModFix/>
          </a:blip>
          <a:srcRect b="0" l="0" r="0" t="0"/>
          <a:stretch/>
        </p:blipFill>
        <p:spPr>
          <a:xfrm>
            <a:off x="7243899" y="2540056"/>
            <a:ext cx="1396325" cy="1054450"/>
          </a:xfrm>
          <a:prstGeom prst="rect">
            <a:avLst/>
          </a:prstGeom>
          <a:noFill/>
          <a:ln>
            <a:noFill/>
          </a:ln>
        </p:spPr>
      </p:pic>
      <p:sp>
        <p:nvSpPr>
          <p:cNvPr id="593" name="Google Shape;593;p101"/>
          <p:cNvSpPr/>
          <p:nvPr/>
        </p:nvSpPr>
        <p:spPr>
          <a:xfrm>
            <a:off x="1698850" y="1743195"/>
            <a:ext cx="4316100" cy="2758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ElastAlert</a:t>
            </a:r>
            <a:endParaRPr b="0" i="0" sz="1400" u="none" cap="none" strike="noStrike">
              <a:solidFill>
                <a:srgbClr val="000000"/>
              </a:solidFill>
              <a:latin typeface="Arial"/>
              <a:ea typeface="Arial"/>
              <a:cs typeface="Arial"/>
              <a:sym typeface="Arial"/>
            </a:endParaRPr>
          </a:p>
        </p:txBody>
      </p:sp>
      <p:sp>
        <p:nvSpPr>
          <p:cNvPr id="594" name="Google Shape;594;p101"/>
          <p:cNvSpPr/>
          <p:nvPr/>
        </p:nvSpPr>
        <p:spPr>
          <a:xfrm>
            <a:off x="7435900" y="3956139"/>
            <a:ext cx="1132596" cy="70135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95" name="Google Shape;595;p101"/>
          <p:cNvSpPr/>
          <p:nvPr/>
        </p:nvSpPr>
        <p:spPr>
          <a:xfrm>
            <a:off x="4037200" y="2221167"/>
            <a:ext cx="1067700" cy="1949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Launch Alert</a:t>
            </a:r>
            <a:endParaRPr b="0" i="0" sz="1400" u="none" cap="none" strike="noStrike">
              <a:solidFill>
                <a:srgbClr val="000000"/>
              </a:solidFill>
              <a:latin typeface="Arial"/>
              <a:ea typeface="Arial"/>
              <a:cs typeface="Arial"/>
              <a:sym typeface="Arial"/>
            </a:endParaRPr>
          </a:p>
        </p:txBody>
      </p:sp>
      <p:sp>
        <p:nvSpPr>
          <p:cNvPr id="596" name="Google Shape;596;p101"/>
          <p:cNvSpPr/>
          <p:nvPr/>
        </p:nvSpPr>
        <p:spPr>
          <a:xfrm rot="-943047">
            <a:off x="5099597" y="1775747"/>
            <a:ext cx="2113007" cy="918150"/>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Default: send_alert.py</a:t>
            </a:r>
            <a:endParaRPr b="0" i="0" sz="1400" u="none" cap="none" strike="noStrike">
              <a:solidFill>
                <a:srgbClr val="000000"/>
              </a:solidFill>
              <a:latin typeface="Arial"/>
              <a:ea typeface="Arial"/>
              <a:cs typeface="Arial"/>
              <a:sym typeface="Arial"/>
            </a:endParaRPr>
          </a:p>
        </p:txBody>
      </p:sp>
      <p:sp>
        <p:nvSpPr>
          <p:cNvPr id="597" name="Google Shape;597;p101"/>
          <p:cNvSpPr/>
          <p:nvPr/>
        </p:nvSpPr>
        <p:spPr>
          <a:xfrm>
            <a:off x="5104901" y="2740667"/>
            <a:ext cx="2170200" cy="81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(opt) Could send email</a:t>
            </a:r>
            <a:endParaRPr b="0" i="0" sz="1400" u="none" cap="none" strike="noStrike">
              <a:solidFill>
                <a:srgbClr val="000000"/>
              </a:solidFill>
              <a:latin typeface="Arial"/>
              <a:ea typeface="Arial"/>
              <a:cs typeface="Arial"/>
              <a:sym typeface="Arial"/>
            </a:endParaRPr>
          </a:p>
        </p:txBody>
      </p:sp>
      <p:sp>
        <p:nvSpPr>
          <p:cNvPr id="598" name="Google Shape;598;p101"/>
          <p:cNvSpPr/>
          <p:nvPr/>
        </p:nvSpPr>
        <p:spPr>
          <a:xfrm rot="855516">
            <a:off x="5122754" y="3655414"/>
            <a:ext cx="2099889" cy="81105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(opt) Could send...</a:t>
            </a:r>
            <a:endParaRPr b="0" i="0" sz="1400" u="none" cap="none" strike="noStrike">
              <a:solidFill>
                <a:srgbClr val="000000"/>
              </a:solidFill>
              <a:latin typeface="Arial"/>
              <a:ea typeface="Arial"/>
              <a:cs typeface="Arial"/>
              <a:sym typeface="Arial"/>
            </a:endParaRPr>
          </a:p>
        </p:txBody>
      </p:sp>
      <p:pic>
        <p:nvPicPr>
          <p:cNvPr id="599" name="Google Shape;599;p101"/>
          <p:cNvPicPr preferRelativeResize="0"/>
          <p:nvPr/>
        </p:nvPicPr>
        <p:blipFill rotWithShape="1">
          <a:blip r:embed="rId4">
            <a:alphaModFix/>
          </a:blip>
          <a:srcRect b="0" l="0" r="0" t="0"/>
          <a:stretch/>
        </p:blipFill>
        <p:spPr>
          <a:xfrm>
            <a:off x="341538" y="1681333"/>
            <a:ext cx="917535" cy="631250"/>
          </a:xfrm>
          <a:prstGeom prst="rect">
            <a:avLst/>
          </a:prstGeom>
          <a:noFill/>
          <a:ln>
            <a:noFill/>
          </a:ln>
        </p:spPr>
      </p:pic>
      <p:sp>
        <p:nvSpPr>
          <p:cNvPr id="600" name="Google Shape;600;p101"/>
          <p:cNvSpPr/>
          <p:nvPr/>
        </p:nvSpPr>
        <p:spPr>
          <a:xfrm>
            <a:off x="269225" y="2733945"/>
            <a:ext cx="1067688" cy="977778"/>
          </a:xfrm>
          <a:prstGeom prst="flowChartMultidocument">
            <a:avLst/>
          </a:prstGeom>
          <a:solidFill>
            <a:schemeClr val="lt2"/>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RING/S3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Stats indices</a:t>
            </a:r>
            <a:endParaRPr b="0" i="0" sz="1400" u="none" cap="none" strike="noStrike">
              <a:solidFill>
                <a:srgbClr val="000000"/>
              </a:solidFill>
              <a:latin typeface="Arial"/>
              <a:ea typeface="Arial"/>
              <a:cs typeface="Arial"/>
              <a:sym typeface="Arial"/>
            </a:endParaRPr>
          </a:p>
        </p:txBody>
      </p:sp>
      <p:sp>
        <p:nvSpPr>
          <p:cNvPr id="601" name="Google Shape;601;p101"/>
          <p:cNvSpPr/>
          <p:nvPr/>
        </p:nvSpPr>
        <p:spPr>
          <a:xfrm>
            <a:off x="287675" y="3816511"/>
            <a:ext cx="1025244" cy="527688"/>
          </a:xfrm>
          <a:prstGeom prst="flowChartDocument">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ElastAlert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indices</a:t>
            </a:r>
            <a:endParaRPr b="0" i="0" sz="1400" u="none" cap="none" strike="noStrike">
              <a:solidFill>
                <a:srgbClr val="000000"/>
              </a:solidFill>
              <a:latin typeface="Arial"/>
              <a:ea typeface="Arial"/>
              <a:cs typeface="Arial"/>
              <a:sym typeface="Arial"/>
            </a:endParaRPr>
          </a:p>
        </p:txBody>
      </p:sp>
      <p:sp>
        <p:nvSpPr>
          <p:cNvPr id="602" name="Google Shape;602;p101"/>
          <p:cNvSpPr/>
          <p:nvPr/>
        </p:nvSpPr>
        <p:spPr>
          <a:xfrm>
            <a:off x="1582825" y="3678167"/>
            <a:ext cx="1930800" cy="636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Save State</a:t>
            </a:r>
            <a:endParaRPr b="0" i="0" sz="1400" u="none" cap="none" strike="noStrike">
              <a:solidFill>
                <a:srgbClr val="000000"/>
              </a:solidFill>
              <a:latin typeface="Arial"/>
              <a:ea typeface="Arial"/>
              <a:cs typeface="Arial"/>
              <a:sym typeface="Arial"/>
            </a:endParaRPr>
          </a:p>
        </p:txBody>
      </p:sp>
      <p:sp>
        <p:nvSpPr>
          <p:cNvPr id="603" name="Google Shape;603;p101"/>
          <p:cNvSpPr/>
          <p:nvPr/>
        </p:nvSpPr>
        <p:spPr>
          <a:xfrm flipH="1">
            <a:off x="590700" y="4609500"/>
            <a:ext cx="1132500" cy="8151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01"/>
          <p:cNvSpPr/>
          <p:nvPr/>
        </p:nvSpPr>
        <p:spPr>
          <a:xfrm>
            <a:off x="1723200" y="5042945"/>
            <a:ext cx="1505700" cy="50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Grafana</a:t>
            </a:r>
            <a:endParaRPr b="0" i="0" sz="1400" u="none" cap="none" strike="noStrike">
              <a:solidFill>
                <a:srgbClr val="000000"/>
              </a:solidFill>
              <a:latin typeface="Arial"/>
              <a:ea typeface="Arial"/>
              <a:cs typeface="Arial"/>
              <a:sym typeface="Arial"/>
            </a:endParaRPr>
          </a:p>
        </p:txBody>
      </p:sp>
      <p:sp>
        <p:nvSpPr>
          <p:cNvPr id="605" name="Google Shape;605;p101"/>
          <p:cNvSpPr/>
          <p:nvPr/>
        </p:nvSpPr>
        <p:spPr>
          <a:xfrm>
            <a:off x="3472650" y="1215472"/>
            <a:ext cx="1025100" cy="527700"/>
          </a:xfrm>
          <a:prstGeom prst="uturnArrow">
            <a:avLst>
              <a:gd fmla="val 25963" name="adj1"/>
              <a:gd fmla="val 25000" name="adj2"/>
              <a:gd fmla="val 25000" name="adj3"/>
              <a:gd fmla="val 43750" name="adj4"/>
              <a:gd fmla="val 75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01"/>
          <p:cNvSpPr txBox="1"/>
          <p:nvPr/>
        </p:nvSpPr>
        <p:spPr>
          <a:xfrm>
            <a:off x="3308838" y="1670445"/>
            <a:ext cx="1678200" cy="22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Run every 3 min</a:t>
            </a:r>
            <a:endParaRPr b="0" i="1" sz="1400" u="none" cap="none" strike="noStrike">
              <a:solidFill>
                <a:srgbClr val="000000"/>
              </a:solidFill>
              <a:latin typeface="Arial"/>
              <a:ea typeface="Arial"/>
              <a:cs typeface="Arial"/>
              <a:sym typeface="Arial"/>
            </a:endParaRPr>
          </a:p>
        </p:txBody>
      </p:sp>
      <p:sp>
        <p:nvSpPr>
          <p:cNvPr id="607" name="Google Shape;607;p101"/>
          <p:cNvSpPr/>
          <p:nvPr/>
        </p:nvSpPr>
        <p:spPr>
          <a:xfrm>
            <a:off x="1582825" y="2746833"/>
            <a:ext cx="1930800" cy="636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Execute Rule</a:t>
            </a:r>
            <a:endParaRPr b="0" i="0" sz="1400" u="none" cap="none" strike="noStrike">
              <a:solidFill>
                <a:srgbClr val="000000"/>
              </a:solidFill>
              <a:latin typeface="Arial"/>
              <a:ea typeface="Arial"/>
              <a:cs typeface="Arial"/>
              <a:sym typeface="Arial"/>
            </a:endParaRPr>
          </a:p>
        </p:txBody>
      </p:sp>
      <p:pic>
        <p:nvPicPr>
          <p:cNvPr id="608" name="Google Shape;608;p101"/>
          <p:cNvPicPr preferRelativeResize="0"/>
          <p:nvPr/>
        </p:nvPicPr>
        <p:blipFill rotWithShape="1">
          <a:blip r:embed="rId5">
            <a:alphaModFix/>
          </a:blip>
          <a:srcRect b="0" l="0" r="0" t="0"/>
          <a:stretch/>
        </p:blipFill>
        <p:spPr>
          <a:xfrm>
            <a:off x="6457875" y="1130773"/>
            <a:ext cx="2686125" cy="504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2"/>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Examples of Rules</a:t>
            </a:r>
            <a:endParaRPr>
              <a:solidFill>
                <a:srgbClr val="434343"/>
              </a:solidFill>
            </a:endParaRPr>
          </a:p>
        </p:txBody>
      </p:sp>
      <p:pic>
        <p:nvPicPr>
          <p:cNvPr id="614" name="Google Shape;614;p102"/>
          <p:cNvPicPr preferRelativeResize="0"/>
          <p:nvPr/>
        </p:nvPicPr>
        <p:blipFill rotWithShape="1">
          <a:blip r:embed="rId3">
            <a:alphaModFix/>
          </a:blip>
          <a:srcRect b="0" l="0" r="0" t="0"/>
          <a:stretch/>
        </p:blipFill>
        <p:spPr>
          <a:xfrm>
            <a:off x="577997" y="996734"/>
            <a:ext cx="7988006" cy="42464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03"/>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Silencing an Alert</a:t>
            </a:r>
            <a:endParaRPr>
              <a:solidFill>
                <a:srgbClr val="434343"/>
              </a:solidFill>
            </a:endParaRPr>
          </a:p>
        </p:txBody>
      </p:sp>
      <p:sp>
        <p:nvSpPr>
          <p:cNvPr id="620" name="Google Shape;620;p103"/>
          <p:cNvSpPr txBox="1"/>
          <p:nvPr>
            <p:ph idx="1" type="body"/>
          </p:nvPr>
        </p:nvSpPr>
        <p:spPr>
          <a:xfrm>
            <a:off x="628650" y="1234875"/>
            <a:ext cx="8021400" cy="384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2000"/>
              <a:buNone/>
            </a:pPr>
            <a:r>
              <a:rPr lang="en-US" sz="1800">
                <a:solidFill>
                  <a:srgbClr val="434343"/>
                </a:solidFill>
                <a:latin typeface="Roboto Condensed"/>
                <a:ea typeface="Roboto Condensed"/>
                <a:cs typeface="Roboto Condensed"/>
                <a:sym typeface="Roboto Condensed"/>
              </a:rPr>
              <a:t>Individual alerts can be silenced on the Scality supervisor </a:t>
            </a:r>
            <a:endParaRPr sz="1800">
              <a:solidFill>
                <a:srgbClr val="434343"/>
              </a:solidFill>
              <a:latin typeface="Roboto Condensed"/>
              <a:ea typeface="Roboto Condensed"/>
              <a:cs typeface="Roboto Condensed"/>
              <a:sym typeface="Roboto Condensed"/>
            </a:endParaRPr>
          </a:p>
          <a:p>
            <a:pPr indent="-342900" lvl="0" marL="457200" rtl="0" algn="l">
              <a:lnSpc>
                <a:spcPct val="115000"/>
              </a:lnSpc>
              <a:spcBef>
                <a:spcPts val="1000"/>
              </a:spcBef>
              <a:spcAft>
                <a:spcPts val="0"/>
              </a:spcAft>
              <a:buClr>
                <a:srgbClr val="434343"/>
              </a:buClr>
              <a:buSzPts val="1800"/>
              <a:buFont typeface="Roboto Condensed"/>
              <a:buChar char="●"/>
            </a:pPr>
            <a:r>
              <a:rPr lang="en-US" sz="1800">
                <a:solidFill>
                  <a:srgbClr val="434343"/>
                </a:solidFill>
                <a:latin typeface="Roboto Condensed"/>
                <a:ea typeface="Roboto Condensed"/>
                <a:cs typeface="Roboto Condensed"/>
                <a:sym typeface="Roboto Condensed"/>
              </a:rPr>
              <a:t>For example, </a:t>
            </a:r>
            <a:r>
              <a:rPr b="1" lang="en-US" sz="1800">
                <a:solidFill>
                  <a:schemeClr val="accent5"/>
                </a:solidFill>
                <a:latin typeface="Roboto Condensed"/>
                <a:ea typeface="Roboto Condensed"/>
                <a:cs typeface="Roboto Condensed"/>
                <a:sym typeface="Roboto Condensed"/>
              </a:rPr>
              <a:t>to silence</a:t>
            </a:r>
            <a:r>
              <a:rPr lang="en-US" sz="1800">
                <a:solidFill>
                  <a:srgbClr val="434343"/>
                </a:solidFill>
                <a:latin typeface="Roboto Condensed"/>
                <a:ea typeface="Roboto Condensed"/>
                <a:cs typeface="Roboto Condensed"/>
                <a:sym typeface="Roboto Condensed"/>
              </a:rPr>
              <a:t> the rule </a:t>
            </a:r>
            <a:r>
              <a:rPr b="1" i="1" lang="en-US" sz="1600">
                <a:solidFill>
                  <a:srgbClr val="434343"/>
                </a:solidFill>
                <a:latin typeface="Courier New"/>
                <a:ea typeface="Courier New"/>
                <a:cs typeface="Courier New"/>
                <a:sym typeface="Courier New"/>
              </a:rPr>
              <a:t>scality_cpu.yaml</a:t>
            </a:r>
            <a:r>
              <a:rPr lang="en-US" sz="1800">
                <a:solidFill>
                  <a:srgbClr val="434343"/>
                </a:solidFill>
                <a:latin typeface="Roboto Condensed"/>
                <a:ea typeface="Roboto Condensed"/>
                <a:cs typeface="Roboto Condensed"/>
                <a:sym typeface="Roboto Condensed"/>
              </a:rPr>
              <a:t>:</a:t>
            </a:r>
            <a:endParaRPr sz="1800">
              <a:solidFill>
                <a:srgbClr val="434343"/>
              </a:solidFill>
              <a:latin typeface="Roboto Condensed"/>
              <a:ea typeface="Roboto Condensed"/>
              <a:cs typeface="Roboto Condensed"/>
              <a:sym typeface="Roboto Condensed"/>
            </a:endParaRPr>
          </a:p>
          <a:p>
            <a:pPr indent="0" lvl="0" marL="914400" rtl="0" algn="l">
              <a:lnSpc>
                <a:spcPct val="115000"/>
              </a:lnSpc>
              <a:spcBef>
                <a:spcPts val="1000"/>
              </a:spcBef>
              <a:spcAft>
                <a:spcPts val="0"/>
              </a:spcAft>
              <a:buSzPts val="2000"/>
              <a:buNone/>
            </a:pPr>
            <a:r>
              <a:t/>
            </a:r>
            <a:endParaRPr sz="1800">
              <a:solidFill>
                <a:srgbClr val="434343"/>
              </a:solidFill>
              <a:latin typeface="Roboto Condensed"/>
              <a:ea typeface="Roboto Condensed"/>
              <a:cs typeface="Roboto Condensed"/>
              <a:sym typeface="Roboto Condensed"/>
            </a:endParaRPr>
          </a:p>
          <a:p>
            <a:pPr indent="0" lvl="0" marL="914400" rtl="0" algn="l">
              <a:lnSpc>
                <a:spcPct val="115000"/>
              </a:lnSpc>
              <a:spcBef>
                <a:spcPts val="1000"/>
              </a:spcBef>
              <a:spcAft>
                <a:spcPts val="0"/>
              </a:spcAft>
              <a:buSzPts val="2000"/>
              <a:buNone/>
            </a:pPr>
            <a:r>
              <a:t/>
            </a:r>
            <a:endParaRPr sz="1800">
              <a:solidFill>
                <a:srgbClr val="434343"/>
              </a:solidFill>
              <a:latin typeface="Roboto Condensed"/>
              <a:ea typeface="Roboto Condensed"/>
              <a:cs typeface="Roboto Condensed"/>
              <a:sym typeface="Roboto Condensed"/>
            </a:endParaRPr>
          </a:p>
          <a:p>
            <a:pPr indent="0" lvl="0" marL="457200" rtl="0" algn="l">
              <a:lnSpc>
                <a:spcPct val="115000"/>
              </a:lnSpc>
              <a:spcBef>
                <a:spcPts val="1000"/>
              </a:spcBef>
              <a:spcAft>
                <a:spcPts val="0"/>
              </a:spcAft>
              <a:buSzPts val="2000"/>
              <a:buNone/>
            </a:pPr>
            <a:r>
              <a:rPr lang="en-US" sz="1800">
                <a:solidFill>
                  <a:srgbClr val="434343"/>
                </a:solidFill>
                <a:latin typeface="Roboto Condensed"/>
                <a:ea typeface="Roboto Condensed"/>
                <a:cs typeface="Roboto Condensed"/>
                <a:sym typeface="Roboto Condensed"/>
              </a:rPr>
              <a:t>➥ no alert will be raised during the next 10 hours.</a:t>
            </a:r>
            <a:endParaRPr sz="1800">
              <a:solidFill>
                <a:srgbClr val="434343"/>
              </a:solidFill>
              <a:latin typeface="Roboto Condensed"/>
              <a:ea typeface="Roboto Condensed"/>
              <a:cs typeface="Roboto Condensed"/>
              <a:sym typeface="Roboto Condensed"/>
            </a:endParaRPr>
          </a:p>
          <a:p>
            <a:pPr indent="-342900" lvl="0" marL="457200" rtl="0" algn="l">
              <a:lnSpc>
                <a:spcPct val="115000"/>
              </a:lnSpc>
              <a:spcBef>
                <a:spcPts val="1000"/>
              </a:spcBef>
              <a:spcAft>
                <a:spcPts val="1000"/>
              </a:spcAft>
              <a:buClr>
                <a:srgbClr val="434343"/>
              </a:buClr>
              <a:buSzPts val="1800"/>
              <a:buFont typeface="Roboto Condensed"/>
              <a:buChar char="●"/>
            </a:pPr>
            <a:r>
              <a:rPr b="1" lang="en-US" sz="1800">
                <a:solidFill>
                  <a:schemeClr val="accent5"/>
                </a:solidFill>
                <a:latin typeface="Roboto Condensed"/>
                <a:ea typeface="Roboto Condensed"/>
                <a:cs typeface="Roboto Condensed"/>
                <a:sym typeface="Roboto Condensed"/>
              </a:rPr>
              <a:t>To cancel a silence</a:t>
            </a:r>
            <a:r>
              <a:rPr lang="en-US" sz="1800">
                <a:solidFill>
                  <a:srgbClr val="434343"/>
                </a:solidFill>
                <a:latin typeface="Roboto Condensed"/>
                <a:ea typeface="Roboto Condensed"/>
                <a:cs typeface="Roboto Condensed"/>
                <a:sym typeface="Roboto Condensed"/>
              </a:rPr>
              <a:t>:</a:t>
            </a:r>
            <a:endParaRPr sz="1800">
              <a:solidFill>
                <a:srgbClr val="434343"/>
              </a:solidFill>
              <a:latin typeface="Roboto Condensed"/>
              <a:ea typeface="Roboto Condensed"/>
              <a:cs typeface="Roboto Condensed"/>
              <a:sym typeface="Roboto Condensed"/>
            </a:endParaRPr>
          </a:p>
        </p:txBody>
      </p:sp>
      <p:sp>
        <p:nvSpPr>
          <p:cNvPr id="621" name="Google Shape;621;p103"/>
          <p:cNvSpPr txBox="1"/>
          <p:nvPr/>
        </p:nvSpPr>
        <p:spPr>
          <a:xfrm>
            <a:off x="628700" y="2059800"/>
            <a:ext cx="8021400" cy="8469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434343"/>
                </a:solidFill>
                <a:latin typeface="Courier New"/>
                <a:ea typeface="Courier New"/>
                <a:cs typeface="Courier New"/>
                <a:sym typeface="Courier New"/>
              </a:rPr>
              <a:t>[supervisor ~]# /usr/bin/scality-elastalert \</a:t>
            </a:r>
            <a:br>
              <a:rPr b="0" i="0" lang="en-US" sz="1200" u="none" cap="none" strike="noStrike">
                <a:solidFill>
                  <a:srgbClr val="434343"/>
                </a:solidFill>
                <a:latin typeface="Courier New"/>
                <a:ea typeface="Courier New"/>
                <a:cs typeface="Courier New"/>
                <a:sym typeface="Courier New"/>
              </a:rPr>
            </a:br>
            <a:r>
              <a:rPr b="0" i="0" lang="en-US" sz="1200" u="none" cap="none" strike="noStrike">
                <a:solidFill>
                  <a:srgbClr val="434343"/>
                </a:solidFill>
                <a:latin typeface="Courier New"/>
                <a:ea typeface="Courier New"/>
                <a:cs typeface="Courier New"/>
                <a:sym typeface="Courier New"/>
              </a:rPr>
              <a:t>--config /etc/scality/elastalert/config.yaml \</a:t>
            </a:r>
            <a:br>
              <a:rPr b="0" i="0" lang="en-US" sz="1200" u="none" cap="none" strike="noStrike">
                <a:solidFill>
                  <a:srgbClr val="434343"/>
                </a:solidFill>
                <a:latin typeface="Courier New"/>
                <a:ea typeface="Courier New"/>
                <a:cs typeface="Courier New"/>
                <a:sym typeface="Courier New"/>
              </a:rPr>
            </a:br>
            <a:r>
              <a:rPr b="0" i="0" lang="en-US" sz="1200" u="none" cap="none" strike="noStrike">
                <a:solidFill>
                  <a:srgbClr val="434343"/>
                </a:solidFill>
                <a:latin typeface="Courier New"/>
                <a:ea typeface="Courier New"/>
                <a:cs typeface="Courier New"/>
                <a:sym typeface="Courier New"/>
              </a:rPr>
              <a:t>--rule /etc/scality/elastalert/rules/scality_cpu.yaml </a:t>
            </a:r>
            <a:r>
              <a:rPr b="1" i="0" lang="en-US" sz="1200" u="none" cap="none" strike="noStrike">
                <a:solidFill>
                  <a:schemeClr val="accent5"/>
                </a:solidFill>
                <a:latin typeface="Courier New"/>
                <a:ea typeface="Courier New"/>
                <a:cs typeface="Courier New"/>
                <a:sym typeface="Courier New"/>
              </a:rPr>
              <a:t>--silence hours=10</a:t>
            </a:r>
            <a:endParaRPr b="1" i="0" sz="1200" u="none" cap="none" strike="noStrike">
              <a:solidFill>
                <a:schemeClr val="accent5"/>
              </a:solidFill>
              <a:latin typeface="Courier New"/>
              <a:ea typeface="Courier New"/>
              <a:cs typeface="Courier New"/>
              <a:sym typeface="Courier New"/>
            </a:endParaRPr>
          </a:p>
        </p:txBody>
      </p:sp>
      <p:sp>
        <p:nvSpPr>
          <p:cNvPr id="622" name="Google Shape;622;p103"/>
          <p:cNvSpPr txBox="1"/>
          <p:nvPr/>
        </p:nvSpPr>
        <p:spPr>
          <a:xfrm>
            <a:off x="628700" y="3886225"/>
            <a:ext cx="8021400" cy="8802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434343"/>
                </a:solidFill>
                <a:latin typeface="Courier New"/>
                <a:ea typeface="Courier New"/>
                <a:cs typeface="Courier New"/>
                <a:sym typeface="Courier New"/>
              </a:rPr>
              <a:t>[supervisor ~]# /usr/bin/scality-elastalert \</a:t>
            </a:r>
            <a:br>
              <a:rPr b="0" i="0" lang="en-US" sz="1200" u="none" cap="none" strike="noStrike">
                <a:solidFill>
                  <a:srgbClr val="434343"/>
                </a:solidFill>
                <a:latin typeface="Courier New"/>
                <a:ea typeface="Courier New"/>
                <a:cs typeface="Courier New"/>
                <a:sym typeface="Courier New"/>
              </a:rPr>
            </a:br>
            <a:r>
              <a:rPr b="0" i="0" lang="en-US" sz="1200" u="none" cap="none" strike="noStrike">
                <a:solidFill>
                  <a:srgbClr val="434343"/>
                </a:solidFill>
                <a:latin typeface="Courier New"/>
                <a:ea typeface="Courier New"/>
                <a:cs typeface="Courier New"/>
                <a:sym typeface="Courier New"/>
              </a:rPr>
              <a:t>--config /etc/scality/elastalert/config.yaml \</a:t>
            </a:r>
            <a:br>
              <a:rPr b="0" i="0" lang="en-US" sz="1200" u="none" cap="none" strike="noStrike">
                <a:solidFill>
                  <a:srgbClr val="434343"/>
                </a:solidFill>
                <a:latin typeface="Courier New"/>
                <a:ea typeface="Courier New"/>
                <a:cs typeface="Courier New"/>
                <a:sym typeface="Courier New"/>
              </a:rPr>
            </a:br>
            <a:r>
              <a:rPr b="0" i="0" lang="en-US" sz="1200" u="none" cap="none" strike="noStrike">
                <a:solidFill>
                  <a:srgbClr val="434343"/>
                </a:solidFill>
                <a:latin typeface="Courier New"/>
                <a:ea typeface="Courier New"/>
                <a:cs typeface="Courier New"/>
                <a:sym typeface="Courier New"/>
              </a:rPr>
              <a:t>--rule /etc/scality/elastalert/rules/scality_cpu.yaml </a:t>
            </a:r>
            <a:r>
              <a:rPr b="1" i="0" lang="en-US" sz="1200" u="none" cap="none" strike="noStrike">
                <a:solidFill>
                  <a:schemeClr val="accent5"/>
                </a:solidFill>
                <a:latin typeface="Courier New"/>
                <a:ea typeface="Courier New"/>
                <a:cs typeface="Courier New"/>
                <a:sym typeface="Courier New"/>
              </a:rPr>
              <a:t>--silence seconds=0</a:t>
            </a:r>
            <a:endParaRPr b="1" i="0" sz="1200" u="none" cap="none" strike="noStrike">
              <a:solidFill>
                <a:schemeClr val="accent5"/>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4"/>
          <p:cNvSpPr txBox="1"/>
          <p:nvPr>
            <p:ph type="title"/>
          </p:nvPr>
        </p:nvSpPr>
        <p:spPr>
          <a:xfrm>
            <a:off x="628638" y="2247925"/>
            <a:ext cx="7886700" cy="2376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SNMP</a:t>
            </a:r>
            <a:br>
              <a:rPr lang="en-US"/>
            </a:br>
            <a:endParaRPr>
              <a:solidFill>
                <a:srgbClr val="3F5952"/>
              </a:solidFill>
            </a:endParaRPr>
          </a:p>
        </p:txBody>
      </p:sp>
      <p:sp>
        <p:nvSpPr>
          <p:cNvPr id="629" name="Google Shape;629;p104"/>
          <p:cNvSpPr txBox="1"/>
          <p:nvPr/>
        </p:nvSpPr>
        <p:spPr>
          <a:xfrm>
            <a:off x="628650" y="5075800"/>
            <a:ext cx="1962300" cy="551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5851"/>
                </a:solidFill>
                <a:latin typeface="Oswald"/>
                <a:ea typeface="Oswald"/>
                <a:cs typeface="Oswald"/>
                <a:sym typeface="Oswald"/>
              </a:rPr>
              <a:t>RING 8.5</a:t>
            </a:r>
            <a:endParaRPr b="1" i="0" sz="2400" u="none" cap="none" strike="noStrike">
              <a:solidFill>
                <a:srgbClr val="3F5851"/>
              </a:solidFill>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5"/>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Scality SNMP Architecture Overview</a:t>
            </a:r>
            <a:endParaRPr b="1" i="0" sz="3600" u="none" cap="none" strike="noStrike">
              <a:solidFill>
                <a:srgbClr val="434343"/>
              </a:solidFill>
              <a:latin typeface="Oswald"/>
              <a:ea typeface="Oswald"/>
              <a:cs typeface="Oswald"/>
              <a:sym typeface="Oswald"/>
            </a:endParaRPr>
          </a:p>
        </p:txBody>
      </p:sp>
      <p:pic>
        <p:nvPicPr>
          <p:cNvPr id="635" name="Google Shape;635;p105"/>
          <p:cNvPicPr preferRelativeResize="0"/>
          <p:nvPr/>
        </p:nvPicPr>
        <p:blipFill rotWithShape="1">
          <a:blip r:embed="rId3">
            <a:alphaModFix/>
          </a:blip>
          <a:srcRect b="0" l="0" r="0" t="0"/>
          <a:stretch/>
        </p:blipFill>
        <p:spPr>
          <a:xfrm>
            <a:off x="1701663" y="1234875"/>
            <a:ext cx="5740675" cy="4103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6"/>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Scality SNMP MIB Field Definitions</a:t>
            </a:r>
            <a:endParaRPr b="1" i="0" sz="3600" u="none" cap="none" strike="noStrike">
              <a:solidFill>
                <a:srgbClr val="434343"/>
              </a:solidFill>
              <a:latin typeface="Oswald"/>
              <a:ea typeface="Oswald"/>
              <a:cs typeface="Oswald"/>
              <a:sym typeface="Oswald"/>
            </a:endParaRPr>
          </a:p>
        </p:txBody>
      </p:sp>
      <p:sp>
        <p:nvSpPr>
          <p:cNvPr id="641" name="Google Shape;641;p106"/>
          <p:cNvSpPr txBox="1"/>
          <p:nvPr>
            <p:ph idx="1" type="body"/>
          </p:nvPr>
        </p:nvSpPr>
        <p:spPr>
          <a:xfrm>
            <a:off x="628650" y="4611500"/>
            <a:ext cx="7930800" cy="719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2000"/>
              <a:buNone/>
            </a:pPr>
            <a:r>
              <a:rPr lang="en-US" sz="1400">
                <a:solidFill>
                  <a:srgbClr val="434343"/>
                </a:solidFill>
                <a:latin typeface="Roboto Condensed"/>
                <a:ea typeface="Roboto Condensed"/>
                <a:cs typeface="Roboto Condensed"/>
                <a:sym typeface="Roboto Condensed"/>
              </a:rPr>
              <a:t>For the complete list of OIDs, check out the “</a:t>
            </a:r>
            <a:r>
              <a:rPr b="1" i="1" lang="en-US" sz="1400">
                <a:solidFill>
                  <a:srgbClr val="434343"/>
                </a:solidFill>
                <a:latin typeface="Roboto Condensed"/>
                <a:ea typeface="Roboto Condensed"/>
                <a:cs typeface="Roboto Condensed"/>
                <a:sym typeface="Roboto Condensed"/>
              </a:rPr>
              <a:t>Appendix</a:t>
            </a:r>
            <a:r>
              <a:rPr lang="en-US" sz="1400">
                <a:solidFill>
                  <a:srgbClr val="434343"/>
                </a:solidFill>
                <a:latin typeface="Roboto Condensed"/>
                <a:ea typeface="Roboto Condensed"/>
                <a:cs typeface="Roboto Condensed"/>
                <a:sym typeface="Roboto Condensed"/>
              </a:rPr>
              <a:t>” section in the </a:t>
            </a:r>
            <a:r>
              <a:rPr b="1" lang="en-US" sz="1400">
                <a:solidFill>
                  <a:srgbClr val="434343"/>
                </a:solidFill>
                <a:latin typeface="Roboto Condensed"/>
                <a:ea typeface="Roboto Condensed"/>
                <a:cs typeface="Roboto Condensed"/>
                <a:sym typeface="Roboto Condensed"/>
              </a:rPr>
              <a:t>Scality RING Operations</a:t>
            </a:r>
            <a:r>
              <a:rPr lang="en-US" sz="1400">
                <a:solidFill>
                  <a:srgbClr val="434343"/>
                </a:solidFill>
                <a:latin typeface="Roboto Condensed"/>
                <a:ea typeface="Roboto Condensed"/>
                <a:cs typeface="Roboto Condensed"/>
                <a:sym typeface="Roboto Condensed"/>
              </a:rPr>
              <a:t> guide found on </a:t>
            </a:r>
            <a:r>
              <a:rPr lang="en-US" sz="1400">
                <a:solidFill>
                  <a:srgbClr val="1155CC"/>
                </a:solidFill>
                <a:latin typeface="Roboto Condensed"/>
                <a:ea typeface="Roboto Condensed"/>
                <a:cs typeface="Roboto Condensed"/>
                <a:sym typeface="Roboto Condensed"/>
              </a:rPr>
              <a:t>🔗</a:t>
            </a:r>
            <a:r>
              <a:rPr lang="en-US" sz="1400" u="sng">
                <a:solidFill>
                  <a:schemeClr val="hlink"/>
                </a:solidFill>
                <a:latin typeface="Roboto Condensed"/>
                <a:ea typeface="Roboto Condensed"/>
                <a:cs typeface="Roboto Condensed"/>
                <a:sym typeface="Roboto Condensed"/>
                <a:hlinkClick r:id="rId3"/>
              </a:rPr>
              <a:t>https://documentation.scality.com</a:t>
            </a:r>
            <a:r>
              <a:rPr lang="en-US" sz="1400">
                <a:solidFill>
                  <a:srgbClr val="434343"/>
                </a:solidFill>
                <a:latin typeface="Roboto Condensed"/>
                <a:ea typeface="Roboto Condensed"/>
                <a:cs typeface="Roboto Condensed"/>
                <a:sym typeface="Roboto Condensed"/>
              </a:rPr>
              <a:t>.</a:t>
            </a:r>
            <a:endParaRPr sz="1400">
              <a:solidFill>
                <a:srgbClr val="434343"/>
              </a:solidFill>
              <a:latin typeface="Roboto Condensed"/>
              <a:ea typeface="Roboto Condensed"/>
              <a:cs typeface="Roboto Condensed"/>
              <a:sym typeface="Roboto Condensed"/>
            </a:endParaRPr>
          </a:p>
        </p:txBody>
      </p:sp>
      <p:pic>
        <p:nvPicPr>
          <p:cNvPr id="642" name="Google Shape;642;p106"/>
          <p:cNvPicPr preferRelativeResize="0"/>
          <p:nvPr/>
        </p:nvPicPr>
        <p:blipFill rotWithShape="1">
          <a:blip r:embed="rId4">
            <a:alphaModFix/>
          </a:blip>
          <a:srcRect b="0" l="0" r="0" t="0"/>
          <a:stretch/>
        </p:blipFill>
        <p:spPr>
          <a:xfrm>
            <a:off x="5285275" y="1510025"/>
            <a:ext cx="3274249" cy="2563874"/>
          </a:xfrm>
          <a:prstGeom prst="rect">
            <a:avLst/>
          </a:prstGeom>
          <a:noFill/>
          <a:ln>
            <a:noFill/>
          </a:ln>
          <a:effectLst>
            <a:outerShdw blurRad="57150" rotWithShape="0" algn="bl" dir="5400000" dist="19050">
              <a:srgbClr val="000000">
                <a:alpha val="49803"/>
              </a:srgbClr>
            </a:outerShdw>
          </a:effectLst>
        </p:spPr>
      </p:pic>
      <p:pic>
        <p:nvPicPr>
          <p:cNvPr id="643" name="Google Shape;643;p106"/>
          <p:cNvPicPr preferRelativeResize="0"/>
          <p:nvPr/>
        </p:nvPicPr>
        <p:blipFill rotWithShape="1">
          <a:blip r:embed="rId5">
            <a:alphaModFix/>
          </a:blip>
          <a:srcRect b="0" l="0" r="0" t="0"/>
          <a:stretch/>
        </p:blipFill>
        <p:spPr>
          <a:xfrm>
            <a:off x="628650" y="1234874"/>
            <a:ext cx="4276448" cy="3181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07"/>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SNMP Trap Example</a:t>
            </a:r>
            <a:endParaRPr b="1" i="0" sz="3600" u="none" cap="none" strike="noStrike">
              <a:solidFill>
                <a:srgbClr val="434343"/>
              </a:solidFill>
              <a:latin typeface="Oswald"/>
              <a:ea typeface="Oswald"/>
              <a:cs typeface="Oswald"/>
              <a:sym typeface="Oswald"/>
            </a:endParaRPr>
          </a:p>
        </p:txBody>
      </p:sp>
      <p:sp>
        <p:nvSpPr>
          <p:cNvPr id="649" name="Google Shape;649;p107"/>
          <p:cNvSpPr txBox="1"/>
          <p:nvPr>
            <p:ph idx="1" type="body"/>
          </p:nvPr>
        </p:nvSpPr>
        <p:spPr>
          <a:xfrm>
            <a:off x="628650" y="1234881"/>
            <a:ext cx="7886700" cy="36375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50000"/>
              </a:lnSpc>
              <a:spcBef>
                <a:spcPts val="300"/>
              </a:spcBef>
              <a:spcAft>
                <a:spcPts val="0"/>
              </a:spcAft>
              <a:buClr>
                <a:srgbClr val="434343"/>
              </a:buClr>
              <a:buSzPts val="1600"/>
              <a:buFont typeface="Roboto Condensed"/>
              <a:buChar char="●"/>
            </a:pPr>
            <a:r>
              <a:rPr lang="en-US" sz="1600">
                <a:solidFill>
                  <a:srgbClr val="434343"/>
                </a:solidFill>
                <a:latin typeface="Roboto Condensed"/>
                <a:ea typeface="Roboto Condensed"/>
                <a:cs typeface="Roboto Condensed"/>
                <a:sym typeface="Roboto Condensed"/>
              </a:rPr>
              <a:t>To configure your Scality servers to send SNMP traps:</a:t>
            </a:r>
            <a:endParaRPr sz="1600">
              <a:solidFill>
                <a:srgbClr val="434343"/>
              </a:solidFill>
              <a:latin typeface="Roboto Condensed"/>
              <a:ea typeface="Roboto Condensed"/>
              <a:cs typeface="Roboto Condensed"/>
              <a:sym typeface="Roboto Condensed"/>
            </a:endParaRPr>
          </a:p>
          <a:p>
            <a:pPr indent="-330200" lvl="1" marL="914400" marR="0" rtl="0" algn="l">
              <a:lnSpc>
                <a:spcPct val="150000"/>
              </a:lnSpc>
              <a:spcBef>
                <a:spcPts val="0"/>
              </a:spcBef>
              <a:spcAft>
                <a:spcPts val="0"/>
              </a:spcAft>
              <a:buClr>
                <a:srgbClr val="434343"/>
              </a:buClr>
              <a:buSzPts val="1600"/>
              <a:buFont typeface="Roboto Condensed"/>
              <a:buChar char="○"/>
            </a:pPr>
            <a:r>
              <a:rPr lang="en-US" sz="1600">
                <a:solidFill>
                  <a:srgbClr val="434343"/>
                </a:solidFill>
                <a:latin typeface="Roboto Condensed"/>
                <a:ea typeface="Roboto Condensed"/>
                <a:cs typeface="Roboto Condensed"/>
                <a:sym typeface="Roboto Condensed"/>
              </a:rPr>
              <a:t>Edit the trap2sink line in </a:t>
            </a:r>
            <a:r>
              <a:rPr b="1" i="1" lang="en-US" sz="1400">
                <a:solidFill>
                  <a:srgbClr val="434343"/>
                </a:solidFill>
                <a:latin typeface="Courier New"/>
                <a:ea typeface="Courier New"/>
                <a:cs typeface="Courier New"/>
                <a:sym typeface="Courier New"/>
              </a:rPr>
              <a:t>/etc/snmp/snmpd.conf</a:t>
            </a:r>
            <a:r>
              <a:rPr lang="en-US" sz="1600">
                <a:solidFill>
                  <a:srgbClr val="434343"/>
                </a:solidFill>
                <a:latin typeface="Roboto Condensed"/>
                <a:ea typeface="Roboto Condensed"/>
                <a:cs typeface="Roboto Condensed"/>
                <a:sym typeface="Roboto Condensed"/>
              </a:rPr>
              <a:t>  to set the SNMP trap receiver:</a:t>
            </a:r>
            <a:endParaRPr sz="1600">
              <a:solidFill>
                <a:srgbClr val="434343"/>
              </a:solidFill>
              <a:latin typeface="Roboto Condensed"/>
              <a:ea typeface="Roboto Condensed"/>
              <a:cs typeface="Roboto Condensed"/>
              <a:sym typeface="Roboto Condensed"/>
            </a:endParaRPr>
          </a:p>
          <a:p>
            <a:pPr indent="0" lvl="0" marL="457200" marR="0" rtl="0" algn="l">
              <a:lnSpc>
                <a:spcPct val="150000"/>
              </a:lnSpc>
              <a:spcBef>
                <a:spcPts val="300"/>
              </a:spcBef>
              <a:spcAft>
                <a:spcPts val="0"/>
              </a:spcAft>
              <a:buSzPts val="2000"/>
              <a:buNone/>
            </a:pPr>
            <a:r>
              <a:t/>
            </a:r>
            <a:endParaRPr sz="1600">
              <a:solidFill>
                <a:srgbClr val="434343"/>
              </a:solidFill>
              <a:latin typeface="Roboto Condensed"/>
              <a:ea typeface="Roboto Condensed"/>
              <a:cs typeface="Roboto Condensed"/>
              <a:sym typeface="Roboto Condensed"/>
            </a:endParaRPr>
          </a:p>
          <a:p>
            <a:pPr indent="0" lvl="0" marL="457200" marR="0" rtl="0" algn="l">
              <a:lnSpc>
                <a:spcPct val="150000"/>
              </a:lnSpc>
              <a:spcBef>
                <a:spcPts val="300"/>
              </a:spcBef>
              <a:spcAft>
                <a:spcPts val="0"/>
              </a:spcAft>
              <a:buSzPts val="2000"/>
              <a:buNone/>
            </a:pPr>
            <a:r>
              <a:t/>
            </a:r>
            <a:endParaRPr sz="1600">
              <a:solidFill>
                <a:srgbClr val="434343"/>
              </a:solidFill>
              <a:latin typeface="Roboto Condensed"/>
              <a:ea typeface="Roboto Condensed"/>
              <a:cs typeface="Roboto Condensed"/>
              <a:sym typeface="Roboto Condensed"/>
            </a:endParaRPr>
          </a:p>
          <a:p>
            <a:pPr indent="-330200" lvl="1" marL="914400" marR="0" rtl="0" algn="l">
              <a:lnSpc>
                <a:spcPct val="150000"/>
              </a:lnSpc>
              <a:spcBef>
                <a:spcPts val="300"/>
              </a:spcBef>
              <a:spcAft>
                <a:spcPts val="0"/>
              </a:spcAft>
              <a:buClr>
                <a:srgbClr val="434343"/>
              </a:buClr>
              <a:buSzPts val="1600"/>
              <a:buFont typeface="Roboto Condensed"/>
              <a:buChar char="○"/>
            </a:pPr>
            <a:r>
              <a:rPr lang="en-US" sz="1600">
                <a:solidFill>
                  <a:srgbClr val="434343"/>
                </a:solidFill>
                <a:latin typeface="Roboto Condensed"/>
                <a:ea typeface="Roboto Condensed"/>
                <a:cs typeface="Roboto Condensed"/>
                <a:sym typeface="Roboto Condensed"/>
              </a:rPr>
              <a:t>Restart snmpd.</a:t>
            </a:r>
            <a:endParaRPr sz="1600">
              <a:solidFill>
                <a:srgbClr val="434343"/>
              </a:solidFill>
              <a:latin typeface="Roboto Condensed"/>
              <a:ea typeface="Roboto Condensed"/>
              <a:cs typeface="Roboto Condensed"/>
              <a:sym typeface="Roboto Condensed"/>
            </a:endParaRPr>
          </a:p>
          <a:p>
            <a:pPr indent="-330200" lvl="0" marL="457200" marR="0" rtl="0" algn="l">
              <a:lnSpc>
                <a:spcPct val="150000"/>
              </a:lnSpc>
              <a:spcBef>
                <a:spcPts val="0"/>
              </a:spcBef>
              <a:spcAft>
                <a:spcPts val="0"/>
              </a:spcAft>
              <a:buClr>
                <a:srgbClr val="434343"/>
              </a:buClr>
              <a:buSzPts val="1600"/>
              <a:buFont typeface="Roboto Condensed"/>
              <a:buChar char="●"/>
            </a:pPr>
            <a:r>
              <a:rPr lang="en-US" sz="1600">
                <a:solidFill>
                  <a:srgbClr val="434343"/>
                </a:solidFill>
                <a:latin typeface="Roboto Condensed"/>
                <a:ea typeface="Roboto Condensed"/>
                <a:cs typeface="Roboto Condensed"/>
                <a:sym typeface="Roboto Condensed"/>
              </a:rPr>
              <a:t>On the SNMP trap receiver, edit </a:t>
            </a:r>
            <a:r>
              <a:rPr b="1" i="1" lang="en-US" sz="1400">
                <a:solidFill>
                  <a:srgbClr val="434343"/>
                </a:solidFill>
                <a:latin typeface="Courier New"/>
                <a:ea typeface="Courier New"/>
                <a:cs typeface="Courier New"/>
                <a:sym typeface="Courier New"/>
              </a:rPr>
              <a:t>/etc/snmp/snmptrapd</a:t>
            </a:r>
            <a:r>
              <a:rPr lang="en-US" sz="1600">
                <a:solidFill>
                  <a:srgbClr val="434343"/>
                </a:solidFill>
                <a:latin typeface="Roboto Condensed"/>
                <a:ea typeface="Roboto Condensed"/>
                <a:cs typeface="Roboto Condensed"/>
                <a:sym typeface="Roboto Condensed"/>
              </a:rPr>
              <a:t>  and set the handler. E.g.:</a:t>
            </a:r>
            <a:endParaRPr sz="1600">
              <a:solidFill>
                <a:srgbClr val="434343"/>
              </a:solidFill>
              <a:latin typeface="Roboto Condensed"/>
              <a:ea typeface="Roboto Condensed"/>
              <a:cs typeface="Roboto Condensed"/>
              <a:sym typeface="Roboto Condensed"/>
            </a:endParaRPr>
          </a:p>
          <a:p>
            <a:pPr indent="0" lvl="0" marL="457200" marR="0" rtl="0" algn="l">
              <a:lnSpc>
                <a:spcPct val="150000"/>
              </a:lnSpc>
              <a:spcBef>
                <a:spcPts val="300"/>
              </a:spcBef>
              <a:spcAft>
                <a:spcPts val="0"/>
              </a:spcAft>
              <a:buSzPts val="2000"/>
              <a:buNone/>
            </a:pPr>
            <a:r>
              <a:t/>
            </a:r>
            <a:endParaRPr sz="1600">
              <a:solidFill>
                <a:srgbClr val="434343"/>
              </a:solidFill>
              <a:latin typeface="Roboto Condensed"/>
              <a:ea typeface="Roboto Condensed"/>
              <a:cs typeface="Roboto Condensed"/>
              <a:sym typeface="Roboto Condensed"/>
            </a:endParaRPr>
          </a:p>
          <a:p>
            <a:pPr indent="0" lvl="0" marL="457200" marR="0" rtl="0" algn="l">
              <a:lnSpc>
                <a:spcPct val="150000"/>
              </a:lnSpc>
              <a:spcBef>
                <a:spcPts val="300"/>
              </a:spcBef>
              <a:spcAft>
                <a:spcPts val="0"/>
              </a:spcAft>
              <a:buSzPts val="2000"/>
              <a:buNone/>
            </a:pPr>
            <a:r>
              <a:t/>
            </a:r>
            <a:endParaRPr sz="1600">
              <a:solidFill>
                <a:srgbClr val="434343"/>
              </a:solidFill>
              <a:latin typeface="Roboto Condensed"/>
              <a:ea typeface="Roboto Condensed"/>
              <a:cs typeface="Roboto Condensed"/>
              <a:sym typeface="Roboto Condensed"/>
            </a:endParaRPr>
          </a:p>
          <a:p>
            <a:pPr indent="-330200" lvl="1" marL="914400" marR="0" rtl="0" algn="l">
              <a:lnSpc>
                <a:spcPct val="150000"/>
              </a:lnSpc>
              <a:spcBef>
                <a:spcPts val="300"/>
              </a:spcBef>
              <a:spcAft>
                <a:spcPts val="0"/>
              </a:spcAft>
              <a:buClr>
                <a:srgbClr val="434343"/>
              </a:buClr>
              <a:buSzPts val="1600"/>
              <a:buFont typeface="Roboto Condensed"/>
              <a:buChar char="○"/>
            </a:pPr>
            <a:r>
              <a:rPr b="1" i="1" lang="en-US" sz="1400">
                <a:solidFill>
                  <a:srgbClr val="434343"/>
                </a:solidFill>
                <a:latin typeface="Courier New"/>
                <a:ea typeface="Courier New"/>
                <a:cs typeface="Courier New"/>
                <a:sym typeface="Courier New"/>
              </a:rPr>
              <a:t>example-script.sh</a:t>
            </a:r>
            <a:r>
              <a:rPr lang="en-US" sz="1600">
                <a:solidFill>
                  <a:srgbClr val="434343"/>
                </a:solidFill>
                <a:latin typeface="Roboto Condensed"/>
                <a:ea typeface="Roboto Condensed"/>
                <a:cs typeface="Roboto Condensed"/>
                <a:sym typeface="Roboto Condensed"/>
              </a:rPr>
              <a:t> would be a custom executable able to process the trap.</a:t>
            </a:r>
            <a:endParaRPr sz="1600">
              <a:solidFill>
                <a:srgbClr val="434343"/>
              </a:solidFill>
              <a:latin typeface="Roboto Condensed"/>
              <a:ea typeface="Roboto Condensed"/>
              <a:cs typeface="Roboto Condensed"/>
              <a:sym typeface="Roboto Condensed"/>
            </a:endParaRPr>
          </a:p>
        </p:txBody>
      </p:sp>
      <p:sp>
        <p:nvSpPr>
          <p:cNvPr id="650" name="Google Shape;650;p107"/>
          <p:cNvSpPr txBox="1"/>
          <p:nvPr/>
        </p:nvSpPr>
        <p:spPr>
          <a:xfrm>
            <a:off x="628650" y="2083686"/>
            <a:ext cx="7886700" cy="5709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n-US" sz="1200" u="none" cap="none" strike="noStrike">
                <a:solidFill>
                  <a:srgbClr val="434343"/>
                </a:solidFill>
                <a:latin typeface="Courier New"/>
                <a:ea typeface="Courier New"/>
                <a:cs typeface="Courier New"/>
                <a:sym typeface="Courier New"/>
              </a:rPr>
              <a:t>[root@store1 ~]# grep trap2sink /etc/snmp/snmpd.conf</a:t>
            </a:r>
            <a:endParaRPr b="0" i="0" sz="1200" u="none" cap="none" strike="noStrike">
              <a:solidFill>
                <a:srgbClr val="43434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Arial"/>
              <a:buNone/>
            </a:pPr>
            <a:r>
              <a:rPr b="1" i="0" lang="en-US" sz="1200" u="none" cap="none" strike="noStrike">
                <a:solidFill>
                  <a:srgbClr val="434343"/>
                </a:solidFill>
                <a:latin typeface="Courier New"/>
                <a:ea typeface="Courier New"/>
                <a:cs typeface="Courier New"/>
                <a:sym typeface="Courier New"/>
              </a:rPr>
              <a:t>trap2sink   </a:t>
            </a:r>
            <a:r>
              <a:rPr b="1" i="0" lang="en-US" sz="1200" u="none" cap="none" strike="noStrike">
                <a:solidFill>
                  <a:schemeClr val="accent5"/>
                </a:solidFill>
                <a:latin typeface="Courier New"/>
                <a:ea typeface="Courier New"/>
                <a:cs typeface="Courier New"/>
                <a:sym typeface="Courier New"/>
              </a:rPr>
              <a:t>&lt;supervisor_IP&gt;</a:t>
            </a:r>
            <a:r>
              <a:rPr b="0" i="0" lang="en-US" sz="1200" u="none" cap="none" strike="noStrike">
                <a:solidFill>
                  <a:srgbClr val="434343"/>
                </a:solidFill>
                <a:latin typeface="Courier New"/>
                <a:ea typeface="Courier New"/>
                <a:cs typeface="Courier New"/>
                <a:sym typeface="Courier New"/>
              </a:rPr>
              <a:t>   public</a:t>
            </a:r>
            <a:endParaRPr b="0" i="0" sz="1200" u="none" cap="none" strike="noStrike">
              <a:solidFill>
                <a:srgbClr val="434343"/>
              </a:solidFill>
              <a:latin typeface="Courier New"/>
              <a:ea typeface="Courier New"/>
              <a:cs typeface="Courier New"/>
              <a:sym typeface="Courier New"/>
            </a:endParaRPr>
          </a:p>
        </p:txBody>
      </p:sp>
      <p:sp>
        <p:nvSpPr>
          <p:cNvPr id="651" name="Google Shape;651;p107"/>
          <p:cNvSpPr txBox="1"/>
          <p:nvPr/>
        </p:nvSpPr>
        <p:spPr>
          <a:xfrm>
            <a:off x="628650" y="3583574"/>
            <a:ext cx="7886700" cy="8223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434343"/>
                </a:solidFill>
                <a:latin typeface="Courier New"/>
                <a:ea typeface="Courier New"/>
                <a:cs typeface="Courier New"/>
                <a:sym typeface="Courier New"/>
              </a:rPr>
              <a:t>[root@monitor1 ~]# cat </a:t>
            </a:r>
            <a:r>
              <a:rPr b="1" i="0" lang="en-US" sz="1200" u="none" cap="none" strike="noStrike">
                <a:solidFill>
                  <a:schemeClr val="accent5"/>
                </a:solidFill>
                <a:latin typeface="Courier New"/>
                <a:ea typeface="Courier New"/>
                <a:cs typeface="Courier New"/>
                <a:sym typeface="Courier New"/>
              </a:rPr>
              <a:t>/etc/snmp/snmptrapd.conf</a:t>
            </a:r>
            <a:endParaRPr b="1" i="0" sz="1200" u="none" cap="none" strike="noStrike">
              <a:solidFill>
                <a:schemeClr val="accent5"/>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Arial"/>
              <a:buNone/>
            </a:pPr>
            <a:r>
              <a:rPr b="1" i="0" lang="en-US" sz="1200" u="none" cap="none" strike="noStrike">
                <a:solidFill>
                  <a:srgbClr val="434343"/>
                </a:solidFill>
                <a:latin typeface="Courier New"/>
                <a:ea typeface="Courier New"/>
                <a:cs typeface="Courier New"/>
                <a:sym typeface="Courier New"/>
              </a:rPr>
              <a:t>authCommunity log,execute public</a:t>
            </a:r>
            <a:endParaRPr b="1" i="0" sz="1200" u="none" cap="none" strike="noStrike">
              <a:solidFill>
                <a:srgbClr val="43434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Arial"/>
              <a:buNone/>
            </a:pPr>
            <a:r>
              <a:rPr b="1" i="0" lang="en-US" sz="1200" u="none" cap="none" strike="noStrike">
                <a:solidFill>
                  <a:srgbClr val="434343"/>
                </a:solidFill>
                <a:latin typeface="Courier New"/>
                <a:ea typeface="Courier New"/>
                <a:cs typeface="Courier New"/>
                <a:sym typeface="Courier New"/>
              </a:rPr>
              <a:t>traphandle 1.3.6.1.4.1.37489.2.1.1.1.1.3  /root/scripts/example-script.sh</a:t>
            </a:r>
            <a:endParaRPr b="1" i="0" sz="1200" u="none" cap="none" strike="noStrike">
              <a:solidFill>
                <a:srgbClr val="434343"/>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08"/>
          <p:cNvSpPr txBox="1"/>
          <p:nvPr>
            <p:ph idx="2" type="body"/>
          </p:nvPr>
        </p:nvSpPr>
        <p:spPr>
          <a:xfrm>
            <a:off x="573524" y="1055025"/>
            <a:ext cx="7595400" cy="1108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1000"/>
              </a:spcBef>
              <a:spcAft>
                <a:spcPts val="0"/>
              </a:spcAft>
              <a:buSzPts val="4000"/>
              <a:buNone/>
            </a:pPr>
            <a:r>
              <a:rPr lang="en-US">
                <a:solidFill>
                  <a:srgbClr val="434343"/>
                </a:solidFill>
              </a:rPr>
              <a:t>SNMP Exercise</a:t>
            </a:r>
            <a:endParaRPr>
              <a:solidFill>
                <a:srgbClr val="43434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9"/>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Exercise</a:t>
            </a:r>
            <a:endParaRPr b="1" i="0" sz="3600" u="none" cap="none" strike="noStrike">
              <a:solidFill>
                <a:srgbClr val="434343"/>
              </a:solidFill>
              <a:latin typeface="Oswald"/>
              <a:ea typeface="Oswald"/>
              <a:cs typeface="Oswald"/>
              <a:sym typeface="Oswald"/>
            </a:endParaRPr>
          </a:p>
        </p:txBody>
      </p:sp>
      <p:sp>
        <p:nvSpPr>
          <p:cNvPr id="663" name="Google Shape;663;p109"/>
          <p:cNvSpPr txBox="1"/>
          <p:nvPr>
            <p:ph idx="1" type="body"/>
          </p:nvPr>
        </p:nvSpPr>
        <p:spPr>
          <a:xfrm>
            <a:off x="628650" y="1234875"/>
            <a:ext cx="7886700" cy="36375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50000"/>
              </a:lnSpc>
              <a:spcBef>
                <a:spcPts val="300"/>
              </a:spcBef>
              <a:spcAft>
                <a:spcPts val="0"/>
              </a:spcAft>
              <a:buClr>
                <a:srgbClr val="434343"/>
              </a:buClr>
              <a:buSzPts val="1600"/>
              <a:buFont typeface="Roboto Condensed"/>
              <a:buAutoNum type="arabicPeriod"/>
            </a:pPr>
            <a:r>
              <a:rPr lang="en-US" sz="1600">
                <a:solidFill>
                  <a:srgbClr val="434343"/>
                </a:solidFill>
                <a:latin typeface="Roboto Condensed"/>
                <a:ea typeface="Roboto Condensed"/>
                <a:cs typeface="Roboto Condensed"/>
                <a:sym typeface="Roboto Condensed"/>
              </a:rPr>
              <a:t>Set up </a:t>
            </a:r>
            <a:r>
              <a:rPr b="1" i="1" lang="en-US" sz="1600">
                <a:solidFill>
                  <a:srgbClr val="434343"/>
                </a:solidFill>
                <a:latin typeface="Roboto Condensed"/>
                <a:ea typeface="Roboto Condensed"/>
                <a:cs typeface="Roboto Condensed"/>
                <a:sym typeface="Roboto Condensed"/>
              </a:rPr>
              <a:t>snmpd</a:t>
            </a:r>
            <a:r>
              <a:rPr lang="en-US" sz="1600">
                <a:solidFill>
                  <a:srgbClr val="434343"/>
                </a:solidFill>
                <a:latin typeface="Roboto Condensed"/>
                <a:ea typeface="Roboto Condensed"/>
                <a:cs typeface="Roboto Condensed"/>
                <a:sym typeface="Roboto Condensed"/>
              </a:rPr>
              <a:t> on all Scality servers.</a:t>
            </a:r>
            <a:br>
              <a:rPr lang="en-US" sz="1600">
                <a:solidFill>
                  <a:srgbClr val="434343"/>
                </a:solidFill>
                <a:latin typeface="Roboto Condensed"/>
                <a:ea typeface="Roboto Condensed"/>
                <a:cs typeface="Roboto Condensed"/>
                <a:sym typeface="Roboto Condensed"/>
              </a:rPr>
            </a:br>
            <a:endParaRPr sz="1600">
              <a:solidFill>
                <a:srgbClr val="434343"/>
              </a:solidFill>
              <a:latin typeface="Roboto Condensed"/>
              <a:ea typeface="Roboto Condensed"/>
              <a:cs typeface="Roboto Condensed"/>
              <a:sym typeface="Roboto Condensed"/>
            </a:endParaRPr>
          </a:p>
          <a:p>
            <a:pPr indent="-330200" lvl="0" marL="457200" marR="0" rtl="0" algn="l">
              <a:lnSpc>
                <a:spcPct val="150000"/>
              </a:lnSpc>
              <a:spcBef>
                <a:spcPts val="0"/>
              </a:spcBef>
              <a:spcAft>
                <a:spcPts val="0"/>
              </a:spcAft>
              <a:buClr>
                <a:srgbClr val="434343"/>
              </a:buClr>
              <a:buSzPts val="1600"/>
              <a:buFont typeface="Roboto Condensed"/>
              <a:buAutoNum type="arabicPeriod"/>
            </a:pPr>
            <a:r>
              <a:rPr lang="en-US" sz="1600">
                <a:solidFill>
                  <a:srgbClr val="434343"/>
                </a:solidFill>
                <a:latin typeface="Roboto Condensed"/>
                <a:ea typeface="Roboto Condensed"/>
                <a:cs typeface="Roboto Condensed"/>
                <a:sym typeface="Roboto Condensed"/>
              </a:rPr>
              <a:t>Retrieve the following information with SNMP:</a:t>
            </a:r>
            <a:endParaRPr sz="1600">
              <a:solidFill>
                <a:srgbClr val="434343"/>
              </a:solidFill>
              <a:latin typeface="Roboto Condensed"/>
              <a:ea typeface="Roboto Condensed"/>
              <a:cs typeface="Roboto Condensed"/>
              <a:sym typeface="Roboto Condensed"/>
            </a:endParaRPr>
          </a:p>
          <a:p>
            <a:pPr indent="-330200" lvl="1" marL="914400" marR="0" rtl="0" algn="l">
              <a:lnSpc>
                <a:spcPct val="150000"/>
              </a:lnSpc>
              <a:spcBef>
                <a:spcPts val="0"/>
              </a:spcBef>
              <a:spcAft>
                <a:spcPts val="0"/>
              </a:spcAft>
              <a:buClr>
                <a:srgbClr val="434343"/>
              </a:buClr>
              <a:buSzPts val="1600"/>
              <a:buFont typeface="Roboto Condensed"/>
              <a:buChar char="○"/>
            </a:pPr>
            <a:r>
              <a:rPr lang="en-US" sz="1600">
                <a:solidFill>
                  <a:srgbClr val="434343"/>
                </a:solidFill>
                <a:latin typeface="Roboto Condensed"/>
                <a:ea typeface="Roboto Condensed"/>
                <a:cs typeface="Roboto Condensed"/>
                <a:sym typeface="Roboto Condensed"/>
              </a:rPr>
              <a:t>Global state of the RING (Node Status):</a:t>
            </a:r>
            <a:endParaRPr sz="1600">
              <a:solidFill>
                <a:srgbClr val="434343"/>
              </a:solidFill>
              <a:latin typeface="Roboto Condensed"/>
              <a:ea typeface="Roboto Condensed"/>
              <a:cs typeface="Roboto Condensed"/>
              <a:sym typeface="Roboto Condensed"/>
            </a:endParaRPr>
          </a:p>
          <a:p>
            <a:pPr indent="-330200" lvl="1" marL="914400" marR="0" rtl="0" algn="l">
              <a:lnSpc>
                <a:spcPct val="150000"/>
              </a:lnSpc>
              <a:spcBef>
                <a:spcPts val="0"/>
              </a:spcBef>
              <a:spcAft>
                <a:spcPts val="0"/>
              </a:spcAft>
              <a:buClr>
                <a:srgbClr val="434343"/>
              </a:buClr>
              <a:buSzPts val="1600"/>
              <a:buFont typeface="Roboto Condensed"/>
              <a:buChar char="○"/>
            </a:pPr>
            <a:r>
              <a:rPr lang="en-US" sz="1600">
                <a:solidFill>
                  <a:srgbClr val="434343"/>
                </a:solidFill>
                <a:latin typeface="Roboto Condensed"/>
                <a:ea typeface="Roboto Condensed"/>
                <a:cs typeface="Roboto Condensed"/>
                <a:sym typeface="Roboto Condensed"/>
              </a:rPr>
              <a:t>Total Capacity available</a:t>
            </a:r>
            <a:endParaRPr sz="1600">
              <a:solidFill>
                <a:srgbClr val="434343"/>
              </a:solidFill>
              <a:latin typeface="Roboto Condensed"/>
              <a:ea typeface="Roboto Condensed"/>
              <a:cs typeface="Roboto Condensed"/>
              <a:sym typeface="Roboto Condensed"/>
            </a:endParaRPr>
          </a:p>
          <a:p>
            <a:pPr indent="-330200" lvl="1" marL="914400" marR="0" rtl="0" algn="l">
              <a:lnSpc>
                <a:spcPct val="150000"/>
              </a:lnSpc>
              <a:spcBef>
                <a:spcPts val="0"/>
              </a:spcBef>
              <a:spcAft>
                <a:spcPts val="0"/>
              </a:spcAft>
              <a:buClr>
                <a:srgbClr val="434343"/>
              </a:buClr>
              <a:buSzPts val="1600"/>
              <a:buFont typeface="Roboto Condensed"/>
              <a:buChar char="○"/>
            </a:pPr>
            <a:r>
              <a:rPr lang="en-US" sz="1600">
                <a:solidFill>
                  <a:srgbClr val="434343"/>
                </a:solidFill>
                <a:latin typeface="Roboto Condensed"/>
                <a:ea typeface="Roboto Condensed"/>
                <a:cs typeface="Roboto Condensed"/>
                <a:sym typeface="Roboto Condensed"/>
              </a:rPr>
              <a:t>Disk states of one server</a:t>
            </a:r>
            <a:endParaRPr sz="1600">
              <a:solidFill>
                <a:srgbClr val="434343"/>
              </a:solidFill>
              <a:latin typeface="Roboto Condensed"/>
              <a:ea typeface="Roboto Condensed"/>
              <a:cs typeface="Roboto Condensed"/>
              <a:sym typeface="Roboto Condensed"/>
            </a:endParaRPr>
          </a:p>
          <a:p>
            <a:pPr indent="-330200" lvl="1" marL="914400" marR="0" rtl="0" algn="l">
              <a:lnSpc>
                <a:spcPct val="150000"/>
              </a:lnSpc>
              <a:spcBef>
                <a:spcPts val="0"/>
              </a:spcBef>
              <a:spcAft>
                <a:spcPts val="0"/>
              </a:spcAft>
              <a:buClr>
                <a:srgbClr val="434343"/>
              </a:buClr>
              <a:buSzPts val="1600"/>
              <a:buFont typeface="Roboto Condensed"/>
              <a:buChar char="○"/>
            </a:pPr>
            <a:r>
              <a:rPr lang="en-US" sz="1600">
                <a:solidFill>
                  <a:srgbClr val="434343"/>
                </a:solidFill>
                <a:latin typeface="Roboto Condensed"/>
                <a:ea typeface="Roboto Condensed"/>
                <a:cs typeface="Roboto Condensed"/>
                <a:sym typeface="Roboto Condensed"/>
              </a:rPr>
              <a:t>Node process status of one server</a:t>
            </a:r>
            <a:br>
              <a:rPr lang="en-US" sz="1600">
                <a:solidFill>
                  <a:srgbClr val="434343"/>
                </a:solidFill>
                <a:latin typeface="Roboto Condensed"/>
                <a:ea typeface="Roboto Condensed"/>
                <a:cs typeface="Roboto Condensed"/>
                <a:sym typeface="Roboto Condensed"/>
              </a:rPr>
            </a:br>
            <a:endParaRPr sz="1600">
              <a:solidFill>
                <a:srgbClr val="434343"/>
              </a:solidFill>
              <a:latin typeface="Roboto Condensed"/>
              <a:ea typeface="Roboto Condensed"/>
              <a:cs typeface="Roboto Condensed"/>
              <a:sym typeface="Roboto Condensed"/>
            </a:endParaRPr>
          </a:p>
          <a:p>
            <a:pPr indent="0" lvl="0" marL="0" marR="0" rtl="0" algn="l">
              <a:lnSpc>
                <a:spcPct val="150000"/>
              </a:lnSpc>
              <a:spcBef>
                <a:spcPts val="300"/>
              </a:spcBef>
              <a:spcAft>
                <a:spcPts val="0"/>
              </a:spcAft>
              <a:buSzPts val="2000"/>
              <a:buNone/>
            </a:pPr>
            <a:r>
              <a:rPr lang="en-US" sz="1600">
                <a:solidFill>
                  <a:srgbClr val="434343"/>
                </a:solidFill>
                <a:latin typeface="Roboto Condensed"/>
                <a:ea typeface="Roboto Condensed"/>
                <a:cs typeface="Roboto Condensed"/>
                <a:sym typeface="Roboto Condensed"/>
              </a:rPr>
              <a:t>For documentation related to this exercise, check out </a:t>
            </a:r>
            <a:r>
              <a:rPr b="1" i="1" lang="en-US" sz="1600">
                <a:solidFill>
                  <a:srgbClr val="434343"/>
                </a:solidFill>
                <a:latin typeface="Roboto Condensed"/>
                <a:ea typeface="Roboto Condensed"/>
                <a:cs typeface="Roboto Condensed"/>
                <a:sym typeface="Roboto Condensed"/>
              </a:rPr>
              <a:t>MIB Field Definitions</a:t>
            </a:r>
            <a:r>
              <a:rPr lang="en-US" sz="1600">
                <a:solidFill>
                  <a:srgbClr val="434343"/>
                </a:solidFill>
                <a:latin typeface="Roboto Condensed"/>
                <a:ea typeface="Roboto Condensed"/>
                <a:cs typeface="Roboto Condensed"/>
                <a:sym typeface="Roboto Condensed"/>
              </a:rPr>
              <a:t> in the Appendix of the </a:t>
            </a:r>
            <a:r>
              <a:rPr b="1" lang="en-US" sz="1600">
                <a:solidFill>
                  <a:srgbClr val="434343"/>
                </a:solidFill>
                <a:latin typeface="Roboto Condensed"/>
                <a:ea typeface="Roboto Condensed"/>
                <a:cs typeface="Roboto Condensed"/>
                <a:sym typeface="Roboto Condensed"/>
              </a:rPr>
              <a:t>Scality RING Operations Guide</a:t>
            </a:r>
            <a:r>
              <a:rPr lang="en-US" sz="1600">
                <a:solidFill>
                  <a:srgbClr val="434343"/>
                </a:solidFill>
                <a:latin typeface="Roboto Condensed"/>
                <a:ea typeface="Roboto Condensed"/>
                <a:cs typeface="Roboto Condensed"/>
                <a:sym typeface="Roboto Condensed"/>
              </a:rPr>
              <a:t> found on 🔗</a:t>
            </a:r>
            <a:r>
              <a:rPr lang="en-US" sz="1600" u="sng">
                <a:solidFill>
                  <a:schemeClr val="hlink"/>
                </a:solidFill>
                <a:latin typeface="Roboto Condensed"/>
                <a:ea typeface="Roboto Condensed"/>
                <a:cs typeface="Roboto Condensed"/>
                <a:sym typeface="Roboto Condensed"/>
                <a:hlinkClick r:id="rId3"/>
              </a:rPr>
              <a:t>https://documentation.scality.com</a:t>
            </a:r>
            <a:r>
              <a:rPr lang="en-US" sz="1600">
                <a:solidFill>
                  <a:srgbClr val="434343"/>
                </a:solidFill>
                <a:latin typeface="Roboto Condensed"/>
                <a:ea typeface="Roboto Condensed"/>
                <a:cs typeface="Roboto Condensed"/>
                <a:sym typeface="Roboto Condensed"/>
              </a:rPr>
              <a:t>.</a:t>
            </a:r>
            <a:endParaRPr sz="1600">
              <a:solidFill>
                <a:srgbClr val="434343"/>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74"/>
          <p:cNvSpPr txBox="1"/>
          <p:nvPr>
            <p:ph type="title"/>
          </p:nvPr>
        </p:nvSpPr>
        <p:spPr>
          <a:xfrm>
            <a:off x="628638" y="2247925"/>
            <a:ext cx="7886700" cy="2376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Monitoring</a:t>
            </a:r>
            <a:br>
              <a:rPr lang="en-US"/>
            </a:br>
            <a:r>
              <a:rPr lang="en-US"/>
              <a:t>Recommendations</a:t>
            </a:r>
            <a:endParaRPr>
              <a:solidFill>
                <a:srgbClr val="3F5952"/>
              </a:solidFill>
            </a:endParaRPr>
          </a:p>
        </p:txBody>
      </p:sp>
      <p:sp>
        <p:nvSpPr>
          <p:cNvPr id="355" name="Google Shape;355;p74"/>
          <p:cNvSpPr txBox="1"/>
          <p:nvPr/>
        </p:nvSpPr>
        <p:spPr>
          <a:xfrm>
            <a:off x="628650" y="5075800"/>
            <a:ext cx="1962300" cy="551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5851"/>
                </a:solidFill>
                <a:latin typeface="Oswald"/>
                <a:ea typeface="Oswald"/>
                <a:cs typeface="Oswald"/>
                <a:sym typeface="Oswald"/>
              </a:rPr>
              <a:t>RING 8.5</a:t>
            </a:r>
            <a:endParaRPr b="1" i="0" sz="2400" u="none" cap="none" strike="noStrike">
              <a:solidFill>
                <a:srgbClr val="3F5851"/>
              </a:solidFill>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0"/>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Solution</a:t>
            </a:r>
            <a:endParaRPr b="1" i="0" sz="3600" u="none" cap="none" strike="noStrike">
              <a:solidFill>
                <a:srgbClr val="434343"/>
              </a:solidFill>
              <a:latin typeface="Oswald"/>
              <a:ea typeface="Oswald"/>
              <a:cs typeface="Oswald"/>
              <a:sym typeface="Oswald"/>
            </a:endParaRPr>
          </a:p>
        </p:txBody>
      </p:sp>
      <p:sp>
        <p:nvSpPr>
          <p:cNvPr id="669" name="Google Shape;669;p110"/>
          <p:cNvSpPr txBox="1"/>
          <p:nvPr>
            <p:ph idx="1" type="body"/>
          </p:nvPr>
        </p:nvSpPr>
        <p:spPr>
          <a:xfrm>
            <a:off x="628650" y="1234875"/>
            <a:ext cx="7886700" cy="39450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50000"/>
              </a:lnSpc>
              <a:spcBef>
                <a:spcPts val="300"/>
              </a:spcBef>
              <a:spcAft>
                <a:spcPts val="0"/>
              </a:spcAft>
              <a:buClr>
                <a:srgbClr val="434343"/>
              </a:buClr>
              <a:buSzPts val="1400"/>
              <a:buFont typeface="Roboto"/>
              <a:buAutoNum type="arabicPeriod"/>
            </a:pPr>
            <a:r>
              <a:rPr lang="en-US" sz="1400">
                <a:solidFill>
                  <a:srgbClr val="434343"/>
                </a:solidFill>
              </a:rPr>
              <a:t>SSH to the Supervisor.</a:t>
            </a:r>
            <a:endParaRPr sz="1400">
              <a:solidFill>
                <a:srgbClr val="434343"/>
              </a:solidFill>
            </a:endParaRPr>
          </a:p>
          <a:p>
            <a:pPr indent="-317500" lvl="0" marL="457200" marR="0" rtl="0" algn="l">
              <a:lnSpc>
                <a:spcPct val="150000"/>
              </a:lnSpc>
              <a:spcBef>
                <a:spcPts val="0"/>
              </a:spcBef>
              <a:spcAft>
                <a:spcPts val="0"/>
              </a:spcAft>
              <a:buClr>
                <a:srgbClr val="434343"/>
              </a:buClr>
              <a:buSzPts val="1400"/>
              <a:buFont typeface="Roboto Condensed"/>
              <a:buAutoNum type="arabicPeriod"/>
            </a:pPr>
            <a:r>
              <a:rPr lang="en-US" sz="1400">
                <a:solidFill>
                  <a:srgbClr val="434343"/>
                </a:solidFill>
              </a:rPr>
              <a:t>Backup the </a:t>
            </a:r>
            <a:r>
              <a:rPr b="1" i="1" lang="en-US" sz="1400">
                <a:solidFill>
                  <a:srgbClr val="434343"/>
                </a:solidFill>
                <a:latin typeface="Courier New"/>
                <a:ea typeface="Courier New"/>
                <a:cs typeface="Courier New"/>
                <a:sym typeface="Courier New"/>
              </a:rPr>
              <a:t>snmpd</a:t>
            </a:r>
            <a:r>
              <a:rPr lang="en-US" sz="1400">
                <a:solidFill>
                  <a:srgbClr val="434343"/>
                </a:solidFill>
              </a:rPr>
              <a:t> current configuration:</a:t>
            </a:r>
            <a:br>
              <a:rPr lang="en-US" sz="1400">
                <a:solidFill>
                  <a:srgbClr val="434343"/>
                </a:solidFill>
              </a:rPr>
            </a:br>
            <a:endParaRPr sz="1400">
              <a:solidFill>
                <a:srgbClr val="434343"/>
              </a:solidFill>
            </a:endParaRPr>
          </a:p>
          <a:p>
            <a:pPr indent="-317500" lvl="0" marL="457200" marR="0" rtl="0" algn="l">
              <a:lnSpc>
                <a:spcPct val="150000"/>
              </a:lnSpc>
              <a:spcBef>
                <a:spcPts val="0"/>
              </a:spcBef>
              <a:spcAft>
                <a:spcPts val="0"/>
              </a:spcAft>
              <a:buClr>
                <a:srgbClr val="434343"/>
              </a:buClr>
              <a:buSzPts val="1400"/>
              <a:buFont typeface="Roboto Condensed"/>
              <a:buAutoNum type="arabicPeriod"/>
            </a:pPr>
            <a:r>
              <a:rPr lang="en-US" sz="1400">
                <a:solidFill>
                  <a:srgbClr val="434343"/>
                </a:solidFill>
              </a:rPr>
              <a:t>Overwrite the </a:t>
            </a:r>
            <a:r>
              <a:rPr b="1" i="1" lang="en-US" sz="1400">
                <a:solidFill>
                  <a:srgbClr val="434343"/>
                </a:solidFill>
                <a:latin typeface="Courier New"/>
                <a:ea typeface="Courier New"/>
                <a:cs typeface="Courier New"/>
                <a:sym typeface="Courier New"/>
              </a:rPr>
              <a:t>snmpd</a:t>
            </a:r>
            <a:r>
              <a:rPr lang="en-US" sz="1400">
                <a:solidFill>
                  <a:srgbClr val="434343"/>
                </a:solidFill>
              </a:rPr>
              <a:t> configuration file with Scality-ready configuration:</a:t>
            </a:r>
            <a:br>
              <a:rPr lang="en-US" sz="1400">
                <a:solidFill>
                  <a:srgbClr val="434343"/>
                </a:solidFill>
              </a:rPr>
            </a:br>
            <a:br>
              <a:rPr lang="en-US" sz="1400">
                <a:solidFill>
                  <a:srgbClr val="434343"/>
                </a:solidFill>
              </a:rPr>
            </a:br>
            <a:br>
              <a:rPr lang="en-US" sz="1400">
                <a:solidFill>
                  <a:srgbClr val="434343"/>
                </a:solidFill>
              </a:rPr>
            </a:br>
            <a:br>
              <a:rPr lang="en-US" sz="1400">
                <a:solidFill>
                  <a:srgbClr val="434343"/>
                </a:solidFill>
              </a:rPr>
            </a:br>
            <a:br>
              <a:rPr lang="en-US" sz="1400">
                <a:solidFill>
                  <a:srgbClr val="434343"/>
                </a:solidFill>
              </a:rPr>
            </a:br>
            <a:br>
              <a:rPr lang="en-US" sz="1400">
                <a:solidFill>
                  <a:srgbClr val="434343"/>
                </a:solidFill>
              </a:rPr>
            </a:br>
            <a:endParaRPr sz="1400">
              <a:solidFill>
                <a:srgbClr val="434343"/>
              </a:solidFill>
            </a:endParaRPr>
          </a:p>
        </p:txBody>
      </p:sp>
      <p:sp>
        <p:nvSpPr>
          <p:cNvPr id="670" name="Google Shape;670;p110"/>
          <p:cNvSpPr txBox="1"/>
          <p:nvPr/>
        </p:nvSpPr>
        <p:spPr>
          <a:xfrm>
            <a:off x="1166600" y="1948255"/>
            <a:ext cx="7079700" cy="2277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rgbClr val="434343"/>
                </a:solidFill>
                <a:latin typeface="Courier New"/>
                <a:ea typeface="Courier New"/>
                <a:cs typeface="Courier New"/>
                <a:sym typeface="Courier New"/>
              </a:rPr>
              <a:t>cp /etc/snmp/snmpd.conf /etc/snmp/snmpd.conf.org</a:t>
            </a:r>
            <a:endParaRPr b="0" i="0" sz="1000" u="none" cap="none" strike="noStrike">
              <a:solidFill>
                <a:srgbClr val="434343"/>
              </a:solidFill>
              <a:latin typeface="Courier New"/>
              <a:ea typeface="Courier New"/>
              <a:cs typeface="Courier New"/>
              <a:sym typeface="Courier New"/>
            </a:endParaRPr>
          </a:p>
        </p:txBody>
      </p:sp>
      <p:sp>
        <p:nvSpPr>
          <p:cNvPr id="671" name="Google Shape;671;p110"/>
          <p:cNvSpPr txBox="1"/>
          <p:nvPr/>
        </p:nvSpPr>
        <p:spPr>
          <a:xfrm>
            <a:off x="1166600" y="2703425"/>
            <a:ext cx="6346800" cy="23340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cat &lt;&lt; EOF &gt; /etc/snmp/snmpd.conf</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rocommunity public</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syslocation Unknown</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syscontact Root &lt;root@localhost&gt;</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dontLogTCPWrappersConnects yes</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com2sec scality default public</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group scalityGrp v1     scality</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group scalityGrp v2c    scality</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group scalityGrp usm    scality</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access  scalityGrp ""   any     noauth  exact   all     none    none</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view    all     included       .1       80</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1000" u="none" cap="none" strike="noStrike">
                <a:solidFill>
                  <a:srgbClr val="434343"/>
                </a:solidFill>
                <a:latin typeface="Courier New"/>
                <a:ea typeface="Courier New"/>
                <a:cs typeface="Courier New"/>
                <a:sym typeface="Courier New"/>
              </a:rPr>
              <a:t>includeFile /usr/share/scality-sagentd/snmpd_scality.conf</a:t>
            </a:r>
            <a:endParaRPr b="0" i="0" sz="1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rgbClr val="434343"/>
                </a:solidFill>
                <a:latin typeface="Courier New"/>
                <a:ea typeface="Courier New"/>
                <a:cs typeface="Courier New"/>
                <a:sym typeface="Courier New"/>
              </a:rPr>
              <a:t>EOF</a:t>
            </a:r>
            <a:endParaRPr b="0" i="0" sz="1000" u="none" cap="none" strike="noStrike">
              <a:solidFill>
                <a:srgbClr val="434343"/>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1"/>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Solution (2)</a:t>
            </a:r>
            <a:endParaRPr b="1" i="0" sz="3600" u="none" cap="none" strike="noStrike">
              <a:solidFill>
                <a:srgbClr val="434343"/>
              </a:solidFill>
              <a:latin typeface="Oswald"/>
              <a:ea typeface="Oswald"/>
              <a:cs typeface="Oswald"/>
              <a:sym typeface="Oswald"/>
            </a:endParaRPr>
          </a:p>
        </p:txBody>
      </p:sp>
      <p:sp>
        <p:nvSpPr>
          <p:cNvPr id="677" name="Google Shape;677;p111"/>
          <p:cNvSpPr txBox="1"/>
          <p:nvPr>
            <p:ph idx="1" type="body"/>
          </p:nvPr>
        </p:nvSpPr>
        <p:spPr>
          <a:xfrm>
            <a:off x="628650" y="1234875"/>
            <a:ext cx="7886700" cy="39450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50000"/>
              </a:lnSpc>
              <a:spcBef>
                <a:spcPts val="300"/>
              </a:spcBef>
              <a:spcAft>
                <a:spcPts val="0"/>
              </a:spcAft>
              <a:buClr>
                <a:srgbClr val="434343"/>
              </a:buClr>
              <a:buSzPts val="1400"/>
              <a:buFont typeface="Roboto Condensed"/>
              <a:buAutoNum type="arabicPeriod" startAt="4"/>
            </a:pPr>
            <a:r>
              <a:rPr lang="en-US" sz="1400">
                <a:solidFill>
                  <a:srgbClr val="434343"/>
                </a:solidFill>
              </a:rPr>
              <a:t>copy the </a:t>
            </a:r>
            <a:r>
              <a:rPr b="1" i="1" lang="en-US" sz="1400">
                <a:solidFill>
                  <a:srgbClr val="434343"/>
                </a:solidFill>
                <a:latin typeface="Courier New"/>
                <a:ea typeface="Courier New"/>
                <a:cs typeface="Courier New"/>
                <a:sym typeface="Courier New"/>
              </a:rPr>
              <a:t>snmpd</a:t>
            </a:r>
            <a:r>
              <a:rPr lang="en-US" sz="1400">
                <a:solidFill>
                  <a:srgbClr val="434343"/>
                </a:solidFill>
              </a:rPr>
              <a:t> configuration to all Scality servers:</a:t>
            </a:r>
            <a:br>
              <a:rPr lang="en-US" sz="1400">
                <a:solidFill>
                  <a:srgbClr val="434343"/>
                </a:solidFill>
              </a:rPr>
            </a:br>
            <a:endParaRPr sz="1400">
              <a:solidFill>
                <a:srgbClr val="434343"/>
              </a:solidFill>
            </a:endParaRPr>
          </a:p>
          <a:p>
            <a:pPr indent="-317500" lvl="0" marL="457200" marR="0" rtl="0" algn="l">
              <a:lnSpc>
                <a:spcPct val="150000"/>
              </a:lnSpc>
              <a:spcBef>
                <a:spcPts val="0"/>
              </a:spcBef>
              <a:spcAft>
                <a:spcPts val="0"/>
              </a:spcAft>
              <a:buClr>
                <a:srgbClr val="434343"/>
              </a:buClr>
              <a:buSzPts val="1400"/>
              <a:buFont typeface="Roboto"/>
              <a:buAutoNum type="arabicPeriod" startAt="4"/>
            </a:pPr>
            <a:r>
              <a:rPr lang="en-US" sz="1400">
                <a:solidFill>
                  <a:srgbClr val="434343"/>
                </a:solidFill>
              </a:rPr>
              <a:t>Restart </a:t>
            </a:r>
            <a:r>
              <a:rPr b="1" i="1" lang="en-US" sz="1400">
                <a:solidFill>
                  <a:srgbClr val="434343"/>
                </a:solidFill>
                <a:latin typeface="Courier New"/>
                <a:ea typeface="Courier New"/>
                <a:cs typeface="Courier New"/>
                <a:sym typeface="Courier New"/>
              </a:rPr>
              <a:t>snmpd</a:t>
            </a:r>
            <a:r>
              <a:rPr lang="en-US" sz="1400">
                <a:solidFill>
                  <a:srgbClr val="434343"/>
                </a:solidFill>
              </a:rPr>
              <a:t> on all Scality servers:</a:t>
            </a:r>
            <a:br>
              <a:rPr lang="en-US" sz="1400">
                <a:solidFill>
                  <a:srgbClr val="434343"/>
                </a:solidFill>
              </a:rPr>
            </a:br>
            <a:endParaRPr sz="1400">
              <a:solidFill>
                <a:srgbClr val="434343"/>
              </a:solidFill>
            </a:endParaRPr>
          </a:p>
          <a:p>
            <a:pPr indent="-317500" lvl="0" marL="457200" marR="0" rtl="0" algn="l">
              <a:lnSpc>
                <a:spcPct val="150000"/>
              </a:lnSpc>
              <a:spcBef>
                <a:spcPts val="0"/>
              </a:spcBef>
              <a:spcAft>
                <a:spcPts val="0"/>
              </a:spcAft>
              <a:buClr>
                <a:srgbClr val="434343"/>
              </a:buClr>
              <a:buSzPts val="1400"/>
              <a:buFont typeface="Roboto"/>
              <a:buAutoNum type="arabicPeriod" startAt="4"/>
            </a:pPr>
            <a:r>
              <a:rPr lang="en-US" sz="1400">
                <a:solidFill>
                  <a:srgbClr val="434343"/>
                </a:solidFill>
              </a:rPr>
              <a:t>Restart </a:t>
            </a:r>
            <a:r>
              <a:rPr b="1" i="1" lang="en-US" sz="1400">
                <a:solidFill>
                  <a:srgbClr val="434343"/>
                </a:solidFill>
                <a:latin typeface="Courier New"/>
                <a:ea typeface="Courier New"/>
                <a:cs typeface="Courier New"/>
                <a:sym typeface="Courier New"/>
              </a:rPr>
              <a:t>sagentd</a:t>
            </a:r>
            <a:r>
              <a:rPr lang="en-US" sz="1400">
                <a:solidFill>
                  <a:srgbClr val="434343"/>
                </a:solidFill>
              </a:rPr>
              <a:t> on all Scality servers:</a:t>
            </a:r>
            <a:br>
              <a:rPr lang="en-US" sz="1400">
                <a:solidFill>
                  <a:srgbClr val="434343"/>
                </a:solidFill>
              </a:rPr>
            </a:br>
            <a:endParaRPr sz="1400">
              <a:solidFill>
                <a:srgbClr val="434343"/>
              </a:solidFill>
            </a:endParaRPr>
          </a:p>
          <a:p>
            <a:pPr indent="0" lvl="0" marL="0" marR="0" rtl="0" algn="l">
              <a:lnSpc>
                <a:spcPct val="150000"/>
              </a:lnSpc>
              <a:spcBef>
                <a:spcPts val="300"/>
              </a:spcBef>
              <a:spcAft>
                <a:spcPts val="0"/>
              </a:spcAft>
              <a:buSzPts val="2000"/>
              <a:buNone/>
            </a:pPr>
            <a:r>
              <a:t/>
            </a:r>
            <a:endParaRPr sz="1400">
              <a:solidFill>
                <a:srgbClr val="434343"/>
              </a:solidFill>
            </a:endParaRPr>
          </a:p>
          <a:p>
            <a:pPr indent="0" lvl="0" marL="0" marR="0" rtl="0" algn="l">
              <a:lnSpc>
                <a:spcPct val="150000"/>
              </a:lnSpc>
              <a:spcBef>
                <a:spcPts val="300"/>
              </a:spcBef>
              <a:spcAft>
                <a:spcPts val="0"/>
              </a:spcAft>
              <a:buSzPts val="2000"/>
              <a:buNone/>
            </a:pPr>
            <a:r>
              <a:rPr lang="en-US" sz="1400">
                <a:solidFill>
                  <a:srgbClr val="434343"/>
                </a:solidFill>
              </a:rPr>
              <a:t>SNMP info retrieval example (get the OID from the MIB Field Definitions tables):</a:t>
            </a:r>
            <a:endParaRPr sz="1400">
              <a:solidFill>
                <a:srgbClr val="434343"/>
              </a:solidFill>
            </a:endParaRPr>
          </a:p>
        </p:txBody>
      </p:sp>
      <p:sp>
        <p:nvSpPr>
          <p:cNvPr id="678" name="Google Shape;678;p111"/>
          <p:cNvSpPr txBox="1"/>
          <p:nvPr/>
        </p:nvSpPr>
        <p:spPr>
          <a:xfrm>
            <a:off x="1166600" y="1643450"/>
            <a:ext cx="7348800" cy="2277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rgbClr val="434343"/>
                </a:solidFill>
                <a:latin typeface="Courier New"/>
                <a:ea typeface="Courier New"/>
                <a:cs typeface="Courier New"/>
                <a:sym typeface="Courier New"/>
              </a:rPr>
              <a:t>salt-cp '*' /etc/snmp/snmpd.conf /etc/snmp/</a:t>
            </a:r>
            <a:endParaRPr b="0" i="0" sz="1000" u="none" cap="none" strike="noStrike">
              <a:solidFill>
                <a:srgbClr val="434343"/>
              </a:solidFill>
              <a:latin typeface="Courier New"/>
              <a:ea typeface="Courier New"/>
              <a:cs typeface="Courier New"/>
              <a:sym typeface="Courier New"/>
            </a:endParaRPr>
          </a:p>
        </p:txBody>
      </p:sp>
      <p:sp>
        <p:nvSpPr>
          <p:cNvPr id="679" name="Google Shape;679;p111"/>
          <p:cNvSpPr txBox="1"/>
          <p:nvPr/>
        </p:nvSpPr>
        <p:spPr>
          <a:xfrm>
            <a:off x="1166600" y="2260675"/>
            <a:ext cx="7348800" cy="2277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rgbClr val="434343"/>
                </a:solidFill>
                <a:latin typeface="Courier New"/>
                <a:ea typeface="Courier New"/>
                <a:cs typeface="Courier New"/>
                <a:sym typeface="Courier New"/>
              </a:rPr>
              <a:t>salt '*' service.restart snmpd</a:t>
            </a:r>
            <a:endParaRPr b="0" i="0" sz="1000" u="none" cap="none" strike="noStrike">
              <a:solidFill>
                <a:srgbClr val="434343"/>
              </a:solidFill>
              <a:latin typeface="Courier New"/>
              <a:ea typeface="Courier New"/>
              <a:cs typeface="Courier New"/>
              <a:sym typeface="Courier New"/>
            </a:endParaRPr>
          </a:p>
        </p:txBody>
      </p:sp>
      <p:sp>
        <p:nvSpPr>
          <p:cNvPr id="680" name="Google Shape;680;p111"/>
          <p:cNvSpPr txBox="1"/>
          <p:nvPr/>
        </p:nvSpPr>
        <p:spPr>
          <a:xfrm>
            <a:off x="1166600" y="2915975"/>
            <a:ext cx="7348800" cy="2277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rgbClr val="434343"/>
                </a:solidFill>
                <a:latin typeface="Courier New"/>
                <a:ea typeface="Courier New"/>
                <a:cs typeface="Courier New"/>
                <a:sym typeface="Courier New"/>
              </a:rPr>
              <a:t>salt '*' service.restart scality-sagentd</a:t>
            </a:r>
            <a:endParaRPr b="0" i="0" sz="1000" u="none" cap="none" strike="noStrike">
              <a:solidFill>
                <a:srgbClr val="434343"/>
              </a:solidFill>
              <a:latin typeface="Courier New"/>
              <a:ea typeface="Courier New"/>
              <a:cs typeface="Courier New"/>
              <a:sym typeface="Courier New"/>
            </a:endParaRPr>
          </a:p>
        </p:txBody>
      </p:sp>
      <p:sp>
        <p:nvSpPr>
          <p:cNvPr id="681" name="Google Shape;681;p111"/>
          <p:cNvSpPr txBox="1"/>
          <p:nvPr/>
        </p:nvSpPr>
        <p:spPr>
          <a:xfrm>
            <a:off x="1166600" y="4028500"/>
            <a:ext cx="7348800" cy="9612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rgbClr val="434343"/>
                </a:solidFill>
                <a:latin typeface="Courier New"/>
                <a:ea typeface="Courier New"/>
                <a:cs typeface="Courier New"/>
                <a:sym typeface="Courier New"/>
              </a:rPr>
              <a:t>snmpwalk -v2c &lt;SERVER&gt; -c public &lt;OID&gt;</a:t>
            </a:r>
            <a:endParaRPr b="0" i="0" sz="1000" u="none" cap="none" strike="noStrike">
              <a:solidFill>
                <a:srgbClr val="43434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43434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rgbClr val="434343"/>
                </a:solidFill>
                <a:latin typeface="Courier New"/>
                <a:ea typeface="Courier New"/>
                <a:cs typeface="Courier New"/>
                <a:sym typeface="Courier New"/>
              </a:rPr>
              <a:t>#Example:</a:t>
            </a:r>
            <a:endParaRPr b="0" i="0" sz="1000" u="none" cap="none" strike="noStrike">
              <a:solidFill>
                <a:srgbClr val="434343"/>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rgbClr val="434343"/>
                </a:solidFill>
                <a:latin typeface="Courier New"/>
                <a:ea typeface="Courier New"/>
                <a:cs typeface="Courier New"/>
                <a:sym typeface="Courier New"/>
              </a:rPr>
              <a:t>#snmpwalk -v2c supervisor -c public 1.3.6.1.4.1.37489.2.1.1.1.4.1.1.2.1</a:t>
            </a:r>
            <a:endParaRPr b="0" i="0" sz="1000" u="none" cap="none" strike="noStrike">
              <a:solidFill>
                <a:srgbClr val="434343"/>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12"/>
          <p:cNvSpPr txBox="1"/>
          <p:nvPr>
            <p:ph type="title"/>
          </p:nvPr>
        </p:nvSpPr>
        <p:spPr>
          <a:xfrm>
            <a:off x="628638" y="2247925"/>
            <a:ext cx="7886700" cy="2376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SupAPI</a:t>
            </a:r>
            <a:br>
              <a:rPr lang="en-US"/>
            </a:br>
            <a:endParaRPr>
              <a:solidFill>
                <a:srgbClr val="3F5952"/>
              </a:solidFill>
            </a:endParaRPr>
          </a:p>
        </p:txBody>
      </p:sp>
      <p:sp>
        <p:nvSpPr>
          <p:cNvPr id="688" name="Google Shape;688;p112"/>
          <p:cNvSpPr txBox="1"/>
          <p:nvPr/>
        </p:nvSpPr>
        <p:spPr>
          <a:xfrm>
            <a:off x="628650" y="5075800"/>
            <a:ext cx="1962300" cy="551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5851"/>
                </a:solidFill>
                <a:latin typeface="Oswald"/>
                <a:ea typeface="Oswald"/>
                <a:cs typeface="Oswald"/>
                <a:sym typeface="Oswald"/>
              </a:rPr>
              <a:t>RING 8.5</a:t>
            </a:r>
            <a:endParaRPr b="1" i="0" sz="2400" u="none" cap="none" strike="noStrike">
              <a:solidFill>
                <a:srgbClr val="3F5851"/>
              </a:solidFill>
              <a:latin typeface="Oswald"/>
              <a:ea typeface="Oswald"/>
              <a:cs typeface="Oswald"/>
              <a:sym typeface="Oswa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3"/>
          <p:cNvSpPr/>
          <p:nvPr/>
        </p:nvSpPr>
        <p:spPr>
          <a:xfrm>
            <a:off x="7826025" y="3213713"/>
            <a:ext cx="887700" cy="1185300"/>
          </a:xfrm>
          <a:prstGeom prst="roundRect">
            <a:avLst>
              <a:gd fmla="val 16667" name="adj"/>
            </a:avLst>
          </a:prstGeom>
          <a:solidFill>
            <a:schemeClr val="lt2"/>
          </a:solidFill>
          <a:ln>
            <a:noFill/>
          </a:ln>
          <a:effectLst>
            <a:outerShdw blurRad="57150" rotWithShape="0" algn="bl" dir="5400000" dist="19050">
              <a:srgbClr val="000000">
                <a:alpha val="49803"/>
              </a:srgbClr>
            </a:outerShdw>
          </a:effectLst>
        </p:spPr>
        <p:txBody>
          <a:bodyPr anchorCtr="0" anchor="ctr" bIns="91425" lIns="91425" spcFirstLastPara="1" rIns="91425" wrap="square" tIns="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Condensed"/>
              <a:ea typeface="Roboto Condensed"/>
              <a:cs typeface="Roboto Condensed"/>
              <a:sym typeface="Roboto Condensed"/>
            </a:endParaRPr>
          </a:p>
        </p:txBody>
      </p:sp>
      <p:sp>
        <p:nvSpPr>
          <p:cNvPr id="694" name="Google Shape;694;p113"/>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SupAPI Overview</a:t>
            </a:r>
            <a:endParaRPr b="1" i="0" sz="3600" u="none" cap="none" strike="noStrike">
              <a:solidFill>
                <a:srgbClr val="434343"/>
              </a:solidFill>
              <a:latin typeface="Oswald"/>
              <a:ea typeface="Oswald"/>
              <a:cs typeface="Oswald"/>
              <a:sym typeface="Oswald"/>
            </a:endParaRPr>
          </a:p>
        </p:txBody>
      </p:sp>
      <p:sp>
        <p:nvSpPr>
          <p:cNvPr id="695" name="Google Shape;695;p113"/>
          <p:cNvSpPr txBox="1"/>
          <p:nvPr>
            <p:ph idx="1" type="body"/>
          </p:nvPr>
        </p:nvSpPr>
        <p:spPr>
          <a:xfrm>
            <a:off x="628650" y="1234875"/>
            <a:ext cx="8260200" cy="41838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15000"/>
              </a:lnSpc>
              <a:spcBef>
                <a:spcPts val="0"/>
              </a:spcBef>
              <a:spcAft>
                <a:spcPts val="0"/>
              </a:spcAft>
              <a:buClr>
                <a:srgbClr val="434343"/>
              </a:buClr>
              <a:buSzPts val="1400"/>
              <a:buFont typeface="Roboto Condensed"/>
              <a:buChar char="•"/>
            </a:pPr>
            <a:r>
              <a:rPr lang="en-US" sz="1400">
                <a:solidFill>
                  <a:srgbClr val="434343"/>
                </a:solidFill>
                <a:latin typeface="Roboto Condensed"/>
                <a:ea typeface="Roboto Condensed"/>
                <a:cs typeface="Roboto Condensed"/>
                <a:sym typeface="Roboto Condensed"/>
              </a:rPr>
              <a:t>API for </a:t>
            </a:r>
            <a:r>
              <a:rPr b="1" lang="en-US" sz="1400">
                <a:solidFill>
                  <a:schemeClr val="accent5"/>
                </a:solidFill>
                <a:latin typeface="Roboto Condensed"/>
                <a:ea typeface="Roboto Condensed"/>
                <a:cs typeface="Roboto Condensed"/>
                <a:sym typeface="Roboto Condensed"/>
              </a:rPr>
              <a:t>monitoring and administering</a:t>
            </a:r>
            <a:r>
              <a:rPr lang="en-US" sz="1400">
                <a:solidFill>
                  <a:srgbClr val="434343"/>
                </a:solidFill>
                <a:latin typeface="Roboto Condensed"/>
                <a:ea typeface="Roboto Condensed"/>
                <a:cs typeface="Roboto Condensed"/>
                <a:sym typeface="Roboto Condensed"/>
              </a:rPr>
              <a:t> a RING </a:t>
            </a:r>
            <a:br>
              <a:rPr lang="en-US" sz="1400">
                <a:solidFill>
                  <a:srgbClr val="434343"/>
                </a:solidFill>
                <a:latin typeface="Roboto Condensed"/>
                <a:ea typeface="Roboto Condensed"/>
                <a:cs typeface="Roboto Condensed"/>
                <a:sym typeface="Roboto Condensed"/>
              </a:rPr>
            </a:br>
            <a:r>
              <a:rPr lang="en-US" sz="1400">
                <a:solidFill>
                  <a:srgbClr val="434343"/>
                </a:solidFill>
                <a:latin typeface="Roboto Condensed"/>
                <a:ea typeface="Roboto Condensed"/>
                <a:cs typeface="Roboto Condensed"/>
                <a:sym typeface="Roboto Condensed"/>
              </a:rPr>
              <a:t>system.</a:t>
            </a:r>
            <a:endParaRPr sz="1400">
              <a:solidFill>
                <a:srgbClr val="434343"/>
              </a:solidFill>
              <a:latin typeface="Roboto Condensed"/>
              <a:ea typeface="Roboto Condensed"/>
              <a:cs typeface="Roboto Condensed"/>
              <a:sym typeface="Roboto Condensed"/>
            </a:endParaRPr>
          </a:p>
          <a:p>
            <a:pPr indent="-317500" lvl="0" marL="457200" marR="0" rtl="0" algn="l">
              <a:lnSpc>
                <a:spcPct val="115000"/>
              </a:lnSpc>
              <a:spcBef>
                <a:spcPts val="1000"/>
              </a:spcBef>
              <a:spcAft>
                <a:spcPts val="0"/>
              </a:spcAft>
              <a:buClr>
                <a:srgbClr val="434343"/>
              </a:buClr>
              <a:buSzPts val="1400"/>
              <a:buFont typeface="Roboto Condensed"/>
              <a:buChar char="•"/>
            </a:pPr>
            <a:r>
              <a:rPr lang="en-US" sz="1400">
                <a:solidFill>
                  <a:srgbClr val="434343"/>
                </a:solidFill>
                <a:latin typeface="Roboto Condensed"/>
                <a:ea typeface="Roboto Condensed"/>
                <a:cs typeface="Roboto Condensed"/>
                <a:sym typeface="Roboto Condensed"/>
              </a:rPr>
              <a:t>Also </a:t>
            </a:r>
            <a:r>
              <a:rPr b="1" lang="en-US" sz="1400">
                <a:solidFill>
                  <a:schemeClr val="accent5"/>
                </a:solidFill>
                <a:latin typeface="Roboto Condensed"/>
                <a:ea typeface="Roboto Condensed"/>
                <a:cs typeface="Roboto Condensed"/>
                <a:sym typeface="Roboto Condensed"/>
              </a:rPr>
              <a:t>serves as a proxy</a:t>
            </a:r>
            <a:r>
              <a:rPr lang="en-US" sz="1400">
                <a:solidFill>
                  <a:srgbClr val="434343"/>
                </a:solidFill>
                <a:latin typeface="Roboto Condensed"/>
                <a:ea typeface="Roboto Condensed"/>
                <a:cs typeface="Roboto Condensed"/>
                <a:sym typeface="Roboto Condensed"/>
              </a:rPr>
              <a:t>, passing commands </a:t>
            </a:r>
            <a:br>
              <a:rPr lang="en-US" sz="1400">
                <a:solidFill>
                  <a:srgbClr val="434343"/>
                </a:solidFill>
                <a:latin typeface="Roboto Condensed"/>
                <a:ea typeface="Roboto Condensed"/>
                <a:cs typeface="Roboto Condensed"/>
                <a:sym typeface="Roboto Condensed"/>
              </a:rPr>
            </a:br>
            <a:r>
              <a:rPr lang="en-US" sz="1400">
                <a:solidFill>
                  <a:srgbClr val="434343"/>
                </a:solidFill>
                <a:latin typeface="Roboto Condensed"/>
                <a:ea typeface="Roboto Condensed"/>
                <a:cs typeface="Roboto Condensed"/>
                <a:sym typeface="Roboto Condensed"/>
              </a:rPr>
              <a:t>from Grafana to ElasticSearch.</a:t>
            </a:r>
            <a:endParaRPr sz="1400">
              <a:solidFill>
                <a:srgbClr val="434343"/>
              </a:solidFill>
              <a:latin typeface="Roboto Condensed"/>
              <a:ea typeface="Roboto Condensed"/>
              <a:cs typeface="Roboto Condensed"/>
              <a:sym typeface="Roboto Condensed"/>
            </a:endParaRPr>
          </a:p>
          <a:p>
            <a:pPr indent="-317500" lvl="0" marL="457200" marR="0" rtl="0" algn="l">
              <a:lnSpc>
                <a:spcPct val="115000"/>
              </a:lnSpc>
              <a:spcBef>
                <a:spcPts val="1000"/>
              </a:spcBef>
              <a:spcAft>
                <a:spcPts val="0"/>
              </a:spcAft>
              <a:buClr>
                <a:srgbClr val="434343"/>
              </a:buClr>
              <a:buSzPts val="1400"/>
              <a:buFont typeface="Roboto Condensed"/>
              <a:buChar char="•"/>
            </a:pPr>
            <a:r>
              <a:rPr lang="en-US" sz="1400">
                <a:solidFill>
                  <a:srgbClr val="434343"/>
                </a:solidFill>
                <a:latin typeface="Roboto Condensed"/>
                <a:ea typeface="Roboto Condensed"/>
                <a:cs typeface="Roboto Condensed"/>
                <a:sym typeface="Roboto Condensed"/>
              </a:rPr>
              <a:t>Leverages </a:t>
            </a:r>
            <a:r>
              <a:rPr b="1" i="1" lang="en-US" sz="1400">
                <a:solidFill>
                  <a:schemeClr val="accent5"/>
                </a:solidFill>
                <a:latin typeface="Roboto Condensed"/>
                <a:ea typeface="Roboto Condensed"/>
                <a:cs typeface="Roboto Condensed"/>
                <a:sym typeface="Roboto Condensed"/>
              </a:rPr>
              <a:t>bizstoresup</a:t>
            </a:r>
            <a:r>
              <a:rPr b="1" lang="en-US" sz="1400">
                <a:solidFill>
                  <a:schemeClr val="accent5"/>
                </a:solidFill>
                <a:latin typeface="Roboto Condensed"/>
                <a:ea typeface="Roboto Condensed"/>
                <a:cs typeface="Roboto Condensed"/>
                <a:sym typeface="Roboto Condensed"/>
              </a:rPr>
              <a:t> and </a:t>
            </a:r>
            <a:r>
              <a:rPr b="1" i="1" lang="en-US" sz="1400">
                <a:solidFill>
                  <a:schemeClr val="accent5"/>
                </a:solidFill>
                <a:latin typeface="Roboto Condensed"/>
                <a:ea typeface="Roboto Condensed"/>
                <a:cs typeface="Roboto Condensed"/>
                <a:sym typeface="Roboto Condensed"/>
              </a:rPr>
              <a:t>supv2</a:t>
            </a:r>
            <a:r>
              <a:rPr lang="en-US" sz="1400">
                <a:solidFill>
                  <a:srgbClr val="434343"/>
                </a:solidFill>
                <a:latin typeface="Roboto Condensed"/>
                <a:ea typeface="Roboto Condensed"/>
                <a:cs typeface="Roboto Condensed"/>
                <a:sym typeface="Roboto Condensed"/>
              </a:rPr>
              <a:t> to access </a:t>
            </a:r>
            <a:br>
              <a:rPr lang="en-US" sz="1400">
                <a:solidFill>
                  <a:srgbClr val="434343"/>
                </a:solidFill>
                <a:latin typeface="Roboto Condensed"/>
                <a:ea typeface="Roboto Condensed"/>
                <a:cs typeface="Roboto Condensed"/>
                <a:sym typeface="Roboto Condensed"/>
              </a:rPr>
            </a:br>
            <a:r>
              <a:rPr lang="en-US" sz="1400">
                <a:solidFill>
                  <a:srgbClr val="434343"/>
                </a:solidFill>
                <a:latin typeface="Roboto Condensed"/>
                <a:ea typeface="Roboto Condensed"/>
                <a:cs typeface="Roboto Condensed"/>
                <a:sym typeface="Roboto Condensed"/>
              </a:rPr>
              <a:t>RING daemons-specific management interfaces.</a:t>
            </a:r>
            <a:endParaRPr sz="1400">
              <a:solidFill>
                <a:srgbClr val="434343"/>
              </a:solidFill>
              <a:latin typeface="Roboto Condensed"/>
              <a:ea typeface="Roboto Condensed"/>
              <a:cs typeface="Roboto Condensed"/>
              <a:sym typeface="Roboto Condensed"/>
            </a:endParaRPr>
          </a:p>
          <a:p>
            <a:pPr indent="-317500" lvl="0" marL="457200" marR="0" rtl="0" algn="l">
              <a:lnSpc>
                <a:spcPct val="115000"/>
              </a:lnSpc>
              <a:spcBef>
                <a:spcPts val="1000"/>
              </a:spcBef>
              <a:spcAft>
                <a:spcPts val="0"/>
              </a:spcAft>
              <a:buClr>
                <a:srgbClr val="434343"/>
              </a:buClr>
              <a:buSzPts val="1400"/>
              <a:buFont typeface="Roboto Condensed"/>
              <a:buChar char="•"/>
            </a:pPr>
            <a:r>
              <a:rPr lang="en-US" sz="1400">
                <a:solidFill>
                  <a:srgbClr val="434343"/>
                </a:solidFill>
                <a:latin typeface="Roboto Condensed"/>
                <a:ea typeface="Roboto Condensed"/>
                <a:cs typeface="Roboto Condensed"/>
                <a:sym typeface="Roboto Condensed"/>
              </a:rPr>
              <a:t>Uses a </a:t>
            </a:r>
            <a:r>
              <a:rPr b="1" lang="en-US" sz="1400">
                <a:solidFill>
                  <a:schemeClr val="accent5"/>
                </a:solidFill>
                <a:latin typeface="Roboto Condensed"/>
                <a:ea typeface="Roboto Condensed"/>
                <a:cs typeface="Roboto Condensed"/>
                <a:sym typeface="Roboto Condensed"/>
              </a:rPr>
              <a:t>Role-Based Access Control (RBAC)</a:t>
            </a:r>
            <a:r>
              <a:rPr lang="en-US" sz="1400">
                <a:solidFill>
                  <a:srgbClr val="434343"/>
                </a:solidFill>
                <a:latin typeface="Roboto Condensed"/>
                <a:ea typeface="Roboto Condensed"/>
                <a:cs typeface="Roboto Condensed"/>
                <a:sym typeface="Roboto Condensed"/>
              </a:rPr>
              <a:t> </a:t>
            </a:r>
            <a:br>
              <a:rPr lang="en-US" sz="1400">
                <a:solidFill>
                  <a:srgbClr val="434343"/>
                </a:solidFill>
                <a:latin typeface="Roboto Condensed"/>
                <a:ea typeface="Roboto Condensed"/>
                <a:cs typeface="Roboto Condensed"/>
                <a:sym typeface="Roboto Condensed"/>
              </a:rPr>
            </a:br>
            <a:r>
              <a:rPr lang="en-US" sz="1400">
                <a:solidFill>
                  <a:srgbClr val="434343"/>
                </a:solidFill>
                <a:latin typeface="Roboto Condensed"/>
                <a:ea typeface="Roboto Condensed"/>
                <a:cs typeface="Roboto Condensed"/>
                <a:sym typeface="Roboto Condensed"/>
              </a:rPr>
              <a:t>approach to protect from unauthorized access.</a:t>
            </a:r>
            <a:endParaRPr sz="1400">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0"/>
              </a:spcAft>
              <a:buSzPts val="2000"/>
              <a:buNone/>
            </a:pPr>
            <a:r>
              <a:t/>
            </a:r>
            <a:endParaRPr sz="1400">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0"/>
              </a:spcAft>
              <a:buSzPts val="2000"/>
              <a:buNone/>
            </a:pPr>
            <a:r>
              <a:t/>
            </a:r>
            <a:endParaRPr sz="1400">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0"/>
              </a:spcAft>
              <a:buSzPts val="2000"/>
              <a:buNone/>
            </a:pPr>
            <a:r>
              <a:t/>
            </a:r>
            <a:endParaRPr sz="1400">
              <a:solidFill>
                <a:srgbClr val="434343"/>
              </a:solidFill>
              <a:latin typeface="Roboto Condensed"/>
              <a:ea typeface="Roboto Condensed"/>
              <a:cs typeface="Roboto Condensed"/>
              <a:sym typeface="Roboto Condensed"/>
            </a:endParaRPr>
          </a:p>
          <a:p>
            <a:pPr indent="0" lvl="0" marL="0" rtl="0" algn="l">
              <a:lnSpc>
                <a:spcPct val="115000"/>
              </a:lnSpc>
              <a:spcBef>
                <a:spcPts val="1000"/>
              </a:spcBef>
              <a:spcAft>
                <a:spcPts val="1000"/>
              </a:spcAft>
              <a:buClr>
                <a:schemeClr val="dk1"/>
              </a:buClr>
              <a:buSzPts val="1100"/>
              <a:buFont typeface="Arial"/>
              <a:buNone/>
            </a:pPr>
            <a:r>
              <a:rPr lang="en-US" sz="1400">
                <a:solidFill>
                  <a:srgbClr val="434343"/>
                </a:solidFill>
                <a:latin typeface="Roboto Condensed"/>
                <a:ea typeface="Roboto Condensed"/>
                <a:cs typeface="Roboto Condensed"/>
                <a:sym typeface="Roboto Condensed"/>
              </a:rPr>
              <a:t>For more information, check out “</a:t>
            </a:r>
            <a:r>
              <a:rPr b="1" i="1" lang="en-US" sz="1400">
                <a:solidFill>
                  <a:srgbClr val="434343"/>
                </a:solidFill>
                <a:latin typeface="Roboto Condensed"/>
                <a:ea typeface="Roboto Condensed"/>
                <a:cs typeface="Roboto Condensed"/>
                <a:sym typeface="Roboto Condensed"/>
              </a:rPr>
              <a:t>Management Tools</a:t>
            </a:r>
            <a:r>
              <a:rPr lang="en-US" sz="1400">
                <a:solidFill>
                  <a:srgbClr val="434343"/>
                </a:solidFill>
                <a:latin typeface="Roboto Condensed"/>
                <a:ea typeface="Roboto Condensed"/>
                <a:cs typeface="Roboto Condensed"/>
                <a:sym typeface="Roboto Condensed"/>
              </a:rPr>
              <a:t>” in the </a:t>
            </a:r>
            <a:r>
              <a:rPr b="1" lang="en-US" sz="1400">
                <a:solidFill>
                  <a:srgbClr val="434343"/>
                </a:solidFill>
                <a:latin typeface="Roboto Condensed"/>
                <a:ea typeface="Roboto Condensed"/>
                <a:cs typeface="Roboto Condensed"/>
                <a:sym typeface="Roboto Condensed"/>
              </a:rPr>
              <a:t>Scality RING Operations</a:t>
            </a:r>
            <a:r>
              <a:rPr lang="en-US" sz="1400">
                <a:solidFill>
                  <a:srgbClr val="434343"/>
                </a:solidFill>
                <a:latin typeface="Roboto Condensed"/>
                <a:ea typeface="Roboto Condensed"/>
                <a:cs typeface="Roboto Condensed"/>
                <a:sym typeface="Roboto Condensed"/>
              </a:rPr>
              <a:t> guide found on </a:t>
            </a:r>
            <a:r>
              <a:rPr lang="en-US" sz="1400">
                <a:solidFill>
                  <a:srgbClr val="1155CC"/>
                </a:solidFill>
                <a:latin typeface="Roboto Condensed"/>
                <a:ea typeface="Roboto Condensed"/>
                <a:cs typeface="Roboto Condensed"/>
                <a:sym typeface="Roboto Condensed"/>
              </a:rPr>
              <a:t>🔗</a:t>
            </a:r>
            <a:r>
              <a:rPr lang="en-US" sz="1400" u="sng">
                <a:solidFill>
                  <a:schemeClr val="hlink"/>
                </a:solidFill>
                <a:latin typeface="Roboto Condensed"/>
                <a:ea typeface="Roboto Condensed"/>
                <a:cs typeface="Roboto Condensed"/>
                <a:sym typeface="Roboto Condensed"/>
                <a:hlinkClick r:id="rId3"/>
              </a:rPr>
              <a:t>https://documentation.scality.com</a:t>
            </a:r>
            <a:r>
              <a:rPr lang="en-US" sz="1400">
                <a:solidFill>
                  <a:srgbClr val="434343"/>
                </a:solidFill>
                <a:latin typeface="Roboto Condensed"/>
                <a:ea typeface="Roboto Condensed"/>
                <a:cs typeface="Roboto Condensed"/>
                <a:sym typeface="Roboto Condensed"/>
              </a:rPr>
              <a:t>.</a:t>
            </a:r>
            <a:endParaRPr sz="1400">
              <a:solidFill>
                <a:srgbClr val="434343"/>
              </a:solidFill>
              <a:latin typeface="Roboto Condensed"/>
              <a:ea typeface="Roboto Condensed"/>
              <a:cs typeface="Roboto Condensed"/>
              <a:sym typeface="Roboto Condensed"/>
            </a:endParaRPr>
          </a:p>
        </p:txBody>
      </p:sp>
      <p:sp>
        <p:nvSpPr>
          <p:cNvPr id="696" name="Google Shape;696;p113"/>
          <p:cNvSpPr/>
          <p:nvPr/>
        </p:nvSpPr>
        <p:spPr>
          <a:xfrm>
            <a:off x="4981225" y="1160638"/>
            <a:ext cx="2737500" cy="1270800"/>
          </a:xfrm>
          <a:prstGeom prst="roundRect">
            <a:avLst>
              <a:gd fmla="val 16667" name="adj"/>
            </a:avLst>
          </a:prstGeom>
          <a:solidFill>
            <a:schemeClr val="lt2"/>
          </a:solidFill>
          <a:ln>
            <a:noFill/>
          </a:ln>
          <a:effectLst>
            <a:outerShdw blurRad="57150" rotWithShape="0" algn="bl" dir="5400000" dist="19050">
              <a:srgbClr val="000000">
                <a:alpha val="49803"/>
              </a:srgbClr>
            </a:outerShdw>
          </a:effectLst>
        </p:spPr>
        <p:txBody>
          <a:bodyPr anchorCtr="0" anchor="t" bIns="91425" lIns="91425" spcFirstLastPara="1" rIns="91425" wrap="square" tIns="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Condensed"/>
                <a:ea typeface="Roboto Condensed"/>
                <a:cs typeface="Roboto Condensed"/>
                <a:sym typeface="Roboto Condensed"/>
              </a:rPr>
              <a:t>Supervisor</a:t>
            </a:r>
            <a:endParaRPr b="0" i="0" sz="1200" u="none" cap="none" strike="noStrike">
              <a:solidFill>
                <a:srgbClr val="000000"/>
              </a:solidFill>
              <a:latin typeface="Roboto Condensed"/>
              <a:ea typeface="Roboto Condensed"/>
              <a:cs typeface="Roboto Condensed"/>
              <a:sym typeface="Roboto Condensed"/>
            </a:endParaRPr>
          </a:p>
        </p:txBody>
      </p:sp>
      <p:sp>
        <p:nvSpPr>
          <p:cNvPr id="697" name="Google Shape;697;p113"/>
          <p:cNvSpPr/>
          <p:nvPr/>
        </p:nvSpPr>
        <p:spPr>
          <a:xfrm>
            <a:off x="5098200" y="1494663"/>
            <a:ext cx="937800" cy="290100"/>
          </a:xfrm>
          <a:prstGeom prst="roundRect">
            <a:avLst>
              <a:gd fmla="val 16667" name="adj"/>
            </a:avLst>
          </a:pr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5200C"/>
                </a:solidFill>
                <a:latin typeface="Roboto Condensed"/>
                <a:ea typeface="Roboto Condensed"/>
                <a:cs typeface="Roboto Condensed"/>
                <a:sym typeface="Roboto Condensed"/>
              </a:rPr>
              <a:t>SupAPI</a:t>
            </a:r>
            <a:endParaRPr b="1" i="0" sz="1400" u="none" cap="none" strike="noStrike">
              <a:solidFill>
                <a:srgbClr val="85200C"/>
              </a:solidFill>
              <a:latin typeface="Roboto Condensed"/>
              <a:ea typeface="Roboto Condensed"/>
              <a:cs typeface="Roboto Condensed"/>
              <a:sym typeface="Roboto Condensed"/>
            </a:endParaRPr>
          </a:p>
        </p:txBody>
      </p:sp>
      <p:sp>
        <p:nvSpPr>
          <p:cNvPr id="698" name="Google Shape;698;p113"/>
          <p:cNvSpPr/>
          <p:nvPr/>
        </p:nvSpPr>
        <p:spPr>
          <a:xfrm>
            <a:off x="6650100" y="1494663"/>
            <a:ext cx="937800" cy="290100"/>
          </a:xfrm>
          <a:prstGeom prst="roundRect">
            <a:avLst>
              <a:gd fmla="val 16667" name="adj"/>
            </a:avLst>
          </a:pr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accent1"/>
                </a:solidFill>
                <a:latin typeface="Roboto Condensed"/>
                <a:ea typeface="Roboto Condensed"/>
                <a:cs typeface="Roboto Condensed"/>
                <a:sym typeface="Roboto Condensed"/>
              </a:rPr>
              <a:t>supv2</a:t>
            </a:r>
            <a:endParaRPr b="0" i="1" sz="1200" u="none" cap="none" strike="noStrike">
              <a:solidFill>
                <a:schemeClr val="accent1"/>
              </a:solidFill>
              <a:latin typeface="Roboto Condensed"/>
              <a:ea typeface="Roboto Condensed"/>
              <a:cs typeface="Roboto Condensed"/>
              <a:sym typeface="Roboto Condensed"/>
            </a:endParaRPr>
          </a:p>
        </p:txBody>
      </p:sp>
      <p:sp>
        <p:nvSpPr>
          <p:cNvPr id="699" name="Google Shape;699;p113"/>
          <p:cNvSpPr/>
          <p:nvPr/>
        </p:nvSpPr>
        <p:spPr>
          <a:xfrm>
            <a:off x="6650100" y="2011413"/>
            <a:ext cx="937800" cy="290100"/>
          </a:xfrm>
          <a:prstGeom prst="roundRect">
            <a:avLst>
              <a:gd fmla="val 16667" name="adj"/>
            </a:avLst>
          </a:pr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accent1"/>
                </a:solidFill>
                <a:latin typeface="Roboto Condensed"/>
                <a:ea typeface="Roboto Condensed"/>
                <a:cs typeface="Roboto Condensed"/>
                <a:sym typeface="Roboto Condensed"/>
              </a:rPr>
              <a:t>bizstoresup</a:t>
            </a:r>
            <a:endParaRPr b="0" i="1" sz="1200" u="none" cap="none" strike="noStrike">
              <a:solidFill>
                <a:schemeClr val="accent1"/>
              </a:solidFill>
              <a:latin typeface="Roboto Condensed"/>
              <a:ea typeface="Roboto Condensed"/>
              <a:cs typeface="Roboto Condensed"/>
              <a:sym typeface="Roboto Condensed"/>
            </a:endParaRPr>
          </a:p>
        </p:txBody>
      </p:sp>
      <p:sp>
        <p:nvSpPr>
          <p:cNvPr id="700" name="Google Shape;700;p113"/>
          <p:cNvSpPr/>
          <p:nvPr/>
        </p:nvSpPr>
        <p:spPr>
          <a:xfrm>
            <a:off x="5019723" y="3134488"/>
            <a:ext cx="1072200" cy="782700"/>
          </a:xfrm>
          <a:prstGeom prst="flowChartMagneticDisk">
            <a:avLst/>
          </a:prstGeom>
          <a:solidFill>
            <a:srgbClr val="FFFFFF"/>
          </a:solidFill>
          <a:ln cap="flat" cmpd="sng" w="9525">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0"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accent5"/>
                </a:solidFill>
                <a:latin typeface="Roboto Condensed"/>
                <a:ea typeface="Roboto Condensed"/>
                <a:cs typeface="Roboto Condensed"/>
                <a:sym typeface="Roboto Condensed"/>
              </a:rPr>
              <a:t>ElasticSearch</a:t>
            </a:r>
            <a:br>
              <a:rPr b="0" i="0" lang="en-US" sz="1300" u="none" cap="none" strike="noStrike">
                <a:solidFill>
                  <a:schemeClr val="accent5"/>
                </a:solidFill>
                <a:latin typeface="Roboto Condensed"/>
                <a:ea typeface="Roboto Condensed"/>
                <a:cs typeface="Roboto Condensed"/>
                <a:sym typeface="Roboto Condensed"/>
              </a:rPr>
            </a:br>
            <a:r>
              <a:rPr b="0" i="0" lang="en-US" sz="1300" u="none" cap="none" strike="noStrike">
                <a:solidFill>
                  <a:schemeClr val="accent5"/>
                </a:solidFill>
                <a:latin typeface="Roboto Condensed"/>
                <a:ea typeface="Roboto Condensed"/>
                <a:cs typeface="Roboto Condensed"/>
                <a:sym typeface="Roboto Condensed"/>
              </a:rPr>
              <a:t>cluster</a:t>
            </a:r>
            <a:endParaRPr b="0" i="0" sz="1300" u="none" cap="none" strike="noStrike">
              <a:solidFill>
                <a:schemeClr val="accent5"/>
              </a:solidFill>
              <a:latin typeface="Roboto Condensed"/>
              <a:ea typeface="Roboto Condensed"/>
              <a:cs typeface="Roboto Condensed"/>
              <a:sym typeface="Roboto Condensed"/>
            </a:endParaRPr>
          </a:p>
        </p:txBody>
      </p:sp>
      <p:sp>
        <p:nvSpPr>
          <p:cNvPr id="701" name="Google Shape;701;p113"/>
          <p:cNvSpPr/>
          <p:nvPr/>
        </p:nvSpPr>
        <p:spPr>
          <a:xfrm>
            <a:off x="7960100" y="4038763"/>
            <a:ext cx="614700" cy="290100"/>
          </a:xfrm>
          <a:prstGeom prst="roundRect">
            <a:avLst>
              <a:gd fmla="val 16667" name="adj"/>
            </a:avLst>
          </a:prstGeom>
          <a:solidFill>
            <a:srgbClr val="FFFFFF"/>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45818E"/>
                </a:solidFill>
                <a:latin typeface="Roboto Condensed"/>
                <a:ea typeface="Roboto Condensed"/>
                <a:cs typeface="Roboto Condensed"/>
                <a:sym typeface="Roboto Condensed"/>
              </a:rPr>
              <a:t>nodes</a:t>
            </a:r>
            <a:endParaRPr b="0" i="0" sz="1200" u="none" cap="none" strike="noStrike">
              <a:solidFill>
                <a:srgbClr val="45818E"/>
              </a:solidFill>
              <a:latin typeface="Roboto Condensed"/>
              <a:ea typeface="Roboto Condensed"/>
              <a:cs typeface="Roboto Condensed"/>
              <a:sym typeface="Roboto Condensed"/>
            </a:endParaRPr>
          </a:p>
        </p:txBody>
      </p:sp>
      <p:cxnSp>
        <p:nvCxnSpPr>
          <p:cNvPr id="702" name="Google Shape;702;p113"/>
          <p:cNvCxnSpPr>
            <a:stCxn id="697" idx="2"/>
            <a:endCxn id="700" idx="1"/>
          </p:cNvCxnSpPr>
          <p:nvPr/>
        </p:nvCxnSpPr>
        <p:spPr>
          <a:xfrm flipH="1">
            <a:off x="5555700" y="1784763"/>
            <a:ext cx="11400" cy="1349700"/>
          </a:xfrm>
          <a:prstGeom prst="straightConnector1">
            <a:avLst/>
          </a:prstGeom>
          <a:noFill/>
          <a:ln cap="flat" cmpd="sng" w="19050">
            <a:solidFill>
              <a:schemeClr val="accent5"/>
            </a:solidFill>
            <a:prstDash val="solid"/>
            <a:round/>
            <a:headEnd len="sm" w="sm" type="none"/>
            <a:tailEnd len="med" w="med" type="triangle"/>
          </a:ln>
        </p:spPr>
      </p:cxnSp>
      <p:cxnSp>
        <p:nvCxnSpPr>
          <p:cNvPr id="703" name="Google Shape;703;p113"/>
          <p:cNvCxnSpPr>
            <a:stCxn id="697" idx="3"/>
            <a:endCxn id="698" idx="1"/>
          </p:cNvCxnSpPr>
          <p:nvPr/>
        </p:nvCxnSpPr>
        <p:spPr>
          <a:xfrm>
            <a:off x="6036000" y="1639713"/>
            <a:ext cx="614100" cy="0"/>
          </a:xfrm>
          <a:prstGeom prst="straightConnector1">
            <a:avLst/>
          </a:prstGeom>
          <a:noFill/>
          <a:ln cap="flat" cmpd="sng" w="9525">
            <a:solidFill>
              <a:schemeClr val="accent1"/>
            </a:solidFill>
            <a:prstDash val="solid"/>
            <a:round/>
            <a:headEnd len="sm" w="sm" type="none"/>
            <a:tailEnd len="med" w="med" type="triangle"/>
          </a:ln>
        </p:spPr>
      </p:cxnSp>
      <p:cxnSp>
        <p:nvCxnSpPr>
          <p:cNvPr id="704" name="Google Shape;704;p113"/>
          <p:cNvCxnSpPr>
            <a:stCxn id="697" idx="3"/>
            <a:endCxn id="699" idx="1"/>
          </p:cNvCxnSpPr>
          <p:nvPr/>
        </p:nvCxnSpPr>
        <p:spPr>
          <a:xfrm>
            <a:off x="6036000" y="1639713"/>
            <a:ext cx="614100" cy="516900"/>
          </a:xfrm>
          <a:prstGeom prst="straightConnector1">
            <a:avLst/>
          </a:prstGeom>
          <a:noFill/>
          <a:ln cap="flat" cmpd="sng" w="9525">
            <a:solidFill>
              <a:schemeClr val="accent1"/>
            </a:solidFill>
            <a:prstDash val="solid"/>
            <a:round/>
            <a:headEnd len="sm" w="sm" type="none"/>
            <a:tailEnd len="med" w="med" type="triangle"/>
          </a:ln>
        </p:spPr>
      </p:cxnSp>
      <p:cxnSp>
        <p:nvCxnSpPr>
          <p:cNvPr id="705" name="Google Shape;705;p113"/>
          <p:cNvCxnSpPr>
            <a:stCxn id="698" idx="2"/>
            <a:endCxn id="699" idx="0"/>
          </p:cNvCxnSpPr>
          <p:nvPr/>
        </p:nvCxnSpPr>
        <p:spPr>
          <a:xfrm>
            <a:off x="7119000" y="1784763"/>
            <a:ext cx="0" cy="226800"/>
          </a:xfrm>
          <a:prstGeom prst="straightConnector1">
            <a:avLst/>
          </a:prstGeom>
          <a:noFill/>
          <a:ln cap="flat" cmpd="sng" w="9525">
            <a:solidFill>
              <a:schemeClr val="accent1"/>
            </a:solidFill>
            <a:prstDash val="solid"/>
            <a:round/>
            <a:headEnd len="sm" w="sm" type="none"/>
            <a:tailEnd len="med" w="med" type="triangle"/>
          </a:ln>
        </p:spPr>
      </p:cxnSp>
      <p:sp>
        <p:nvSpPr>
          <p:cNvPr id="706" name="Google Shape;706;p113"/>
          <p:cNvSpPr/>
          <p:nvPr/>
        </p:nvSpPr>
        <p:spPr>
          <a:xfrm>
            <a:off x="6587425" y="3213813"/>
            <a:ext cx="1072200" cy="1185300"/>
          </a:xfrm>
          <a:prstGeom prst="roundRect">
            <a:avLst>
              <a:gd fmla="val 16667" name="adj"/>
            </a:avLst>
          </a:prstGeom>
          <a:solidFill>
            <a:schemeClr val="lt2"/>
          </a:solidFill>
          <a:ln>
            <a:noFill/>
          </a:ln>
          <a:effectLst>
            <a:outerShdw blurRad="57150" rotWithShape="0" algn="bl" dir="5400000" dist="19050">
              <a:srgbClr val="000000">
                <a:alpha val="49803"/>
              </a:srgbClr>
            </a:outerShdw>
          </a:effectLst>
        </p:spPr>
        <p:txBody>
          <a:bodyPr anchorCtr="0" anchor="ctr" bIns="91425" lIns="91425" spcFirstLastPara="1" rIns="91425" wrap="square" tIns="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Condensed"/>
              <a:ea typeface="Roboto Condensed"/>
              <a:cs typeface="Roboto Condensed"/>
              <a:sym typeface="Roboto Condensed"/>
            </a:endParaRPr>
          </a:p>
        </p:txBody>
      </p:sp>
      <p:sp>
        <p:nvSpPr>
          <p:cNvPr id="707" name="Google Shape;707;p113"/>
          <p:cNvSpPr/>
          <p:nvPr/>
        </p:nvSpPr>
        <p:spPr>
          <a:xfrm>
            <a:off x="6654636" y="3896263"/>
            <a:ext cx="937800" cy="422700"/>
          </a:xfrm>
          <a:prstGeom prst="roundRect">
            <a:avLst>
              <a:gd fmla="val 16667" name="adj"/>
            </a:avLst>
          </a:prstGeom>
          <a:solidFill>
            <a:srgbClr val="FFFFFF"/>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45818E"/>
                </a:solidFill>
                <a:latin typeface="Roboto Condensed"/>
                <a:ea typeface="Roboto Condensed"/>
                <a:cs typeface="Roboto Condensed"/>
                <a:sym typeface="Roboto Condensed"/>
              </a:rPr>
              <a:t>NASDK</a:t>
            </a:r>
            <a:endParaRPr b="0" i="0" sz="1200" u="none" cap="none" strike="noStrike">
              <a:solidFill>
                <a:srgbClr val="45818E"/>
              </a:solidFill>
              <a:latin typeface="Roboto Condensed"/>
              <a:ea typeface="Roboto Condensed"/>
              <a:cs typeface="Roboto Condensed"/>
              <a:sym typeface="Roboto Condensed"/>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45818E"/>
                </a:solidFill>
                <a:latin typeface="Roboto Condensed"/>
                <a:ea typeface="Roboto Condensed"/>
                <a:cs typeface="Roboto Condensed"/>
                <a:sym typeface="Roboto Condensed"/>
              </a:rPr>
              <a:t>connectors</a:t>
            </a:r>
            <a:endParaRPr b="0" i="0" sz="1200" u="none" cap="none" strike="noStrike">
              <a:solidFill>
                <a:srgbClr val="45818E"/>
              </a:solidFill>
              <a:latin typeface="Roboto Condensed"/>
              <a:ea typeface="Roboto Condensed"/>
              <a:cs typeface="Roboto Condensed"/>
              <a:sym typeface="Roboto Condensed"/>
            </a:endParaRPr>
          </a:p>
        </p:txBody>
      </p:sp>
      <p:sp>
        <p:nvSpPr>
          <p:cNvPr id="708" name="Google Shape;708;p113"/>
          <p:cNvSpPr/>
          <p:nvPr/>
        </p:nvSpPr>
        <p:spPr>
          <a:xfrm>
            <a:off x="6740286" y="3380788"/>
            <a:ext cx="766500" cy="290100"/>
          </a:xfrm>
          <a:prstGeom prst="roundRect">
            <a:avLst>
              <a:gd fmla="val 16667" name="adj"/>
            </a:avLst>
          </a:prstGeom>
          <a:solidFill>
            <a:srgbClr val="FFFFFF"/>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rgbClr val="A64D79"/>
                </a:solidFill>
                <a:latin typeface="Roboto Condensed"/>
                <a:ea typeface="Roboto Condensed"/>
                <a:cs typeface="Roboto Condensed"/>
                <a:sym typeface="Roboto Condensed"/>
              </a:rPr>
              <a:t>sagentd</a:t>
            </a:r>
            <a:endParaRPr b="0" i="1" sz="1200" u="none" cap="none" strike="noStrike">
              <a:solidFill>
                <a:srgbClr val="A64D79"/>
              </a:solidFill>
              <a:latin typeface="Roboto Condensed"/>
              <a:ea typeface="Roboto Condensed"/>
              <a:cs typeface="Roboto Condensed"/>
              <a:sym typeface="Roboto Condensed"/>
            </a:endParaRPr>
          </a:p>
        </p:txBody>
      </p:sp>
      <p:cxnSp>
        <p:nvCxnSpPr>
          <p:cNvPr id="709" name="Google Shape;709;p113"/>
          <p:cNvCxnSpPr>
            <a:stCxn id="708" idx="2"/>
            <a:endCxn id="707" idx="0"/>
          </p:cNvCxnSpPr>
          <p:nvPr/>
        </p:nvCxnSpPr>
        <p:spPr>
          <a:xfrm>
            <a:off x="7123536" y="3670888"/>
            <a:ext cx="0" cy="225300"/>
          </a:xfrm>
          <a:prstGeom prst="straightConnector1">
            <a:avLst/>
          </a:prstGeom>
          <a:noFill/>
          <a:ln cap="flat" cmpd="sng" w="19050">
            <a:solidFill>
              <a:srgbClr val="45818E"/>
            </a:solidFill>
            <a:prstDash val="solid"/>
            <a:round/>
            <a:headEnd len="sm" w="sm" type="none"/>
            <a:tailEnd len="med" w="med" type="triangle"/>
          </a:ln>
        </p:spPr>
      </p:cxnSp>
      <p:cxnSp>
        <p:nvCxnSpPr>
          <p:cNvPr id="710" name="Google Shape;710;p113"/>
          <p:cNvCxnSpPr>
            <a:stCxn id="708" idx="1"/>
            <a:endCxn id="700" idx="4"/>
          </p:cNvCxnSpPr>
          <p:nvPr/>
        </p:nvCxnSpPr>
        <p:spPr>
          <a:xfrm rot="10800000">
            <a:off x="6091986" y="3525838"/>
            <a:ext cx="648300" cy="0"/>
          </a:xfrm>
          <a:prstGeom prst="straightConnector1">
            <a:avLst/>
          </a:prstGeom>
          <a:noFill/>
          <a:ln cap="flat" cmpd="sng" w="19050">
            <a:solidFill>
              <a:schemeClr val="accent5"/>
            </a:solidFill>
            <a:prstDash val="solid"/>
            <a:round/>
            <a:headEnd len="sm" w="sm" type="none"/>
            <a:tailEnd len="med" w="med" type="triangle"/>
          </a:ln>
        </p:spPr>
      </p:cxnSp>
      <p:cxnSp>
        <p:nvCxnSpPr>
          <p:cNvPr id="711" name="Google Shape;711;p113"/>
          <p:cNvCxnSpPr>
            <a:stCxn id="698" idx="3"/>
            <a:endCxn id="701" idx="3"/>
          </p:cNvCxnSpPr>
          <p:nvPr/>
        </p:nvCxnSpPr>
        <p:spPr>
          <a:xfrm>
            <a:off x="7587900" y="1639713"/>
            <a:ext cx="987000" cy="2544000"/>
          </a:xfrm>
          <a:prstGeom prst="bentConnector3">
            <a:avLst>
              <a:gd fmla="val 124116" name="adj1"/>
            </a:avLst>
          </a:prstGeom>
          <a:noFill/>
          <a:ln cap="flat" cmpd="sng" w="19050">
            <a:solidFill>
              <a:srgbClr val="45818E"/>
            </a:solidFill>
            <a:prstDash val="solid"/>
            <a:round/>
            <a:headEnd len="sm" w="sm" type="none"/>
            <a:tailEnd len="med" w="med" type="triangle"/>
          </a:ln>
        </p:spPr>
      </p:cxnSp>
      <p:sp>
        <p:nvSpPr>
          <p:cNvPr id="712" name="Google Shape;712;p113"/>
          <p:cNvSpPr/>
          <p:nvPr/>
        </p:nvSpPr>
        <p:spPr>
          <a:xfrm>
            <a:off x="7884200" y="3380788"/>
            <a:ext cx="766500" cy="290100"/>
          </a:xfrm>
          <a:prstGeom prst="roundRect">
            <a:avLst>
              <a:gd fmla="val 16667" name="adj"/>
            </a:avLst>
          </a:prstGeom>
          <a:solidFill>
            <a:srgbClr val="FFFFFF"/>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rgbClr val="A64D79"/>
                </a:solidFill>
                <a:latin typeface="Roboto Condensed"/>
                <a:ea typeface="Roboto Condensed"/>
                <a:cs typeface="Roboto Condensed"/>
                <a:sym typeface="Roboto Condensed"/>
              </a:rPr>
              <a:t>sagentd</a:t>
            </a:r>
            <a:endParaRPr b="0" i="1" sz="1200" u="none" cap="none" strike="noStrike">
              <a:solidFill>
                <a:srgbClr val="A64D79"/>
              </a:solidFill>
              <a:latin typeface="Roboto Condensed"/>
              <a:ea typeface="Roboto Condensed"/>
              <a:cs typeface="Roboto Condensed"/>
              <a:sym typeface="Roboto Condensed"/>
            </a:endParaRPr>
          </a:p>
        </p:txBody>
      </p:sp>
      <p:cxnSp>
        <p:nvCxnSpPr>
          <p:cNvPr id="713" name="Google Shape;713;p113"/>
          <p:cNvCxnSpPr>
            <a:stCxn id="698" idx="3"/>
            <a:endCxn id="712" idx="0"/>
          </p:cNvCxnSpPr>
          <p:nvPr/>
        </p:nvCxnSpPr>
        <p:spPr>
          <a:xfrm>
            <a:off x="7587900" y="1639713"/>
            <a:ext cx="679500" cy="1741200"/>
          </a:xfrm>
          <a:prstGeom prst="bentConnector2">
            <a:avLst/>
          </a:prstGeom>
          <a:noFill/>
          <a:ln cap="flat" cmpd="sng" w="19050">
            <a:solidFill>
              <a:srgbClr val="C27BA0"/>
            </a:solidFill>
            <a:prstDash val="solid"/>
            <a:round/>
            <a:headEnd len="sm" w="sm" type="none"/>
            <a:tailEnd len="med" w="med" type="triangle"/>
          </a:ln>
        </p:spPr>
      </p:cxnSp>
      <p:cxnSp>
        <p:nvCxnSpPr>
          <p:cNvPr id="714" name="Google Shape;714;p113"/>
          <p:cNvCxnSpPr>
            <a:stCxn id="699" idx="2"/>
            <a:endCxn id="708" idx="0"/>
          </p:cNvCxnSpPr>
          <p:nvPr/>
        </p:nvCxnSpPr>
        <p:spPr>
          <a:xfrm>
            <a:off x="7119000" y="2301513"/>
            <a:ext cx="4500" cy="1079400"/>
          </a:xfrm>
          <a:prstGeom prst="straightConnector1">
            <a:avLst/>
          </a:prstGeom>
          <a:noFill/>
          <a:ln cap="flat" cmpd="sng" w="19050">
            <a:solidFill>
              <a:srgbClr val="C27BA0"/>
            </a:solidFill>
            <a:prstDash val="solid"/>
            <a:round/>
            <a:headEnd len="sm" w="sm" type="none"/>
            <a:tailEnd len="med" w="med" type="triangle"/>
          </a:ln>
        </p:spPr>
      </p:cxnSp>
      <p:cxnSp>
        <p:nvCxnSpPr>
          <p:cNvPr id="715" name="Google Shape;715;p113"/>
          <p:cNvCxnSpPr>
            <a:stCxn id="712" idx="2"/>
            <a:endCxn id="701" idx="0"/>
          </p:cNvCxnSpPr>
          <p:nvPr/>
        </p:nvCxnSpPr>
        <p:spPr>
          <a:xfrm>
            <a:off x="8267450" y="3670888"/>
            <a:ext cx="0" cy="367800"/>
          </a:xfrm>
          <a:prstGeom prst="straightConnector1">
            <a:avLst/>
          </a:prstGeom>
          <a:noFill/>
          <a:ln cap="flat" cmpd="sng" w="19050">
            <a:solidFill>
              <a:srgbClr val="45818E"/>
            </a:solidFill>
            <a:prstDash val="solid"/>
            <a:round/>
            <a:headEnd len="sm" w="sm" type="none"/>
            <a:tailEnd len="med" w="med" type="triangle"/>
          </a:ln>
        </p:spPr>
      </p:cxnSp>
      <p:cxnSp>
        <p:nvCxnSpPr>
          <p:cNvPr id="716" name="Google Shape;716;p113"/>
          <p:cNvCxnSpPr/>
          <p:nvPr/>
        </p:nvCxnSpPr>
        <p:spPr>
          <a:xfrm flipH="1" rot="10800000">
            <a:off x="7112000" y="2691562"/>
            <a:ext cx="1157100" cy="7200"/>
          </a:xfrm>
          <a:prstGeom prst="straightConnector1">
            <a:avLst/>
          </a:prstGeom>
          <a:noFill/>
          <a:ln cap="flat" cmpd="sng" w="19050">
            <a:solidFill>
              <a:srgbClr val="C27BA0"/>
            </a:solidFill>
            <a:prstDash val="solid"/>
            <a:round/>
            <a:headEnd len="sm" w="sm" type="none"/>
            <a:tailEnd len="sm" w="sm" type="none"/>
          </a:ln>
        </p:spPr>
      </p:cxnSp>
      <p:cxnSp>
        <p:nvCxnSpPr>
          <p:cNvPr id="717" name="Google Shape;717;p113"/>
          <p:cNvCxnSpPr>
            <a:stCxn id="712" idx="3"/>
            <a:endCxn id="700" idx="3"/>
          </p:cNvCxnSpPr>
          <p:nvPr/>
        </p:nvCxnSpPr>
        <p:spPr>
          <a:xfrm flipH="1">
            <a:off x="5555900" y="3525838"/>
            <a:ext cx="3094800" cy="391500"/>
          </a:xfrm>
          <a:prstGeom prst="bentConnector4">
            <a:avLst>
              <a:gd fmla="val -7694" name="adj1"/>
              <a:gd fmla="val 262714" name="adj2"/>
            </a:avLst>
          </a:prstGeom>
          <a:noFill/>
          <a:ln cap="flat" cmpd="sng" w="19050">
            <a:solidFill>
              <a:schemeClr val="accent5"/>
            </a:solidFill>
            <a:prstDash val="solid"/>
            <a:round/>
            <a:headEnd len="sm" w="sm"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14"/>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Accessing SupAPI </a:t>
            </a:r>
            <a:endParaRPr b="1" i="0" sz="3600" u="none" cap="none" strike="noStrike">
              <a:solidFill>
                <a:srgbClr val="434343"/>
              </a:solidFill>
              <a:latin typeface="Oswald"/>
              <a:ea typeface="Oswald"/>
              <a:cs typeface="Oswald"/>
              <a:sym typeface="Oswald"/>
            </a:endParaRPr>
          </a:p>
        </p:txBody>
      </p:sp>
      <p:sp>
        <p:nvSpPr>
          <p:cNvPr id="723" name="Google Shape;723;p114"/>
          <p:cNvSpPr txBox="1"/>
          <p:nvPr>
            <p:ph idx="1" type="body"/>
          </p:nvPr>
        </p:nvSpPr>
        <p:spPr>
          <a:xfrm>
            <a:off x="628650" y="1234875"/>
            <a:ext cx="4112700" cy="2865900"/>
          </a:xfrm>
          <a:prstGeom prst="rect">
            <a:avLst/>
          </a:prstGeom>
          <a:noFill/>
          <a:ln>
            <a:noFill/>
          </a:ln>
        </p:spPr>
        <p:txBody>
          <a:bodyPr anchorCtr="0" anchor="ctr" bIns="45700" lIns="91425" spcFirstLastPara="1" rIns="91425" wrap="square" tIns="45700">
            <a:noAutofit/>
          </a:bodyPr>
          <a:lstStyle/>
          <a:p>
            <a:pPr indent="-317500" lvl="0" marL="457200" marR="0" rtl="0" algn="l">
              <a:lnSpc>
                <a:spcPct val="115000"/>
              </a:lnSpc>
              <a:spcBef>
                <a:spcPts val="0"/>
              </a:spcBef>
              <a:spcAft>
                <a:spcPts val="0"/>
              </a:spcAft>
              <a:buClr>
                <a:srgbClr val="434343"/>
              </a:buClr>
              <a:buSzPts val="1400"/>
              <a:buFont typeface="Roboto Condensed"/>
              <a:buChar char="•"/>
            </a:pPr>
            <a:r>
              <a:rPr lang="en-US" sz="1400">
                <a:solidFill>
                  <a:srgbClr val="434343"/>
                </a:solidFill>
                <a:latin typeface="Roboto Condensed"/>
                <a:ea typeface="Roboto Condensed"/>
                <a:cs typeface="Roboto Condensed"/>
                <a:sym typeface="Roboto Condensed"/>
              </a:rPr>
              <a:t>The </a:t>
            </a:r>
            <a:r>
              <a:rPr b="1" i="1" lang="en-US" sz="1400">
                <a:solidFill>
                  <a:schemeClr val="accent5"/>
                </a:solidFill>
                <a:latin typeface="Roboto Condensed"/>
                <a:ea typeface="Roboto Condensed"/>
                <a:cs typeface="Roboto Condensed"/>
                <a:sym typeface="Roboto Condensed"/>
              </a:rPr>
              <a:t>API</a:t>
            </a:r>
            <a:r>
              <a:rPr lang="en-US" sz="1400">
                <a:solidFill>
                  <a:srgbClr val="434343"/>
                </a:solidFill>
                <a:latin typeface="Roboto Condensed"/>
                <a:ea typeface="Roboto Condensed"/>
                <a:cs typeface="Roboto Condensed"/>
                <a:sym typeface="Roboto Condensed"/>
              </a:rPr>
              <a:t> item in the </a:t>
            </a:r>
            <a:r>
              <a:rPr b="1" i="1" lang="en-US" sz="1400">
                <a:solidFill>
                  <a:schemeClr val="accent5"/>
                </a:solidFill>
                <a:latin typeface="Roboto Condensed"/>
                <a:ea typeface="Roboto Condensed"/>
                <a:cs typeface="Roboto Condensed"/>
                <a:sym typeface="Roboto Condensed"/>
              </a:rPr>
              <a:t>HELP</a:t>
            </a:r>
            <a:r>
              <a:rPr lang="en-US" sz="1400">
                <a:solidFill>
                  <a:srgbClr val="434343"/>
                </a:solidFill>
                <a:latin typeface="Roboto Condensed"/>
                <a:ea typeface="Roboto Condensed"/>
                <a:cs typeface="Roboto Condensed"/>
                <a:sym typeface="Roboto Condensed"/>
              </a:rPr>
              <a:t> menu on the Supervisor WebUI opens Swagger.</a:t>
            </a:r>
            <a:endParaRPr sz="1400">
              <a:solidFill>
                <a:srgbClr val="434343"/>
              </a:solidFill>
              <a:latin typeface="Roboto Condensed"/>
              <a:ea typeface="Roboto Condensed"/>
              <a:cs typeface="Roboto Condensed"/>
              <a:sym typeface="Roboto Condensed"/>
            </a:endParaRPr>
          </a:p>
          <a:p>
            <a:pPr indent="0" lvl="0" marL="457200" marR="0" rtl="0" algn="l">
              <a:lnSpc>
                <a:spcPct val="115000"/>
              </a:lnSpc>
              <a:spcBef>
                <a:spcPts val="0"/>
              </a:spcBef>
              <a:spcAft>
                <a:spcPts val="0"/>
              </a:spcAft>
              <a:buSzPts val="2000"/>
              <a:buNone/>
            </a:pPr>
            <a:r>
              <a:t/>
            </a:r>
            <a:endParaRPr sz="1400">
              <a:solidFill>
                <a:srgbClr val="434343"/>
              </a:solidFill>
              <a:latin typeface="Roboto Condensed"/>
              <a:ea typeface="Roboto Condensed"/>
              <a:cs typeface="Roboto Condensed"/>
              <a:sym typeface="Roboto Condensed"/>
            </a:endParaRPr>
          </a:p>
          <a:p>
            <a:pPr indent="-317500" lvl="0" marL="457200" rtl="0" algn="l">
              <a:lnSpc>
                <a:spcPct val="115000"/>
              </a:lnSpc>
              <a:spcBef>
                <a:spcPts val="0"/>
              </a:spcBef>
              <a:spcAft>
                <a:spcPts val="0"/>
              </a:spcAft>
              <a:buClr>
                <a:srgbClr val="434343"/>
              </a:buClr>
              <a:buSzPts val="1400"/>
              <a:buFont typeface="Roboto Condensed"/>
              <a:buChar char="•"/>
            </a:pPr>
            <a:r>
              <a:rPr lang="en-US" sz="1400">
                <a:solidFill>
                  <a:srgbClr val="434343"/>
                </a:solidFill>
                <a:latin typeface="Roboto Condensed"/>
                <a:ea typeface="Roboto Condensed"/>
                <a:cs typeface="Roboto Condensed"/>
                <a:sym typeface="Roboto Condensed"/>
              </a:rPr>
              <a:t>🔗</a:t>
            </a:r>
            <a:r>
              <a:rPr lang="en-US" sz="1400" u="sng">
                <a:solidFill>
                  <a:schemeClr val="hlink"/>
                </a:solidFill>
                <a:latin typeface="Roboto Condensed"/>
                <a:ea typeface="Roboto Condensed"/>
                <a:cs typeface="Roboto Condensed"/>
                <a:sym typeface="Roboto Condensed"/>
                <a:hlinkClick r:id="rId3"/>
              </a:rPr>
              <a:t>Swagger</a:t>
            </a:r>
            <a:r>
              <a:rPr lang="en-US" sz="1400">
                <a:solidFill>
                  <a:srgbClr val="434343"/>
                </a:solidFill>
                <a:latin typeface="Roboto Condensed"/>
                <a:ea typeface="Roboto Condensed"/>
                <a:cs typeface="Roboto Condensed"/>
                <a:sym typeface="Roboto Condensed"/>
              </a:rPr>
              <a:t> defines a standard, language-agnostic interface to the REST SupAPI.</a:t>
            </a:r>
            <a:endParaRPr sz="1400">
              <a:solidFill>
                <a:srgbClr val="434343"/>
              </a:solidFill>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2000"/>
              <a:buNone/>
            </a:pPr>
            <a:r>
              <a:t/>
            </a:r>
            <a:endParaRPr sz="1400">
              <a:solidFill>
                <a:srgbClr val="434343"/>
              </a:solidFill>
              <a:latin typeface="Roboto Condensed"/>
              <a:ea typeface="Roboto Condensed"/>
              <a:cs typeface="Roboto Condensed"/>
              <a:sym typeface="Roboto Condensed"/>
            </a:endParaRPr>
          </a:p>
          <a:p>
            <a:pPr indent="-317500" lvl="0" marL="457200" rtl="0" algn="l">
              <a:lnSpc>
                <a:spcPct val="115000"/>
              </a:lnSpc>
              <a:spcBef>
                <a:spcPts val="0"/>
              </a:spcBef>
              <a:spcAft>
                <a:spcPts val="0"/>
              </a:spcAft>
              <a:buClr>
                <a:srgbClr val="434343"/>
              </a:buClr>
              <a:buSzPts val="1400"/>
              <a:buFont typeface="Roboto Condensed"/>
              <a:buChar char="•"/>
            </a:pPr>
            <a:r>
              <a:rPr lang="en-US" sz="1400">
                <a:solidFill>
                  <a:srgbClr val="434343"/>
                </a:solidFill>
                <a:latin typeface="Roboto Condensed"/>
                <a:ea typeface="Roboto Condensed"/>
                <a:cs typeface="Roboto Condensed"/>
                <a:sym typeface="Roboto Condensed"/>
              </a:rPr>
              <a:t>Alternatively, to access the SupAPI via Swagger, enter the following URL:</a:t>
            </a:r>
            <a:endParaRPr sz="1400">
              <a:solidFill>
                <a:srgbClr val="434343"/>
              </a:solidFill>
              <a:latin typeface="Roboto Condensed"/>
              <a:ea typeface="Roboto Condensed"/>
              <a:cs typeface="Roboto Condensed"/>
              <a:sym typeface="Roboto Condensed"/>
            </a:endParaRPr>
          </a:p>
        </p:txBody>
      </p:sp>
      <p:pic>
        <p:nvPicPr>
          <p:cNvPr id="724" name="Google Shape;724;p114"/>
          <p:cNvPicPr preferRelativeResize="0"/>
          <p:nvPr/>
        </p:nvPicPr>
        <p:blipFill rotWithShape="1">
          <a:blip r:embed="rId4">
            <a:alphaModFix/>
          </a:blip>
          <a:srcRect b="0" l="0" r="0" t="0"/>
          <a:stretch/>
        </p:blipFill>
        <p:spPr>
          <a:xfrm>
            <a:off x="4905875" y="1457100"/>
            <a:ext cx="3943199" cy="2796108"/>
          </a:xfrm>
          <a:prstGeom prst="rect">
            <a:avLst/>
          </a:prstGeom>
          <a:noFill/>
          <a:ln>
            <a:noFill/>
          </a:ln>
          <a:effectLst>
            <a:outerShdw blurRad="57150" rotWithShape="0" algn="bl" dir="5400000" dist="19050">
              <a:srgbClr val="000000">
                <a:alpha val="49803"/>
              </a:srgbClr>
            </a:outerShdw>
          </a:effectLst>
        </p:spPr>
      </p:pic>
      <p:sp>
        <p:nvSpPr>
          <p:cNvPr id="725" name="Google Shape;725;p114"/>
          <p:cNvSpPr txBox="1"/>
          <p:nvPr/>
        </p:nvSpPr>
        <p:spPr>
          <a:xfrm>
            <a:off x="628775" y="3787325"/>
            <a:ext cx="4112700" cy="2598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rgbClr val="434343"/>
                </a:solidFill>
                <a:latin typeface="Courier New"/>
                <a:ea typeface="Courier New"/>
                <a:cs typeface="Courier New"/>
                <a:sym typeface="Courier New"/>
              </a:rPr>
              <a:t>http://</a:t>
            </a:r>
            <a:r>
              <a:rPr b="1" i="0" lang="en-US" sz="1000" u="none" cap="none" strike="noStrike">
                <a:solidFill>
                  <a:schemeClr val="accent5"/>
                </a:solidFill>
                <a:latin typeface="Courier New"/>
                <a:ea typeface="Courier New"/>
                <a:cs typeface="Courier New"/>
                <a:sym typeface="Courier New"/>
              </a:rPr>
              <a:t>{{supervisorHostnameOrIPAddress}}</a:t>
            </a:r>
            <a:r>
              <a:rPr b="0" i="0" lang="en-US" sz="1000" u="none" cap="none" strike="noStrike">
                <a:solidFill>
                  <a:srgbClr val="434343"/>
                </a:solidFill>
                <a:latin typeface="Courier New"/>
                <a:ea typeface="Courier New"/>
                <a:cs typeface="Courier New"/>
                <a:sym typeface="Courier New"/>
              </a:rPr>
              <a:t>:80/apidoc/</a:t>
            </a:r>
            <a:endParaRPr b="0" i="0" sz="1000" u="none" cap="none" strike="noStrike">
              <a:solidFill>
                <a:srgbClr val="434343"/>
              </a:solidFill>
              <a:latin typeface="Courier New"/>
              <a:ea typeface="Courier New"/>
              <a:cs typeface="Courier New"/>
              <a:sym typeface="Courier New"/>
            </a:endParaRPr>
          </a:p>
        </p:txBody>
      </p:sp>
      <p:sp>
        <p:nvSpPr>
          <p:cNvPr id="726" name="Google Shape;726;p114"/>
          <p:cNvSpPr/>
          <p:nvPr/>
        </p:nvSpPr>
        <p:spPr>
          <a:xfrm>
            <a:off x="7732891" y="1418181"/>
            <a:ext cx="614400" cy="493800"/>
          </a:xfrm>
          <a:prstGeom prst="roundRect">
            <a:avLst>
              <a:gd fmla="val 17144" name="adj"/>
            </a:avLst>
          </a:prstGeom>
          <a:noFill/>
          <a:ln cap="flat" cmpd="sng" w="38100">
            <a:solidFill>
              <a:srgbClr val="F54F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14"/>
          <p:cNvSpPr/>
          <p:nvPr/>
        </p:nvSpPr>
        <p:spPr>
          <a:xfrm>
            <a:off x="7281350" y="2674058"/>
            <a:ext cx="1072800" cy="596700"/>
          </a:xfrm>
          <a:prstGeom prst="roundRect">
            <a:avLst>
              <a:gd fmla="val 17144" name="adj"/>
            </a:avLst>
          </a:prstGeom>
          <a:noFill/>
          <a:ln cap="flat" cmpd="sng" w="38100">
            <a:solidFill>
              <a:srgbClr val="F54F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15"/>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SupAPI URI</a:t>
            </a:r>
            <a:endParaRPr b="1" i="0" sz="3600" u="none" cap="none" strike="noStrike">
              <a:solidFill>
                <a:srgbClr val="434343"/>
              </a:solidFill>
              <a:latin typeface="Oswald"/>
              <a:ea typeface="Oswald"/>
              <a:cs typeface="Oswald"/>
              <a:sym typeface="Oswald"/>
            </a:endParaRPr>
          </a:p>
        </p:txBody>
      </p:sp>
      <p:sp>
        <p:nvSpPr>
          <p:cNvPr id="733" name="Google Shape;733;p115"/>
          <p:cNvSpPr txBox="1"/>
          <p:nvPr>
            <p:ph idx="1" type="body"/>
          </p:nvPr>
        </p:nvSpPr>
        <p:spPr>
          <a:xfrm>
            <a:off x="628650" y="1234875"/>
            <a:ext cx="7886700" cy="3637500"/>
          </a:xfrm>
          <a:prstGeom prst="rect">
            <a:avLst/>
          </a:prstGeom>
          <a:noFill/>
          <a:ln>
            <a:noFill/>
          </a:ln>
        </p:spPr>
        <p:txBody>
          <a:bodyPr anchorCtr="0" anchor="t" bIns="45700" lIns="91425" spcFirstLastPara="1" rIns="91425" wrap="square" tIns="45700">
            <a:noAutofit/>
          </a:bodyPr>
          <a:lstStyle/>
          <a:p>
            <a:pPr indent="-311150" lvl="0" marL="457200" marR="0" rtl="0" algn="l">
              <a:lnSpc>
                <a:spcPct val="115000"/>
              </a:lnSpc>
              <a:spcBef>
                <a:spcPts val="0"/>
              </a:spcBef>
              <a:spcAft>
                <a:spcPts val="0"/>
              </a:spcAft>
              <a:buClr>
                <a:srgbClr val="434343"/>
              </a:buClr>
              <a:buSzPts val="1300"/>
              <a:buFont typeface="Roboto Condensed"/>
              <a:buChar char="•"/>
            </a:pPr>
            <a:r>
              <a:rPr b="1" lang="en-US" sz="1300">
                <a:solidFill>
                  <a:schemeClr val="accent5"/>
                </a:solidFill>
                <a:latin typeface="Roboto Condensed"/>
                <a:ea typeface="Roboto Condensed"/>
                <a:cs typeface="Roboto Condensed"/>
                <a:sym typeface="Roboto Condensed"/>
              </a:rPr>
              <a:t>Basic authentication</a:t>
            </a:r>
            <a:r>
              <a:rPr lang="en-US" sz="1300">
                <a:solidFill>
                  <a:srgbClr val="434343"/>
                </a:solidFill>
                <a:latin typeface="Roboto Condensed"/>
                <a:ea typeface="Roboto Condensed"/>
                <a:cs typeface="Roboto Condensed"/>
                <a:sym typeface="Roboto Condensed"/>
              </a:rPr>
              <a:t> can be used when accessing the SupAPI, </a:t>
            </a:r>
            <a:r>
              <a:rPr b="1" lang="en-US" sz="1300">
                <a:solidFill>
                  <a:schemeClr val="accent5"/>
                </a:solidFill>
                <a:latin typeface="Roboto Condensed"/>
                <a:ea typeface="Roboto Condensed"/>
                <a:cs typeface="Roboto Condensed"/>
                <a:sym typeface="Roboto Condensed"/>
              </a:rPr>
              <a:t>useful for automation</a:t>
            </a:r>
            <a:r>
              <a:rPr lang="en-US" sz="1300">
                <a:solidFill>
                  <a:srgbClr val="434343"/>
                </a:solidFill>
                <a:latin typeface="Roboto Condensed"/>
                <a:ea typeface="Roboto Condensed"/>
                <a:cs typeface="Roboto Condensed"/>
                <a:sym typeface="Roboto Condensed"/>
              </a:rPr>
              <a:t>:</a:t>
            </a:r>
            <a:endParaRPr sz="1300">
              <a:solidFill>
                <a:srgbClr val="434343"/>
              </a:solidFill>
              <a:latin typeface="Roboto Condensed"/>
              <a:ea typeface="Roboto Condensed"/>
              <a:cs typeface="Roboto Condensed"/>
              <a:sym typeface="Roboto Condensed"/>
            </a:endParaRPr>
          </a:p>
        </p:txBody>
      </p:sp>
      <p:sp>
        <p:nvSpPr>
          <p:cNvPr id="734" name="Google Shape;734;p115"/>
          <p:cNvSpPr txBox="1"/>
          <p:nvPr/>
        </p:nvSpPr>
        <p:spPr>
          <a:xfrm>
            <a:off x="628650" y="1608573"/>
            <a:ext cx="7886700" cy="225900"/>
          </a:xfrm>
          <a:prstGeom prst="rect">
            <a:avLst/>
          </a:prstGeom>
          <a:solidFill>
            <a:srgbClr val="D9D9D9"/>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34343"/>
                </a:solidFill>
                <a:latin typeface="Courier New"/>
                <a:ea typeface="Courier New"/>
                <a:cs typeface="Courier New"/>
                <a:sym typeface="Courier New"/>
              </a:rPr>
              <a:t>http://</a:t>
            </a:r>
            <a:r>
              <a:rPr b="1" i="0" lang="en-US" sz="900" u="none" cap="none" strike="noStrike">
                <a:solidFill>
                  <a:schemeClr val="accent5"/>
                </a:solidFill>
                <a:latin typeface="Courier New"/>
                <a:ea typeface="Courier New"/>
                <a:cs typeface="Courier New"/>
                <a:sym typeface="Courier New"/>
              </a:rPr>
              <a:t>{{supervisorWebUILogin}}</a:t>
            </a:r>
            <a:r>
              <a:rPr b="0" i="0" lang="en-US" sz="900" u="none" cap="none" strike="noStrike">
                <a:solidFill>
                  <a:srgbClr val="434343"/>
                </a:solidFill>
                <a:latin typeface="Courier New"/>
                <a:ea typeface="Courier New"/>
                <a:cs typeface="Courier New"/>
                <a:sym typeface="Courier New"/>
              </a:rPr>
              <a:t>:</a:t>
            </a:r>
            <a:r>
              <a:rPr b="1" i="0" lang="en-US" sz="900" u="none" cap="none" strike="noStrike">
                <a:solidFill>
                  <a:schemeClr val="accent5"/>
                </a:solidFill>
                <a:latin typeface="Courier New"/>
                <a:ea typeface="Courier New"/>
                <a:cs typeface="Courier New"/>
                <a:sym typeface="Courier New"/>
              </a:rPr>
              <a:t>{{password}}</a:t>
            </a:r>
            <a:r>
              <a:rPr b="0" i="0" lang="en-US" sz="900" u="none" cap="none" strike="noStrike">
                <a:solidFill>
                  <a:srgbClr val="434343"/>
                </a:solidFill>
                <a:latin typeface="Courier New"/>
                <a:ea typeface="Courier New"/>
                <a:cs typeface="Courier New"/>
                <a:sym typeface="Courier New"/>
              </a:rPr>
              <a:t>@</a:t>
            </a:r>
            <a:r>
              <a:rPr b="1" i="0" lang="en-US" sz="900" u="none" cap="none" strike="noStrike">
                <a:solidFill>
                  <a:schemeClr val="accent5"/>
                </a:solidFill>
                <a:latin typeface="Courier New"/>
                <a:ea typeface="Courier New"/>
                <a:cs typeface="Courier New"/>
                <a:sym typeface="Courier New"/>
              </a:rPr>
              <a:t>{{supervisorHostnameOrIPAddress}}</a:t>
            </a:r>
            <a:r>
              <a:rPr b="0" i="0" lang="en-US" sz="900" u="none" cap="none" strike="noStrike">
                <a:solidFill>
                  <a:srgbClr val="434343"/>
                </a:solidFill>
                <a:latin typeface="Courier New"/>
                <a:ea typeface="Courier New"/>
                <a:cs typeface="Courier New"/>
                <a:sym typeface="Courier New"/>
              </a:rPr>
              <a:t>:80/api/v0.1/</a:t>
            </a:r>
            <a:endParaRPr b="0" i="0" sz="900" u="none" cap="none" strike="noStrike">
              <a:solidFill>
                <a:srgbClr val="434343"/>
              </a:solidFill>
              <a:latin typeface="Courier New"/>
              <a:ea typeface="Courier New"/>
              <a:cs typeface="Courier New"/>
              <a:sym typeface="Courier New"/>
            </a:endParaRPr>
          </a:p>
        </p:txBody>
      </p:sp>
      <p:pic>
        <p:nvPicPr>
          <p:cNvPr id="735" name="Google Shape;735;p115"/>
          <p:cNvPicPr preferRelativeResize="0"/>
          <p:nvPr/>
        </p:nvPicPr>
        <p:blipFill rotWithShape="1">
          <a:blip r:embed="rId3">
            <a:alphaModFix/>
          </a:blip>
          <a:srcRect b="0" l="0" r="0" t="0"/>
          <a:stretch/>
        </p:blipFill>
        <p:spPr>
          <a:xfrm>
            <a:off x="1228725" y="2208167"/>
            <a:ext cx="6686551" cy="21407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16"/>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SupAPI Endpoint Example</a:t>
            </a:r>
            <a:endParaRPr b="1" i="0" sz="3600" u="none" cap="none" strike="noStrike">
              <a:solidFill>
                <a:srgbClr val="434343"/>
              </a:solidFill>
              <a:latin typeface="Oswald"/>
              <a:ea typeface="Oswald"/>
              <a:cs typeface="Oswald"/>
              <a:sym typeface="Oswald"/>
            </a:endParaRPr>
          </a:p>
        </p:txBody>
      </p:sp>
      <p:pic>
        <p:nvPicPr>
          <p:cNvPr id="741" name="Google Shape;741;p116"/>
          <p:cNvPicPr preferRelativeResize="0"/>
          <p:nvPr/>
        </p:nvPicPr>
        <p:blipFill rotWithShape="1">
          <a:blip r:embed="rId3">
            <a:alphaModFix/>
          </a:blip>
          <a:srcRect b="0" l="0" r="0" t="0"/>
          <a:stretch/>
        </p:blipFill>
        <p:spPr>
          <a:xfrm>
            <a:off x="877000" y="1655627"/>
            <a:ext cx="7390001" cy="25341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17"/>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434343"/>
                </a:solidFill>
              </a:rPr>
              <a:t>Troubleshooting SupAPI</a:t>
            </a:r>
            <a:endParaRPr b="1" i="0" sz="3600" u="none" cap="none" strike="noStrike">
              <a:solidFill>
                <a:srgbClr val="434343"/>
              </a:solidFill>
              <a:latin typeface="Oswald"/>
              <a:ea typeface="Oswald"/>
              <a:cs typeface="Oswald"/>
              <a:sym typeface="Oswald"/>
            </a:endParaRPr>
          </a:p>
        </p:txBody>
      </p:sp>
      <p:sp>
        <p:nvSpPr>
          <p:cNvPr id="747" name="Google Shape;747;p117"/>
          <p:cNvSpPr txBox="1"/>
          <p:nvPr>
            <p:ph idx="1" type="body"/>
          </p:nvPr>
        </p:nvSpPr>
        <p:spPr>
          <a:xfrm>
            <a:off x="628650" y="1234875"/>
            <a:ext cx="7886700" cy="4085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SzPts val="2000"/>
              <a:buNone/>
            </a:pPr>
            <a:r>
              <a:rPr lang="en-US" sz="1300">
                <a:solidFill>
                  <a:srgbClr val="434343"/>
                </a:solidFill>
                <a:latin typeface="Roboto Condensed"/>
                <a:ea typeface="Roboto Condensed"/>
                <a:cs typeface="Roboto Condensed"/>
                <a:sym typeface="Roboto Condensed"/>
              </a:rPr>
              <a:t>To troubleshoot problems presented by SupAPI, </a:t>
            </a:r>
            <a:r>
              <a:rPr b="1" lang="en-US" sz="1300">
                <a:solidFill>
                  <a:schemeClr val="accent5"/>
                </a:solidFill>
                <a:latin typeface="Roboto Condensed"/>
                <a:ea typeface="Roboto Condensed"/>
                <a:cs typeface="Roboto Condensed"/>
                <a:sym typeface="Roboto Condensed"/>
              </a:rPr>
              <a:t>check the </a:t>
            </a:r>
            <a:r>
              <a:rPr b="1" i="1" lang="en-US" sz="1300">
                <a:solidFill>
                  <a:schemeClr val="accent5"/>
                </a:solidFill>
                <a:latin typeface="Roboto Condensed"/>
                <a:ea typeface="Roboto Condensed"/>
                <a:cs typeface="Roboto Condensed"/>
                <a:sym typeface="Roboto Condensed"/>
              </a:rPr>
              <a:t>Response Messages</a:t>
            </a:r>
            <a:r>
              <a:rPr lang="en-US" sz="1300">
                <a:solidFill>
                  <a:srgbClr val="434343"/>
                </a:solidFill>
                <a:latin typeface="Roboto Condensed"/>
                <a:ea typeface="Roboto Condensed"/>
                <a:cs typeface="Roboto Condensed"/>
                <a:sym typeface="Roboto Condensed"/>
              </a:rPr>
              <a:t> section.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1000"/>
              </a:spcBef>
              <a:spcAft>
                <a:spcPts val="0"/>
              </a:spcAft>
              <a:buSzPts val="2000"/>
              <a:buNone/>
            </a:pPr>
            <a:r>
              <a:rPr lang="en-US" sz="1300">
                <a:solidFill>
                  <a:srgbClr val="434343"/>
                </a:solidFill>
                <a:latin typeface="Roboto Condensed"/>
                <a:ea typeface="Roboto Condensed"/>
                <a:cs typeface="Roboto Condensed"/>
                <a:sym typeface="Roboto Condensed"/>
              </a:rPr>
              <a:t>Non-exhaustive list of HTTP response codes:</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SzPts val="2000"/>
              <a:buNone/>
            </a:pPr>
            <a:r>
              <a:t/>
            </a:r>
            <a:endParaRPr sz="1300">
              <a:solidFill>
                <a:srgbClr val="434343"/>
              </a:solidFill>
              <a:latin typeface="Roboto Condensed"/>
              <a:ea typeface="Roboto Condensed"/>
              <a:cs typeface="Roboto Condensed"/>
              <a:sym typeface="Roboto Condensed"/>
            </a:endParaRPr>
          </a:p>
          <a:p>
            <a:pPr indent="0" lvl="0" marL="0" rtl="0" algn="l">
              <a:lnSpc>
                <a:spcPct val="115000"/>
              </a:lnSpc>
              <a:spcBef>
                <a:spcPts val="0"/>
              </a:spcBef>
              <a:spcAft>
                <a:spcPts val="1000"/>
              </a:spcAft>
              <a:buSzPts val="2000"/>
              <a:buNone/>
            </a:pPr>
            <a:r>
              <a:rPr lang="en-US" sz="1400">
                <a:solidFill>
                  <a:srgbClr val="434343"/>
                </a:solidFill>
                <a:latin typeface="Roboto Condensed"/>
                <a:ea typeface="Roboto Condensed"/>
                <a:cs typeface="Roboto Condensed"/>
                <a:sym typeface="Roboto Condensed"/>
              </a:rPr>
              <a:t>For more information, check out “</a:t>
            </a:r>
            <a:r>
              <a:rPr b="1" i="1" lang="en-US" sz="1400">
                <a:solidFill>
                  <a:srgbClr val="434343"/>
                </a:solidFill>
                <a:latin typeface="Roboto Condensed"/>
                <a:ea typeface="Roboto Condensed"/>
                <a:cs typeface="Roboto Condensed"/>
                <a:sym typeface="Roboto Condensed"/>
              </a:rPr>
              <a:t>RING Operations Troubleshooting</a:t>
            </a:r>
            <a:r>
              <a:rPr lang="en-US" sz="1400">
                <a:solidFill>
                  <a:srgbClr val="434343"/>
                </a:solidFill>
                <a:latin typeface="Roboto Condensed"/>
                <a:ea typeface="Roboto Condensed"/>
                <a:cs typeface="Roboto Condensed"/>
                <a:sym typeface="Roboto Condensed"/>
              </a:rPr>
              <a:t>” in the </a:t>
            </a:r>
            <a:r>
              <a:rPr b="1" lang="en-US" sz="1400">
                <a:solidFill>
                  <a:srgbClr val="434343"/>
                </a:solidFill>
                <a:latin typeface="Roboto Condensed"/>
                <a:ea typeface="Roboto Condensed"/>
                <a:cs typeface="Roboto Condensed"/>
                <a:sym typeface="Roboto Condensed"/>
              </a:rPr>
              <a:t>Scality RING Operations</a:t>
            </a:r>
            <a:r>
              <a:rPr lang="en-US" sz="1400">
                <a:solidFill>
                  <a:srgbClr val="434343"/>
                </a:solidFill>
                <a:latin typeface="Roboto Condensed"/>
                <a:ea typeface="Roboto Condensed"/>
                <a:cs typeface="Roboto Condensed"/>
                <a:sym typeface="Roboto Condensed"/>
              </a:rPr>
              <a:t> guide found on </a:t>
            </a:r>
            <a:r>
              <a:rPr lang="en-US" sz="1400">
                <a:solidFill>
                  <a:srgbClr val="1155CC"/>
                </a:solidFill>
                <a:latin typeface="Roboto Condensed"/>
                <a:ea typeface="Roboto Condensed"/>
                <a:cs typeface="Roboto Condensed"/>
                <a:sym typeface="Roboto Condensed"/>
              </a:rPr>
              <a:t>🔗</a:t>
            </a:r>
            <a:r>
              <a:rPr lang="en-US" sz="1400" u="sng">
                <a:solidFill>
                  <a:schemeClr val="hlink"/>
                </a:solidFill>
                <a:latin typeface="Roboto Condensed"/>
                <a:ea typeface="Roboto Condensed"/>
                <a:cs typeface="Roboto Condensed"/>
                <a:sym typeface="Roboto Condensed"/>
                <a:hlinkClick r:id="rId3"/>
              </a:rPr>
              <a:t>https://documentation.scality.com</a:t>
            </a:r>
            <a:r>
              <a:rPr lang="en-US" sz="1400">
                <a:solidFill>
                  <a:srgbClr val="434343"/>
                </a:solidFill>
                <a:latin typeface="Roboto Condensed"/>
                <a:ea typeface="Roboto Condensed"/>
                <a:cs typeface="Roboto Condensed"/>
                <a:sym typeface="Roboto Condensed"/>
              </a:rPr>
              <a:t>.</a:t>
            </a:r>
            <a:endParaRPr sz="1300">
              <a:solidFill>
                <a:srgbClr val="434343"/>
              </a:solidFill>
              <a:latin typeface="Roboto Condensed"/>
              <a:ea typeface="Roboto Condensed"/>
              <a:cs typeface="Roboto Condensed"/>
              <a:sym typeface="Roboto Condensed"/>
            </a:endParaRPr>
          </a:p>
        </p:txBody>
      </p:sp>
      <p:graphicFrame>
        <p:nvGraphicFramePr>
          <p:cNvPr id="748" name="Google Shape;748;p117"/>
          <p:cNvGraphicFramePr/>
          <p:nvPr/>
        </p:nvGraphicFramePr>
        <p:xfrm>
          <a:off x="1153400" y="1950170"/>
          <a:ext cx="3000000" cy="3000000"/>
        </p:xfrm>
        <a:graphic>
          <a:graphicData uri="http://schemas.openxmlformats.org/drawingml/2006/table">
            <a:tbl>
              <a:tblPr>
                <a:noFill/>
                <a:tableStyleId>{EE97D30C-CCD8-4231-A9DC-1D728CDEB059}</a:tableStyleId>
              </a:tblPr>
              <a:tblGrid>
                <a:gridCol w="1756125"/>
                <a:gridCol w="5081075"/>
              </a:tblGrid>
              <a:tr h="119000">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FFFFFF"/>
                          </a:solidFill>
                          <a:latin typeface="Roboto Condensed"/>
                          <a:ea typeface="Roboto Condensed"/>
                          <a:cs typeface="Roboto Condensed"/>
                          <a:sym typeface="Roboto Condensed"/>
                        </a:rPr>
                        <a:t>Error Code</a:t>
                      </a:r>
                      <a:endParaRPr b="1" sz="1200" u="none" cap="none" strike="noStrike">
                        <a:solidFill>
                          <a:srgbClr val="FFFFFF"/>
                        </a:solidFill>
                        <a:latin typeface="Roboto Condensed"/>
                        <a:ea typeface="Roboto Condensed"/>
                        <a:cs typeface="Roboto Condensed"/>
                        <a:sym typeface="Roboto Condensed"/>
                      </a:endParaRPr>
                    </a:p>
                  </a:txBody>
                  <a:tcPr marT="45700" marB="45700" marR="91425" marL="91425">
                    <a:lnL cap="flat" cmpd="sng" w="9525">
                      <a:solidFill>
                        <a:schemeClr val="accent4"/>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FFFFFF"/>
                          </a:solidFill>
                          <a:latin typeface="Roboto Condensed"/>
                          <a:ea typeface="Roboto Condensed"/>
                          <a:cs typeface="Roboto Condensed"/>
                          <a:sym typeface="Roboto Condensed"/>
                        </a:rPr>
                        <a:t>Description</a:t>
                      </a:r>
                      <a:endParaRPr b="1" sz="1200" u="none" cap="none" strike="noStrike">
                        <a:solidFill>
                          <a:srgbClr val="FFFFFF"/>
                        </a:solidFill>
                        <a:latin typeface="Roboto Condensed"/>
                        <a:ea typeface="Roboto Condensed"/>
                        <a:cs typeface="Roboto Condensed"/>
                        <a:sym typeface="Roboto Condensed"/>
                      </a:endParaRPr>
                    </a:p>
                  </a:txBody>
                  <a:tcPr marT="45700" marB="45700" marR="91425" marL="91425">
                    <a:lnL cap="flat" cmpd="sng" w="9525">
                      <a:solidFill>
                        <a:srgbClr val="DDDDDD"/>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4"/>
                    </a:solidFill>
                  </a:tcPr>
                </a:tc>
              </a:tr>
              <a:tr h="1000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200 OK</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Standard response for successful HTTP requests.</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1000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201 CREATED</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The request has been fulfilled, resulting in the creation of a new resource.</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1000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204 NO CONTENT</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The server successfully processed the request and is not returning any content.</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15427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400 BAD REQUEST</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The request could not be understood by the server due to malformed syntax.</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1000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401 UNAUTHORIZED</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The request could not be processed due to missing credentials.</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10487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403 FORBIDDEN</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The user does not have the permissions necessary to access the resource.</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1680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404 NOT FOUND</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The requested resource could not be found because the endpoint you want to access is not available for the version of the Supervisor currently running. Check the given URL for the request.</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252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500 INTERNAL SERVER ERROR</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333333"/>
                          </a:solidFill>
                          <a:latin typeface="Roboto Condensed"/>
                          <a:ea typeface="Roboto Condensed"/>
                          <a:cs typeface="Roboto Condensed"/>
                          <a:sym typeface="Roboto Condensed"/>
                        </a:rPr>
                        <a:t>Generic error message. Contact Scality Customer Support and provide them with the server logs gathered in /var/log/scality/supapi/uwsgi.log</a:t>
                      </a:r>
                      <a:endParaRPr sz="1000" u="none" cap="none" strike="noStrike">
                        <a:solidFill>
                          <a:srgbClr val="333333"/>
                        </a:solidFill>
                        <a:latin typeface="Roboto Condensed"/>
                        <a:ea typeface="Roboto Condensed"/>
                        <a:cs typeface="Roboto Condensed"/>
                        <a:sym typeface="Roboto Condensed"/>
                      </a:endParaRPr>
                    </a:p>
                  </a:txBody>
                  <a:tcPr marT="45700" marB="45700"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118"/>
          <p:cNvPicPr preferRelativeResize="0"/>
          <p:nvPr/>
        </p:nvPicPr>
        <p:blipFill rotWithShape="1">
          <a:blip r:embed="rId3">
            <a:alphaModFix/>
          </a:blip>
          <a:srcRect b="0" l="0" r="0" t="0"/>
          <a:stretch/>
        </p:blipFill>
        <p:spPr>
          <a:xfrm>
            <a:off x="3405212" y="1062694"/>
            <a:ext cx="2333576" cy="2539468"/>
          </a:xfrm>
          <a:prstGeom prst="rect">
            <a:avLst/>
          </a:prstGeom>
          <a:noFill/>
          <a:ln>
            <a:noFill/>
          </a:ln>
        </p:spPr>
      </p:pic>
      <p:sp>
        <p:nvSpPr>
          <p:cNvPr id="754" name="Google Shape;754;p118"/>
          <p:cNvSpPr txBox="1"/>
          <p:nvPr/>
        </p:nvSpPr>
        <p:spPr>
          <a:xfrm>
            <a:off x="3343200" y="4293725"/>
            <a:ext cx="2457600" cy="557400"/>
          </a:xfrm>
          <a:prstGeom prst="rect">
            <a:avLst/>
          </a:prstGeom>
          <a:noFill/>
          <a:ln>
            <a:noFill/>
          </a:ln>
        </p:spPr>
        <p:txBody>
          <a:bodyPr anchorCtr="0" anchor="t" bIns="68725" lIns="68725" spcFirstLastPara="1" rIns="68725" wrap="square" tIns="687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Oswald"/>
                <a:ea typeface="Oswald"/>
                <a:cs typeface="Oswald"/>
                <a:sym typeface="Oswald"/>
              </a:rPr>
              <a:t>QUESTIONS ?</a:t>
            </a:r>
            <a:endParaRPr b="1" i="0" sz="3000" u="none" cap="none" strike="noStrike">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75"/>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a:solidFill>
                  <a:srgbClr val="434343"/>
                </a:solidFill>
              </a:rPr>
              <a:t>Server Monitoring</a:t>
            </a:r>
            <a:endParaRPr>
              <a:solidFill>
                <a:srgbClr val="434343"/>
              </a:solidFill>
            </a:endParaRPr>
          </a:p>
        </p:txBody>
      </p:sp>
      <p:sp>
        <p:nvSpPr>
          <p:cNvPr id="362" name="Google Shape;362;p75"/>
          <p:cNvSpPr txBox="1"/>
          <p:nvPr>
            <p:ph idx="1" type="body"/>
          </p:nvPr>
        </p:nvSpPr>
        <p:spPr>
          <a:xfrm>
            <a:off x="628650" y="1234875"/>
            <a:ext cx="7886700" cy="3962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2000"/>
              <a:buNone/>
            </a:pPr>
            <a:r>
              <a:rPr b="1" lang="en-US">
                <a:solidFill>
                  <a:schemeClr val="accent5"/>
                </a:solidFill>
              </a:rPr>
              <a:t>Hardware:</a:t>
            </a:r>
            <a:endParaRPr b="1">
              <a:solidFill>
                <a:schemeClr val="accent5"/>
              </a:solidFill>
            </a:endParaRPr>
          </a:p>
          <a:p>
            <a:pPr indent="-355600" lvl="0" marL="457200" rtl="0" algn="l">
              <a:lnSpc>
                <a:spcPct val="115000"/>
              </a:lnSpc>
              <a:spcBef>
                <a:spcPts val="0"/>
              </a:spcBef>
              <a:spcAft>
                <a:spcPts val="0"/>
              </a:spcAft>
              <a:buClr>
                <a:srgbClr val="434343"/>
              </a:buClr>
              <a:buSzPts val="2000"/>
              <a:buChar char="•"/>
            </a:pPr>
            <a:r>
              <a:rPr lang="en-US">
                <a:solidFill>
                  <a:srgbClr val="434343"/>
                </a:solidFill>
              </a:rPr>
              <a:t>Operating system RAID 1 volume state</a:t>
            </a:r>
            <a:endParaRPr>
              <a:solidFill>
                <a:srgbClr val="434343"/>
              </a:solidFill>
            </a:endParaRPr>
          </a:p>
          <a:p>
            <a:pPr indent="-355600" lvl="0" marL="457200" rtl="0" algn="l">
              <a:lnSpc>
                <a:spcPct val="115000"/>
              </a:lnSpc>
              <a:spcBef>
                <a:spcPts val="0"/>
              </a:spcBef>
              <a:spcAft>
                <a:spcPts val="0"/>
              </a:spcAft>
              <a:buClr>
                <a:srgbClr val="434343"/>
              </a:buClr>
              <a:buSzPts val="2000"/>
              <a:buChar char="•"/>
            </a:pPr>
            <a:r>
              <a:rPr lang="en-US">
                <a:solidFill>
                  <a:srgbClr val="434343"/>
                </a:solidFill>
              </a:rPr>
              <a:t>RAID card cache status</a:t>
            </a:r>
            <a:endParaRPr>
              <a:solidFill>
                <a:srgbClr val="434343"/>
              </a:solidFill>
            </a:endParaRPr>
          </a:p>
          <a:p>
            <a:pPr indent="-355600" lvl="0" marL="457200" rtl="0" algn="l">
              <a:lnSpc>
                <a:spcPct val="115000"/>
              </a:lnSpc>
              <a:spcBef>
                <a:spcPts val="0"/>
              </a:spcBef>
              <a:spcAft>
                <a:spcPts val="0"/>
              </a:spcAft>
              <a:buClr>
                <a:srgbClr val="434343"/>
              </a:buClr>
              <a:buSzPts val="2000"/>
              <a:buChar char="•"/>
            </a:pPr>
            <a:r>
              <a:rPr lang="en-US">
                <a:solidFill>
                  <a:srgbClr val="434343"/>
                </a:solidFill>
              </a:rPr>
              <a:t>Power supply status</a:t>
            </a:r>
            <a:endParaRPr>
              <a:solidFill>
                <a:srgbClr val="434343"/>
              </a:solidFill>
            </a:endParaRPr>
          </a:p>
          <a:p>
            <a:pPr indent="0" lvl="0" marL="0" rtl="0" algn="l">
              <a:lnSpc>
                <a:spcPct val="115000"/>
              </a:lnSpc>
              <a:spcBef>
                <a:spcPts val="1000"/>
              </a:spcBef>
              <a:spcAft>
                <a:spcPts val="0"/>
              </a:spcAft>
              <a:buSzPts val="2000"/>
              <a:buNone/>
            </a:pPr>
            <a:r>
              <a:rPr b="1" lang="en-US">
                <a:solidFill>
                  <a:schemeClr val="accent5"/>
                </a:solidFill>
              </a:rPr>
              <a:t>OS:</a:t>
            </a:r>
            <a:endParaRPr b="1">
              <a:solidFill>
                <a:schemeClr val="accent5"/>
              </a:solidFill>
            </a:endParaRPr>
          </a:p>
          <a:p>
            <a:pPr indent="-355600" lvl="0" marL="457200" rtl="0" algn="l">
              <a:lnSpc>
                <a:spcPct val="115000"/>
              </a:lnSpc>
              <a:spcBef>
                <a:spcPts val="0"/>
              </a:spcBef>
              <a:spcAft>
                <a:spcPts val="0"/>
              </a:spcAft>
              <a:buClr>
                <a:srgbClr val="434343"/>
              </a:buClr>
              <a:buSzPts val="2000"/>
              <a:buChar char="•"/>
            </a:pPr>
            <a:r>
              <a:rPr lang="en-US">
                <a:solidFill>
                  <a:srgbClr val="434343"/>
                </a:solidFill>
              </a:rPr>
              <a:t>Track /var usage</a:t>
            </a:r>
            <a:endParaRPr>
              <a:solidFill>
                <a:srgbClr val="434343"/>
              </a:solidFill>
            </a:endParaRPr>
          </a:p>
          <a:p>
            <a:pPr indent="-355600" lvl="0" marL="457200" rtl="0" algn="l">
              <a:lnSpc>
                <a:spcPct val="115000"/>
              </a:lnSpc>
              <a:spcBef>
                <a:spcPts val="0"/>
              </a:spcBef>
              <a:spcAft>
                <a:spcPts val="0"/>
              </a:spcAft>
              <a:buClr>
                <a:srgbClr val="434343"/>
              </a:buClr>
              <a:buSzPts val="2000"/>
              <a:buChar char="•"/>
            </a:pPr>
            <a:r>
              <a:rPr lang="en-US">
                <a:solidFill>
                  <a:srgbClr val="434343"/>
                </a:solidFill>
              </a:rPr>
              <a:t>TCP retransmits</a:t>
            </a:r>
            <a:endParaRPr>
              <a:solidFill>
                <a:srgbClr val="434343"/>
              </a:solidFill>
            </a:endParaRPr>
          </a:p>
          <a:p>
            <a:pPr indent="-355600" lvl="0" marL="457200" rtl="0" algn="l">
              <a:lnSpc>
                <a:spcPct val="115000"/>
              </a:lnSpc>
              <a:spcBef>
                <a:spcPts val="0"/>
              </a:spcBef>
              <a:spcAft>
                <a:spcPts val="0"/>
              </a:spcAft>
              <a:buClr>
                <a:srgbClr val="434343"/>
              </a:buClr>
              <a:buSzPts val="2000"/>
              <a:buChar char="•"/>
            </a:pPr>
            <a:r>
              <a:rPr lang="en-US">
                <a:solidFill>
                  <a:srgbClr val="434343"/>
                </a:solidFill>
              </a:rPr>
              <a:t>Load average</a:t>
            </a:r>
            <a:endParaRPr>
              <a:solidFill>
                <a:srgbClr val="434343"/>
              </a:solidFill>
            </a:endParaRPr>
          </a:p>
          <a:p>
            <a:pPr indent="-355600" lvl="0" marL="457200" rtl="0" algn="l">
              <a:lnSpc>
                <a:spcPct val="115000"/>
              </a:lnSpc>
              <a:spcBef>
                <a:spcPts val="0"/>
              </a:spcBef>
              <a:spcAft>
                <a:spcPts val="1000"/>
              </a:spcAft>
              <a:buClr>
                <a:srgbClr val="434343"/>
              </a:buClr>
              <a:buSzPts val="2000"/>
              <a:buChar char="•"/>
            </a:pPr>
            <a:r>
              <a:rPr lang="en-US">
                <a:solidFill>
                  <a:srgbClr val="434343"/>
                </a:solidFill>
              </a:rPr>
              <a:t>Swap utilization</a:t>
            </a: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76"/>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a:solidFill>
                  <a:srgbClr val="434343"/>
                </a:solidFill>
              </a:rPr>
              <a:t>RING Monitoring</a:t>
            </a:r>
            <a:endParaRPr>
              <a:solidFill>
                <a:srgbClr val="434343"/>
              </a:solidFill>
            </a:endParaRPr>
          </a:p>
        </p:txBody>
      </p:sp>
      <p:sp>
        <p:nvSpPr>
          <p:cNvPr id="369" name="Google Shape;369;p76"/>
          <p:cNvSpPr txBox="1"/>
          <p:nvPr>
            <p:ph idx="1" type="body"/>
          </p:nvPr>
        </p:nvSpPr>
        <p:spPr>
          <a:xfrm>
            <a:off x="628650" y="1234874"/>
            <a:ext cx="7886700" cy="39624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434343"/>
              </a:buClr>
              <a:buSzPts val="2000"/>
              <a:buChar char="•"/>
            </a:pPr>
            <a:r>
              <a:rPr lang="en-US">
                <a:solidFill>
                  <a:srgbClr val="434343"/>
                </a:solidFill>
              </a:rPr>
              <a:t>RING Status</a:t>
            </a:r>
            <a:endParaRPr>
              <a:solidFill>
                <a:srgbClr val="434343"/>
              </a:solidFill>
            </a:endParaRPr>
          </a:p>
          <a:p>
            <a:pPr indent="-342900" lvl="1" marL="914400" rtl="0" algn="l">
              <a:lnSpc>
                <a:spcPct val="115000"/>
              </a:lnSpc>
              <a:spcBef>
                <a:spcPts val="0"/>
              </a:spcBef>
              <a:spcAft>
                <a:spcPts val="0"/>
              </a:spcAft>
              <a:buClr>
                <a:srgbClr val="434343"/>
              </a:buClr>
              <a:buSzPts val="1800"/>
              <a:buChar char="•"/>
            </a:pPr>
            <a:r>
              <a:rPr lang="en-US">
                <a:solidFill>
                  <a:srgbClr val="434343"/>
                </a:solidFill>
              </a:rPr>
              <a:t>Identify failed servers and/or disks</a:t>
            </a:r>
            <a:endParaRPr>
              <a:solidFill>
                <a:srgbClr val="434343"/>
              </a:solidFill>
            </a:endParaRPr>
          </a:p>
          <a:p>
            <a:pPr indent="-342900" lvl="1" marL="914400" rtl="0" algn="l">
              <a:lnSpc>
                <a:spcPct val="115000"/>
              </a:lnSpc>
              <a:spcBef>
                <a:spcPts val="0"/>
              </a:spcBef>
              <a:spcAft>
                <a:spcPts val="0"/>
              </a:spcAft>
              <a:buClr>
                <a:srgbClr val="434343"/>
              </a:buClr>
              <a:buSzPts val="1800"/>
              <a:buChar char="•"/>
            </a:pPr>
            <a:r>
              <a:rPr lang="en-US">
                <a:solidFill>
                  <a:srgbClr val="434343"/>
                </a:solidFill>
              </a:rPr>
              <a:t>Capacity warnings</a:t>
            </a:r>
            <a:endParaRPr>
              <a:solidFill>
                <a:srgbClr val="434343"/>
              </a:solidFill>
            </a:endParaRPr>
          </a:p>
          <a:p>
            <a:pPr indent="-355600" lvl="0" marL="457200" rtl="0" algn="l">
              <a:lnSpc>
                <a:spcPct val="115000"/>
              </a:lnSpc>
              <a:spcBef>
                <a:spcPts val="1000"/>
              </a:spcBef>
              <a:spcAft>
                <a:spcPts val="0"/>
              </a:spcAft>
              <a:buClr>
                <a:srgbClr val="434343"/>
              </a:buClr>
              <a:buSzPts val="2000"/>
              <a:buChar char="•"/>
            </a:pPr>
            <a:r>
              <a:rPr lang="en-US">
                <a:solidFill>
                  <a:srgbClr val="434343"/>
                </a:solidFill>
              </a:rPr>
              <a:t>RING Utilization</a:t>
            </a:r>
            <a:endParaRPr>
              <a:solidFill>
                <a:srgbClr val="434343"/>
              </a:solidFill>
            </a:endParaRPr>
          </a:p>
          <a:p>
            <a:pPr indent="-342900" lvl="1" marL="914400" rtl="0" algn="l">
              <a:lnSpc>
                <a:spcPct val="115000"/>
              </a:lnSpc>
              <a:spcBef>
                <a:spcPts val="0"/>
              </a:spcBef>
              <a:spcAft>
                <a:spcPts val="0"/>
              </a:spcAft>
              <a:buClr>
                <a:srgbClr val="434343"/>
              </a:buClr>
              <a:buSzPts val="1800"/>
              <a:buChar char="•"/>
            </a:pPr>
            <a:r>
              <a:rPr lang="en-US">
                <a:solidFill>
                  <a:srgbClr val="434343"/>
                </a:solidFill>
              </a:rPr>
              <a:t>Tracking time to 80% used</a:t>
            </a:r>
            <a:endParaRPr b="1">
              <a:solidFill>
                <a:srgbClr val="434343"/>
              </a:solidFill>
            </a:endParaRPr>
          </a:p>
          <a:p>
            <a:pPr indent="-355600" lvl="0" marL="457200" rtl="0" algn="l">
              <a:lnSpc>
                <a:spcPct val="115000"/>
              </a:lnSpc>
              <a:spcBef>
                <a:spcPts val="1000"/>
              </a:spcBef>
              <a:spcAft>
                <a:spcPts val="0"/>
              </a:spcAft>
              <a:buClr>
                <a:srgbClr val="434343"/>
              </a:buClr>
              <a:buSzPts val="2000"/>
              <a:buChar char="•"/>
            </a:pPr>
            <a:r>
              <a:rPr lang="en-US">
                <a:solidFill>
                  <a:srgbClr val="434343"/>
                </a:solidFill>
              </a:rPr>
              <a:t>RING Latency</a:t>
            </a:r>
            <a:endParaRPr>
              <a:solidFill>
                <a:srgbClr val="434343"/>
              </a:solidFill>
            </a:endParaRPr>
          </a:p>
          <a:p>
            <a:pPr indent="-342900" lvl="1" marL="914400" rtl="0" algn="l">
              <a:lnSpc>
                <a:spcPct val="115000"/>
              </a:lnSpc>
              <a:spcBef>
                <a:spcPts val="0"/>
              </a:spcBef>
              <a:spcAft>
                <a:spcPts val="0"/>
              </a:spcAft>
              <a:buClr>
                <a:srgbClr val="434343"/>
              </a:buClr>
              <a:buSzPts val="1800"/>
              <a:buChar char="•"/>
            </a:pPr>
            <a:r>
              <a:rPr lang="en-US">
                <a:solidFill>
                  <a:srgbClr val="434343"/>
                </a:solidFill>
              </a:rPr>
              <a:t>Identify networking issues</a:t>
            </a:r>
            <a:endParaRPr>
              <a:solidFill>
                <a:srgbClr val="434343"/>
              </a:solidFill>
            </a:endParaRPr>
          </a:p>
          <a:p>
            <a:pPr indent="-342900" lvl="1" marL="914400" rtl="0" algn="l">
              <a:lnSpc>
                <a:spcPct val="115000"/>
              </a:lnSpc>
              <a:spcBef>
                <a:spcPts val="0"/>
              </a:spcBef>
              <a:spcAft>
                <a:spcPts val="1000"/>
              </a:spcAft>
              <a:buClr>
                <a:srgbClr val="434343"/>
              </a:buClr>
              <a:buSzPts val="1800"/>
              <a:buChar char="•"/>
            </a:pPr>
            <a:r>
              <a:rPr lang="en-US">
                <a:solidFill>
                  <a:srgbClr val="434343"/>
                </a:solidFill>
              </a:rPr>
              <a:t>Identify failing/faulty hardware</a:t>
            </a:r>
            <a:endParaRPr>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77"/>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a:solidFill>
                  <a:srgbClr val="434343"/>
                </a:solidFill>
              </a:rPr>
              <a:t>Monitoring ElasticSearch</a:t>
            </a:r>
            <a:endParaRPr>
              <a:solidFill>
                <a:srgbClr val="434343"/>
              </a:solidFill>
            </a:endParaRPr>
          </a:p>
        </p:txBody>
      </p:sp>
      <p:sp>
        <p:nvSpPr>
          <p:cNvPr id="376" name="Google Shape;376;p77"/>
          <p:cNvSpPr txBox="1"/>
          <p:nvPr>
            <p:ph idx="1" type="body"/>
          </p:nvPr>
        </p:nvSpPr>
        <p:spPr>
          <a:xfrm>
            <a:off x="628650" y="1559856"/>
            <a:ext cx="7886700" cy="36375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300"/>
              </a:spcBef>
              <a:spcAft>
                <a:spcPts val="0"/>
              </a:spcAft>
              <a:buClr>
                <a:srgbClr val="434343"/>
              </a:buClr>
              <a:buSzPts val="2000"/>
              <a:buChar char="•"/>
            </a:pPr>
            <a:r>
              <a:rPr lang="en-US">
                <a:solidFill>
                  <a:srgbClr val="434343"/>
                </a:solidFill>
              </a:rPr>
              <a:t>Cluster status</a:t>
            </a:r>
            <a:endParaRPr>
              <a:solidFill>
                <a:srgbClr val="434343"/>
              </a:solidFill>
            </a:endParaRPr>
          </a:p>
          <a:p>
            <a:pPr indent="-342900" lvl="1" marL="914400" rtl="0" algn="l">
              <a:lnSpc>
                <a:spcPct val="115000"/>
              </a:lnSpc>
              <a:spcBef>
                <a:spcPts val="0"/>
              </a:spcBef>
              <a:spcAft>
                <a:spcPts val="0"/>
              </a:spcAft>
              <a:buClr>
                <a:srgbClr val="434343"/>
              </a:buClr>
              <a:buSzPts val="1800"/>
              <a:buChar char="•"/>
            </a:pPr>
            <a:r>
              <a:rPr lang="en-US">
                <a:solidFill>
                  <a:srgbClr val="434343"/>
                </a:solidFill>
              </a:rPr>
              <a:t>State should be green</a:t>
            </a:r>
            <a:endParaRPr>
              <a:solidFill>
                <a:srgbClr val="434343"/>
              </a:solidFill>
            </a:endParaRPr>
          </a:p>
          <a:p>
            <a:pPr indent="-342900" lvl="1" marL="914400" rtl="0" algn="l">
              <a:lnSpc>
                <a:spcPct val="115000"/>
              </a:lnSpc>
              <a:spcBef>
                <a:spcPts val="0"/>
              </a:spcBef>
              <a:spcAft>
                <a:spcPts val="0"/>
              </a:spcAft>
              <a:buClr>
                <a:srgbClr val="434343"/>
              </a:buClr>
              <a:buSzPts val="1800"/>
              <a:buChar char="•"/>
            </a:pPr>
            <a:r>
              <a:rPr i="1" lang="en-US">
                <a:solidFill>
                  <a:srgbClr val="434343"/>
                </a:solidFill>
              </a:rPr>
              <a:t>active_shards_percent_as_number</a:t>
            </a:r>
            <a:r>
              <a:rPr lang="en-US">
                <a:solidFill>
                  <a:srgbClr val="434343"/>
                </a:solidFill>
              </a:rPr>
              <a:t> should be 100</a:t>
            </a:r>
            <a:endParaRPr>
              <a:solidFill>
                <a:srgbClr val="434343"/>
              </a:solidFill>
            </a:endParaRPr>
          </a:p>
          <a:p>
            <a:pPr indent="-355600" lvl="0" marL="457200" rtl="0" algn="l">
              <a:lnSpc>
                <a:spcPct val="115000"/>
              </a:lnSpc>
              <a:spcBef>
                <a:spcPts val="1000"/>
              </a:spcBef>
              <a:spcAft>
                <a:spcPts val="0"/>
              </a:spcAft>
              <a:buClr>
                <a:srgbClr val="434343"/>
              </a:buClr>
              <a:buSzPts val="2000"/>
              <a:buChar char="•"/>
            </a:pPr>
            <a:r>
              <a:rPr lang="en-US">
                <a:solidFill>
                  <a:srgbClr val="434343"/>
                </a:solidFill>
              </a:rPr>
              <a:t>Scality Indices</a:t>
            </a:r>
            <a:endParaRPr>
              <a:solidFill>
                <a:srgbClr val="434343"/>
              </a:solidFill>
            </a:endParaRPr>
          </a:p>
          <a:p>
            <a:pPr indent="-342900" lvl="1" marL="914400" rtl="0" algn="l">
              <a:lnSpc>
                <a:spcPct val="115000"/>
              </a:lnSpc>
              <a:spcBef>
                <a:spcPts val="0"/>
              </a:spcBef>
              <a:spcAft>
                <a:spcPts val="0"/>
              </a:spcAft>
              <a:buClr>
                <a:srgbClr val="434343"/>
              </a:buClr>
              <a:buSzPts val="1800"/>
              <a:buChar char="•"/>
            </a:pPr>
            <a:r>
              <a:rPr lang="en-US">
                <a:solidFill>
                  <a:srgbClr val="434343"/>
                </a:solidFill>
              </a:rPr>
              <a:t>The number of Scality indices should remain below 45</a:t>
            </a:r>
            <a:endParaRPr>
              <a:solidFill>
                <a:srgbClr val="434343"/>
              </a:solidFill>
            </a:endParaRPr>
          </a:p>
          <a:p>
            <a:pPr indent="-342900" lvl="1" marL="914400" rtl="0" algn="l">
              <a:lnSpc>
                <a:spcPct val="115000"/>
              </a:lnSpc>
              <a:spcBef>
                <a:spcPts val="0"/>
              </a:spcBef>
              <a:spcAft>
                <a:spcPts val="0"/>
              </a:spcAft>
              <a:buClr>
                <a:srgbClr val="434343"/>
              </a:buClr>
              <a:buSzPts val="1800"/>
              <a:buChar char="•"/>
            </a:pPr>
            <a:r>
              <a:rPr lang="en-US">
                <a:solidFill>
                  <a:srgbClr val="434343"/>
                </a:solidFill>
              </a:rPr>
              <a:t>Curator is responsible for pruning indexes to avoid infinite growth</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78"/>
          <p:cNvSpPr txBox="1"/>
          <p:nvPr>
            <p:ph type="title"/>
          </p:nvPr>
        </p:nvSpPr>
        <p:spPr>
          <a:xfrm>
            <a:off x="628650" y="129986"/>
            <a:ext cx="7886700" cy="110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a:solidFill>
                  <a:srgbClr val="434343"/>
                </a:solidFill>
              </a:rPr>
              <a:t>Monitoring S3C</a:t>
            </a:r>
            <a:endParaRPr>
              <a:solidFill>
                <a:srgbClr val="434343"/>
              </a:solidFill>
            </a:endParaRPr>
          </a:p>
        </p:txBody>
      </p:sp>
      <p:sp>
        <p:nvSpPr>
          <p:cNvPr id="383" name="Google Shape;383;p78"/>
          <p:cNvSpPr txBox="1"/>
          <p:nvPr>
            <p:ph idx="1" type="body"/>
          </p:nvPr>
        </p:nvSpPr>
        <p:spPr>
          <a:xfrm>
            <a:off x="628650" y="1559856"/>
            <a:ext cx="7886700" cy="36375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434343"/>
              </a:buClr>
              <a:buSzPts val="2000"/>
              <a:buChar char="•"/>
            </a:pPr>
            <a:r>
              <a:rPr lang="en-US">
                <a:solidFill>
                  <a:srgbClr val="434343"/>
                </a:solidFill>
              </a:rPr>
              <a:t>S3 Healthcheck</a:t>
            </a:r>
            <a:endParaRPr>
              <a:solidFill>
                <a:srgbClr val="434343"/>
              </a:solidFill>
            </a:endParaRPr>
          </a:p>
          <a:p>
            <a:pPr indent="-342900" lvl="1" marL="914400" rtl="0" algn="l">
              <a:lnSpc>
                <a:spcPct val="115000"/>
              </a:lnSpc>
              <a:spcBef>
                <a:spcPts val="0"/>
              </a:spcBef>
              <a:spcAft>
                <a:spcPts val="0"/>
              </a:spcAft>
              <a:buClr>
                <a:srgbClr val="434343"/>
              </a:buClr>
              <a:buSzPts val="1800"/>
              <a:buChar char="•"/>
            </a:pPr>
            <a:r>
              <a:rPr lang="en-US">
                <a:solidFill>
                  <a:srgbClr val="434343"/>
                </a:solidFill>
              </a:rPr>
              <a:t>The S3 stack is comprised of several microservices</a:t>
            </a:r>
            <a:endParaRPr>
              <a:solidFill>
                <a:srgbClr val="434343"/>
              </a:solidFill>
            </a:endParaRPr>
          </a:p>
          <a:p>
            <a:pPr indent="-342900" lvl="1" marL="914400" rtl="0" algn="l">
              <a:lnSpc>
                <a:spcPct val="115000"/>
              </a:lnSpc>
              <a:spcBef>
                <a:spcPts val="0"/>
              </a:spcBef>
              <a:spcAft>
                <a:spcPts val="0"/>
              </a:spcAft>
              <a:buClr>
                <a:srgbClr val="434343"/>
              </a:buClr>
              <a:buSzPts val="1800"/>
              <a:buChar char="•"/>
            </a:pPr>
            <a:r>
              <a:rPr lang="en-US">
                <a:solidFill>
                  <a:srgbClr val="434343"/>
                </a:solidFill>
              </a:rPr>
              <a:t>The healthcheck URL monitors the entire S3 stack</a:t>
            </a:r>
            <a:endParaRPr>
              <a:solidFill>
                <a:srgbClr val="434343"/>
              </a:solidFill>
            </a:endParaRPr>
          </a:p>
          <a:p>
            <a:pPr indent="-355600" lvl="0" marL="457200" rtl="0" algn="l">
              <a:lnSpc>
                <a:spcPct val="115000"/>
              </a:lnSpc>
              <a:spcBef>
                <a:spcPts val="1000"/>
              </a:spcBef>
              <a:spcAft>
                <a:spcPts val="0"/>
              </a:spcAft>
              <a:buClr>
                <a:srgbClr val="434343"/>
              </a:buClr>
              <a:buSzPts val="2000"/>
              <a:buChar char="•"/>
            </a:pPr>
            <a:r>
              <a:rPr lang="en-US">
                <a:solidFill>
                  <a:srgbClr val="434343"/>
                </a:solidFill>
              </a:rPr>
              <a:t>S3 Request Latencies</a:t>
            </a:r>
            <a:endParaRPr>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79"/>
          <p:cNvSpPr txBox="1"/>
          <p:nvPr>
            <p:ph type="title"/>
          </p:nvPr>
        </p:nvSpPr>
        <p:spPr>
          <a:xfrm>
            <a:off x="628638" y="2247925"/>
            <a:ext cx="7886700" cy="2376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Component States</a:t>
            </a:r>
            <a:br>
              <a:rPr lang="en-US"/>
            </a:br>
            <a:endParaRPr>
              <a:solidFill>
                <a:srgbClr val="3F5952"/>
              </a:solidFill>
            </a:endParaRPr>
          </a:p>
        </p:txBody>
      </p:sp>
      <p:sp>
        <p:nvSpPr>
          <p:cNvPr id="390" name="Google Shape;390;p79"/>
          <p:cNvSpPr txBox="1"/>
          <p:nvPr/>
        </p:nvSpPr>
        <p:spPr>
          <a:xfrm>
            <a:off x="628650" y="5075800"/>
            <a:ext cx="1962300" cy="551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5851"/>
                </a:solidFill>
                <a:latin typeface="Oswald"/>
                <a:ea typeface="Oswald"/>
                <a:cs typeface="Oswald"/>
                <a:sym typeface="Oswald"/>
              </a:rPr>
              <a:t>RING 8.5</a:t>
            </a:r>
            <a:endParaRPr b="1" i="0" sz="2400" u="none" cap="none" strike="noStrike">
              <a:solidFill>
                <a:srgbClr val="3F5851"/>
              </a:solidFill>
              <a:latin typeface="Oswald"/>
              <a:ea typeface="Oswald"/>
              <a:cs typeface="Oswald"/>
              <a:sym typeface="Oswald"/>
            </a:endParaRPr>
          </a:p>
        </p:txBody>
      </p:sp>
      <p:sp>
        <p:nvSpPr>
          <p:cNvPr id="391" name="Google Shape;391;p79"/>
          <p:cNvSpPr txBox="1"/>
          <p:nvPr/>
        </p:nvSpPr>
        <p:spPr>
          <a:xfrm>
            <a:off x="628650" y="3793936"/>
            <a:ext cx="7886700" cy="35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00"/>
              </a:spcBef>
              <a:spcAft>
                <a:spcPts val="0"/>
              </a:spcAft>
              <a:buClr>
                <a:srgbClr val="000000"/>
              </a:buClr>
              <a:buSzPts val="2000"/>
              <a:buFont typeface="Arial"/>
              <a:buNone/>
            </a:pPr>
            <a:r>
              <a:rPr b="0" i="0" lang="en-US" sz="2000" u="none" cap="none" strike="noStrike">
                <a:solidFill>
                  <a:srgbClr val="FE772E"/>
                </a:solidFill>
                <a:latin typeface="Roboto"/>
                <a:ea typeface="Roboto"/>
                <a:cs typeface="Roboto"/>
                <a:sym typeface="Roboto"/>
              </a:rPr>
              <a:t>As reported on the </a:t>
            </a:r>
            <a:r>
              <a:rPr b="1" i="1" lang="en-US" sz="2000" u="none" cap="none" strike="noStrike">
                <a:solidFill>
                  <a:srgbClr val="FE772E"/>
                </a:solidFill>
                <a:latin typeface="Roboto"/>
                <a:ea typeface="Roboto"/>
                <a:cs typeface="Roboto"/>
                <a:sym typeface="Roboto"/>
              </a:rPr>
              <a:t>RING Administration Interface</a:t>
            </a:r>
            <a:endParaRPr b="1" i="1" sz="2000" u="none" cap="none" strike="noStrike">
              <a:solidFill>
                <a:srgbClr val="FE772E"/>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Black Theme">
  <a:themeElements>
    <a:clrScheme name="Core Pitch Black">
      <a:dk1>
        <a:srgbClr val="000000"/>
      </a:dk1>
      <a:lt1>
        <a:srgbClr val="FFFFFF"/>
      </a:lt1>
      <a:dk2>
        <a:srgbClr val="44546A"/>
      </a:dk2>
      <a:lt2>
        <a:srgbClr val="E7E6E6"/>
      </a:lt2>
      <a:accent1>
        <a:srgbClr val="3F5851"/>
      </a:accent1>
      <a:accent2>
        <a:srgbClr val="7A7957"/>
      </a:accent2>
      <a:accent3>
        <a:srgbClr val="FE9A3A"/>
      </a:accent3>
      <a:accent4>
        <a:srgbClr val="FE772E"/>
      </a:accent4>
      <a:accent5>
        <a:srgbClr val="F54F28"/>
      </a:accent5>
      <a:accent6>
        <a:srgbClr val="000000"/>
      </a:accent6>
      <a:hlink>
        <a:srgbClr val="FEFFFE"/>
      </a:hlink>
      <a:folHlink>
        <a:srgbClr val="FE9A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Theme">
  <a:themeElements>
    <a:clrScheme name="Custom 1">
      <a:dk1>
        <a:srgbClr val="000000"/>
      </a:dk1>
      <a:lt1>
        <a:srgbClr val="FFFFFF"/>
      </a:lt1>
      <a:dk2>
        <a:srgbClr val="44546A"/>
      </a:dk2>
      <a:lt2>
        <a:srgbClr val="E7E6E6"/>
      </a:lt2>
      <a:accent1>
        <a:srgbClr val="3F5851"/>
      </a:accent1>
      <a:accent2>
        <a:srgbClr val="7A7957"/>
      </a:accent2>
      <a:accent3>
        <a:srgbClr val="FE9A3A"/>
      </a:accent3>
      <a:accent4>
        <a:srgbClr val="FE772E"/>
      </a:accent4>
      <a:accent5>
        <a:srgbClr val="F54F28"/>
      </a:accent5>
      <a:accent6>
        <a:srgbClr val="000000"/>
      </a:accent6>
      <a:hlink>
        <a:srgbClr val="465368"/>
      </a:hlink>
      <a:folHlink>
        <a:srgbClr val="FE9A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Theme">
  <a:themeElements>
    <a:clrScheme name="Custom 1">
      <a:dk1>
        <a:srgbClr val="000000"/>
      </a:dk1>
      <a:lt1>
        <a:srgbClr val="FFFFFF"/>
      </a:lt1>
      <a:dk2>
        <a:srgbClr val="44546A"/>
      </a:dk2>
      <a:lt2>
        <a:srgbClr val="E7E6E6"/>
      </a:lt2>
      <a:accent1>
        <a:srgbClr val="3F5851"/>
      </a:accent1>
      <a:accent2>
        <a:srgbClr val="7A7957"/>
      </a:accent2>
      <a:accent3>
        <a:srgbClr val="FE9A3A"/>
      </a:accent3>
      <a:accent4>
        <a:srgbClr val="FE772E"/>
      </a:accent4>
      <a:accent5>
        <a:srgbClr val="F54F28"/>
      </a:accent5>
      <a:accent6>
        <a:srgbClr val="000000"/>
      </a:accent6>
      <a:hlink>
        <a:srgbClr val="465368"/>
      </a:hlink>
      <a:folHlink>
        <a:srgbClr val="FE9A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ack Theme">
  <a:themeElements>
    <a:clrScheme name="Core Pitch Black">
      <a:dk1>
        <a:srgbClr val="000000"/>
      </a:dk1>
      <a:lt1>
        <a:srgbClr val="FFFFFF"/>
      </a:lt1>
      <a:dk2>
        <a:srgbClr val="44546A"/>
      </a:dk2>
      <a:lt2>
        <a:srgbClr val="E7E6E6"/>
      </a:lt2>
      <a:accent1>
        <a:srgbClr val="3F5851"/>
      </a:accent1>
      <a:accent2>
        <a:srgbClr val="7A7957"/>
      </a:accent2>
      <a:accent3>
        <a:srgbClr val="FE9A3A"/>
      </a:accent3>
      <a:accent4>
        <a:srgbClr val="FE772E"/>
      </a:accent4>
      <a:accent5>
        <a:srgbClr val="F54F28"/>
      </a:accent5>
      <a:accent6>
        <a:srgbClr val="000000"/>
      </a:accent6>
      <a:hlink>
        <a:srgbClr val="FEFFFE"/>
      </a:hlink>
      <a:folHlink>
        <a:srgbClr val="FE9A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hite Theme">
  <a:themeElements>
    <a:clrScheme name="Custom 1">
      <a:dk1>
        <a:srgbClr val="000000"/>
      </a:dk1>
      <a:lt1>
        <a:srgbClr val="FFFFFF"/>
      </a:lt1>
      <a:dk2>
        <a:srgbClr val="44546A"/>
      </a:dk2>
      <a:lt2>
        <a:srgbClr val="E7E6E6"/>
      </a:lt2>
      <a:accent1>
        <a:srgbClr val="3F5851"/>
      </a:accent1>
      <a:accent2>
        <a:srgbClr val="7A7957"/>
      </a:accent2>
      <a:accent3>
        <a:srgbClr val="FE9A3A"/>
      </a:accent3>
      <a:accent4>
        <a:srgbClr val="FE772E"/>
      </a:accent4>
      <a:accent5>
        <a:srgbClr val="F54F28"/>
      </a:accent5>
      <a:accent6>
        <a:srgbClr val="000000"/>
      </a:accent6>
      <a:hlink>
        <a:srgbClr val="1155CC"/>
      </a:hlink>
      <a:folHlink>
        <a:srgbClr val="FE9A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