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D0AC9E-F23C-449B-A630-7FB0ED77B97D}">
  <a:tblStyle styleId="{13D0AC9E-F23C-449B-A630-7FB0ED77B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a8aa28f1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a8aa28f1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27ee7b1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27ee7b1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27ee7b1f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27ee7b1f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27ee7b1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27ee7b1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a8aa28f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a8aa28f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a8aa28f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a8aa28f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a8aa28f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a8aa28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a8aa28f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a8aa28f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66b81d1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66b81d1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38d6de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038d6de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d060ec4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d060ec4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3099242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3099242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27ee7b1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27ee7b1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27ee7b1f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27ee7b1f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a8aa28f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a8aa28f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27ee7b1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27ee7b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27ee7b1f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27ee7b1f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8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>
                <a:latin typeface="Times New Roman"/>
                <a:ea typeface="Times New Roman"/>
                <a:cs typeface="Times New Roman"/>
                <a:sym typeface="Times New Roman"/>
              </a:rPr>
              <a:t>Опыт исследования японского конверба на </a:t>
            </a:r>
            <a:r>
              <a:rPr i="1" lang="ru" sz="2800">
                <a:latin typeface="Times New Roman"/>
                <a:ea typeface="Times New Roman"/>
                <a:cs typeface="Times New Roman"/>
                <a:sym typeface="Times New Roman"/>
              </a:rPr>
              <a:t>-te</a:t>
            </a:r>
            <a:r>
              <a:rPr lang="ru" sz="2800">
                <a:latin typeface="Times New Roman"/>
                <a:ea typeface="Times New Roman"/>
                <a:cs typeface="Times New Roman"/>
                <a:sym typeface="Times New Roman"/>
              </a:rPr>
              <a:t> по данным контрастивного анализа</a:t>
            </a:r>
            <a:endParaRPr sz="6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62025"/>
            <a:ext cx="85206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Людмила Шляхтина</a:t>
            </a:r>
            <a:endParaRPr sz="17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дисциплине “Анализ и визуализация текстовых данных”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24.06.2025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Анализ данных: п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рямая речь и маркирование подлежащего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416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[2 (te), (0)] - у клауз общий субъект, маркированный показателем топика и расположенный линейно слева;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[3 (te), (0)] - у клауз общий субъект, маркированный показателем номинатива и расположенный линейно слева;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[(te), (2)] - у клауз общий субъект, маркированный показателем топика и расположенный линейно справа (в главной клаузе);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[(te), (3)] - у клауз общий субъект, маркированный показателем номинатива и расположенный линейно справа (в главной клаузе);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[(2 te), (3)] и прочие вариации - разносубъектное употребление, у клаузы с te наблюдается собственное подлежащее.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375" y="1017713"/>
            <a:ext cx="27432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050" y="2062075"/>
            <a:ext cx="24098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Анализ данных: корреляты в оригинальном тексте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928" y="1152475"/>
            <a:ext cx="2414518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275" y="1108125"/>
            <a:ext cx="260481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Тесты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24"/>
          <p:cNvGraphicFramePr/>
          <p:nvPr/>
        </p:nvGraphicFramePr>
        <p:xfrm>
          <a:off x="952500" y="132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{13D0AC9E-F23C-449B-A630-7FB0ED77B97D}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 конверба х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Cramer 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Вывод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 связи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7.131e-13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0.4504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Сильная связь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Аналоги в оригинале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0.01209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Умеренная связь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16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 маркирования подлежащего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0.1966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 статистически значимой связи на уровне доверия 5%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Прямая речь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3.407e-06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0.3038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Умеренная связь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Тесты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1725" y="974713"/>
            <a:ext cx="3162300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7600" y="1003288"/>
            <a:ext cx="3219450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0" y="974725"/>
            <a:ext cx="32385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Дерево решений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900" y="1017725"/>
            <a:ext cx="3853141" cy="38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075" y="1757025"/>
            <a:ext cx="3148825" cy="31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888" y="191963"/>
            <a:ext cx="37052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4674" y="-1"/>
            <a:ext cx="1994375" cy="10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Логистическая регрессия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225" y="878763"/>
            <a:ext cx="3962400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74" y="1017725"/>
            <a:ext cx="3770925" cy="37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6228" y="-2"/>
            <a:ext cx="2068547" cy="1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3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Сравнение моделей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4411875"/>
            <a:ext cx="124200" cy="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3" name="Google Shape;173;p28"/>
          <p:cNvGraphicFramePr/>
          <p:nvPr/>
        </p:nvGraphicFramePr>
        <p:xfrm>
          <a:off x="350150" y="114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{13D0AC9E-F23C-449B-A630-7FB0ED77B97D}</a:tableStyleId>
              </a:tblPr>
              <a:tblGrid>
                <a:gridCol w="812700"/>
                <a:gridCol w="1056025"/>
                <a:gridCol w="742125"/>
                <a:gridCol w="638650"/>
                <a:gridCol w="750650"/>
                <a:gridCol w="868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Метрика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Модель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Медиана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Среднее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Минимум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Максимум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ROC-AUC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Дерево решений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Логистическая регрессия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Sensitivity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(TPR)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Дерево решений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Логистическая регрессия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Specifity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(TNR)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Дерево решений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Логистическая регрессия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625" y="1111025"/>
            <a:ext cx="3851375" cy="356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Было выявлено четыре вида конверба: te с запятой (от прилагательного/глагола), te без запятой (от прилагательного/глагола), te от связки и te с точкой (т.е. с эллипсисом главной клаузы) и шесть основных типов семантики связи клауз, содержащих te: последовательность действий (38.3%), образ действия (35.5%), перечисление характеристик (9.3%), причинность (8.1%), фон-фигура (8.1%) и дискурсивный обрыв (0.8%). Некоторые значения могут сочетаться в пределах одного предложения; самые распространённые сочетания - образ действия + последовательность действий и фон-фигура + последовательность действий. Остальные сочетания единичны.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X-квадрат тест показал, что связь между типом конверба и семантикой связи клауз статистически значима и сильна; так, наблюдается сильная связь между "te от связки" и "перечислением характеристик" и, наоборот, очень слабая связь между "te без запятой" и "причинностью".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Было выявлено 32 различных аналога -te в оригинале. Самые частотные среди них: and (29.8%), отсутствие полипредикации (14.9%), предлог (14.9%), форма на -ing (8.9%) и запятая (6.5%). X-квадрат тест показал, что существует умеренная связь между аналогами конверба в оригинальном тексте и пунктуационной реализацией конверба в переводе.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Самые распространённые виды маркирования субъекта - это вынесенный влево относительно конверба субъект, общий для всей полипредикации, маркированный показателем топика. X-квадрат тест, однако, показал, что на уровне доверия 5% нет статистически значимой связи между вариантом пунктуационной реализации конверба и способом маркирования подлежащего.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Была обнаружена слабая корреляция между типом конверба и употреблением в диалогическом контексте.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Мы обучили две модели, предсказывающие, будет ли конверб употреблён с запятой, по другим характеристикам предложения. Эксперименты показали, что с этой задачей лучше всего справляется бинарная логистическая регрессия, достигающая точности предсказаний в 74%.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будущем планируется увеличить размер выборки и включить в анализ материалы разных жанров - ожидается, что при увеличении количества употреблений в диалогических контекстах можно будет сделать более точные выводы об употреблении конверба с эллипсисом главной клаузы. Также планируется провести анкетирование носителей для выявления прочих различий между употреблениями конверба в разных пунктуационных реализациях и эксперименты с моделями на большей выборке.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Литература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[Tamori 1976]: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Tamori, Ikuhiro. The semantics and syntax of the japanese gerundive and infinitive conjunctions in Papers in Japanese Linguistics, vol. 5. University of Southern California. 1976.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[Myhill, Hibia 1988]: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Myhill, John &amp; Junko Hibiya. The discourse function of clause-chaining. In: John Haiman &amp; Sandra A. Thompson (eds.), Clause combining in grammar and discourse. Amsterdam: John Benjamins, P.361–398. 1988.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[Алпатов и др. 2008] –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Алпатов В. М., Аркадьев П. М., Подлесская В. И. Теоретическая грамматика японского языка. В 2-х томах. Москва: Наталис. 2008.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[Зверев 2019] –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Зверев А.С. О сочетаниях запятой с различными единицами синтаксического уровня в японском и русском языках //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Gungsuh"/>
                <a:ea typeface="Gungsuh"/>
                <a:cs typeface="Gungsuh"/>
                <a:sym typeface="Gungsuh"/>
              </a:rPr>
              <a:t> 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MS Mincho"/>
                <a:ea typeface="MS Mincho"/>
                <a:cs typeface="MS Mincho"/>
                <a:sym typeface="MS Mincho"/>
              </a:rPr>
              <a:t>言語教育におけるコロケーション―ロシア語と日本語―報告論集.堤正典編. 神奈川大学 </a:t>
            </a:r>
            <a:r>
              <a:rPr i="1" lang="ru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Коллокация в языковом образовании - русский и японский языки - доклад. Цуцуми, М. (ред.).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[Clancy 2020] – Clancy, Patricia. To Link or Not to Link: Clause Chaining in Japanese Narratives. Frontiers in Philosophy, 10. 2020.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 конвербе на </a:t>
            </a: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-te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239225"/>
            <a:ext cx="85206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Нейтральный, стандартный [Алпатов, Подлесская 1995];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46% клауз в речи взрослых связаны с помощью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-te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[Clancy 2020];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Темпоральная последовательность действий: ‘X, затем Y’;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Моноклаузальная и поликлаузальная функции;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-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Связки 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прилагательные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-kute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" y="1322525"/>
            <a:ext cx="4781705" cy="9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210000" y="642925"/>
            <a:ext cx="3801000" cy="1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Соединительные единицы в полипредикативных конструкциях: примыкающие к предикату в финитной форме и изменяющие предикат с помощью аффиксации;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“Чистое” симметричное сочинение?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Задачи исследования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86350"/>
            <a:ext cx="82608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базе параллельных текстов собрать выборку употреблений конверба на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полипредикативных конструкциях;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Распределить базу примеров по семантическим группам;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Описать синтактику и семантику конструкций;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-форм в цепочках из множества конвербов;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Сравнить полученные результатами с уже известными данными об употреблении -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 литературы и п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роверить, подтвердить, опровергнуть и/или дополнить результаты предыдущих исследований.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Свойства конверба на </a:t>
            </a: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-te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из литературы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797000"/>
            <a:ext cx="9144000" cy="4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[Myhill, Hibia 1988]: за -</a:t>
            </a:r>
            <a:r>
              <a:rPr i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следует передний план; редко употребляется с прилагательными и связками; </a:t>
            </a:r>
            <a:r>
              <a:rPr i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-формы линейно употребляются раньше в предложении, чем te-формы; разносубъектность редка;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[Clancy 2020]: в цепочках из нескольких конвербов растёт однообразие;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[Алпатов и др. 2008]: может употребляться заключительно;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[Зверев 2019]: нет существенных различий между употреблениями </a:t>
            </a:r>
            <a:r>
              <a:rPr i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-формы с запятой и без запятой.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Отношения, с которыми может сочетаться </a:t>
            </a:r>
            <a:r>
              <a:rPr i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AutoNum type="arabicPeriod"/>
            </a:pPr>
            <a:r>
              <a:rPr lang="ru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Темпоральная последовательность действий или событий: [X предшествует Y];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AutoNum type="arabicPeriod"/>
            </a:pPr>
            <a:r>
              <a:rPr lang="ru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Перечисление характеристик некой общей сущности [A обладает следующими свойствами: X, Y];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AutoNum type="arabicPeriod"/>
            </a:pPr>
            <a:r>
              <a:rPr lang="ru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 действия [Y совершено с помощью X];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AutoNum type="arabicPeriod"/>
            </a:pPr>
            <a:r>
              <a:rPr lang="ru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Интродукция переднего плана [X, Y], где X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фон; Y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фигура;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AutoNum type="arabicPeriod"/>
            </a:pPr>
            <a:r>
              <a:rPr lang="ru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Следствие [X </a:t>
            </a: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это причина для Y];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AutoNum type="arabicPeriod"/>
            </a:pPr>
            <a:r>
              <a:rPr lang="ru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Контрастивное сопоставление [A X, B Y];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Times New Roman"/>
              <a:buAutoNum type="arabicPeriod"/>
            </a:pPr>
            <a:r>
              <a:rPr lang="ru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Противоречие ожиданиям [Ожидалось X, в итоге Y].</a:t>
            </a:r>
            <a:endParaRPr sz="1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Данные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454775"/>
            <a:ext cx="44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J.K. Rowling. Harry Potter and the Philosopher’s Stone. Bloomsbury Publishing PLC, 2015 (оригинал).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J.K.Rowling. Harii Pottaa to kenja no ishi (Japanese edition). Yuko Matsuoka, Sayzansha Publications Ltd., 1999 (японский перевод).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Дж. К. Роулинг. Гарри Поттер и Философский камень (роман, перевод М. Литвиновой). Издательство РОСМЭН-ПРЕСС, 2000 (русский перевод).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https://docs.google.com/document/d/1YYj_IJ5GkEs3HK3sncSQ3GxK07jQBe0vkKUCzaVNas4/edit?usp=sharing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225" y="0"/>
            <a:ext cx="4101775" cy="2425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236" y="2800600"/>
            <a:ext cx="4101765" cy="2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Данные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226 предложений и 248 te-форм; “Гарри Поттер и философский камень”, 5 глав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https://docs.google.com/spreadsheets/d/1XmZzrKOL51147LGPMUVTEIvKs_S4skMl-V-LLkRFjdM/edit?usp=sharing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7305"/>
            <a:ext cx="9143998" cy="340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нализ данных: семантика связи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75" y="1241525"/>
            <a:ext cx="4457775" cy="35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238" y="1152463"/>
            <a:ext cx="32670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3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нализ данных: цепочки конвербов и типы конвербов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075" y="1655375"/>
            <a:ext cx="2651750" cy="348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3925"/>
            <a:ext cx="3901975" cy="37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0825" y="1655387"/>
            <a:ext cx="2683175" cy="2425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Анализ данных: типы конвербов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13" y="1152463"/>
            <a:ext cx="393382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879" y="1795050"/>
            <a:ext cx="4105425" cy="15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