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0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8947-7A6D-450A-95B7-4473F9CC2C12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4355-3E18-4A2F-8D65-CC3E393558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12/11/2009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 smtClean="0"/>
              <a:t>COSTOS</a:t>
            </a:r>
            <a:endParaRPr lang="es-ES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 de flecha"/>
          <p:cNvCxnSpPr/>
          <p:nvPr/>
        </p:nvCxnSpPr>
        <p:spPr>
          <a:xfrm rot="5400000" flipH="1" flipV="1">
            <a:off x="-1643106" y="3500438"/>
            <a:ext cx="514353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42910" y="5786454"/>
            <a:ext cx="69294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928662" y="4429132"/>
            <a:ext cx="60007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928662" y="2071678"/>
            <a:ext cx="6072230" cy="371477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V="1">
            <a:off x="928662" y="928670"/>
            <a:ext cx="5572164" cy="35004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 rot="10800000" flipV="1">
            <a:off x="1142976" y="57283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F0"/>
                </a:solidFill>
              </a:rPr>
              <a:t>C</a:t>
            </a:r>
            <a:r>
              <a:rPr lang="es-ES" baseline="-25000" dirty="0" smtClean="0">
                <a:solidFill>
                  <a:srgbClr val="00B0F0"/>
                </a:solidFill>
              </a:rPr>
              <a:t>T 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smtClean="0"/>
              <a:t>;  </a:t>
            </a:r>
            <a:r>
              <a:rPr lang="es-ES" dirty="0" smtClean="0">
                <a:solidFill>
                  <a:srgbClr val="92D050"/>
                </a:solidFill>
              </a:rPr>
              <a:t>C</a:t>
            </a:r>
            <a:r>
              <a:rPr lang="es-ES" baseline="-25000" dirty="0" smtClean="0">
                <a:solidFill>
                  <a:srgbClr val="92D050"/>
                </a:solidFill>
              </a:rPr>
              <a:t>V</a:t>
            </a:r>
            <a:r>
              <a:rPr lang="es-ES" dirty="0" smtClean="0">
                <a:solidFill>
                  <a:srgbClr val="92D050"/>
                </a:solidFill>
              </a:rPr>
              <a:t> </a:t>
            </a:r>
            <a:r>
              <a:rPr lang="es-ES" dirty="0" smtClean="0"/>
              <a:t>; </a:t>
            </a:r>
            <a:r>
              <a:rPr lang="es-ES" dirty="0" smtClean="0">
                <a:solidFill>
                  <a:srgbClr val="FFFF00"/>
                </a:solidFill>
              </a:rPr>
              <a:t>C</a:t>
            </a:r>
            <a:r>
              <a:rPr lang="es-ES" baseline="-25000" dirty="0" smtClean="0">
                <a:solidFill>
                  <a:srgbClr val="FFFF00"/>
                </a:solidFill>
              </a:rPr>
              <a:t>F</a:t>
            </a:r>
            <a:r>
              <a:rPr lang="es-ES" dirty="0" smtClean="0">
                <a:solidFill>
                  <a:srgbClr val="FFFF00"/>
                </a:solidFill>
              </a:rPr>
              <a:t>  </a:t>
            </a:r>
            <a:r>
              <a:rPr lang="es-ES" dirty="0" smtClean="0"/>
              <a:t>[$]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7000892" y="5857892"/>
            <a:ext cx="2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 [unidades]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Costos unitarios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_tradnl" dirty="0" err="1" smtClean="0"/>
              <a:t>C</a:t>
            </a:r>
            <a:r>
              <a:rPr lang="es-ES_tradnl" baseline="-25000" dirty="0" err="1" smtClean="0"/>
              <a:t>Tu</a:t>
            </a:r>
            <a:r>
              <a:rPr lang="es-ES_tradnl" baseline="-25000" dirty="0" smtClean="0"/>
              <a:t>  </a:t>
            </a:r>
            <a:r>
              <a:rPr lang="es-ES_tradnl" dirty="0" smtClean="0"/>
              <a:t>=  </a:t>
            </a:r>
            <a:r>
              <a:rPr lang="es-ES_tradnl" dirty="0" err="1" smtClean="0"/>
              <a:t>C</a:t>
            </a:r>
            <a:r>
              <a:rPr lang="es-ES_tradnl" baseline="-25000" dirty="0" err="1" smtClean="0"/>
              <a:t>Fu</a:t>
            </a:r>
            <a:r>
              <a:rPr lang="es-ES_tradnl" baseline="-25000" dirty="0" smtClean="0"/>
              <a:t>  </a:t>
            </a:r>
            <a:r>
              <a:rPr lang="es-ES_tradnl" dirty="0" smtClean="0"/>
              <a:t>+  </a:t>
            </a:r>
            <a:r>
              <a:rPr lang="es-ES_tradnl" dirty="0" err="1" smtClean="0"/>
              <a:t>C</a:t>
            </a:r>
            <a:r>
              <a:rPr lang="es-ES_tradnl" baseline="-25000" dirty="0" err="1" smtClean="0"/>
              <a:t>vu</a:t>
            </a:r>
            <a:endParaRPr lang="es-ES_tradnl" baseline="-25000" dirty="0" smtClean="0"/>
          </a:p>
          <a:p>
            <a:pPr>
              <a:buNone/>
            </a:pPr>
            <a:endParaRPr lang="es-ES_tradnl" baseline="-25000" dirty="0" smtClean="0"/>
          </a:p>
          <a:p>
            <a:pPr>
              <a:buNone/>
            </a:pPr>
            <a:endParaRPr lang="es-ES_tradnl" baseline="-25000" dirty="0" smtClean="0"/>
          </a:p>
          <a:p>
            <a:pPr>
              <a:buNone/>
            </a:pPr>
            <a:r>
              <a:rPr lang="en-US" dirty="0" err="1" smtClean="0"/>
              <a:t>C</a:t>
            </a:r>
            <a:r>
              <a:rPr lang="en-US" baseline="-25000" dirty="0" err="1" smtClean="0"/>
              <a:t>Tu</a:t>
            </a:r>
            <a:r>
              <a:rPr lang="en-US" baseline="-25000" dirty="0" smtClean="0"/>
              <a:t>  = </a:t>
            </a:r>
            <a:r>
              <a:rPr lang="en-US" dirty="0" smtClean="0"/>
              <a:t> C</a:t>
            </a:r>
            <a:r>
              <a:rPr lang="en-US" baseline="-25000" dirty="0" smtClean="0"/>
              <a:t>F  + 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vu</a:t>
            </a:r>
            <a:endParaRPr lang="es-ES" dirty="0" smtClean="0"/>
          </a:p>
          <a:p>
            <a:pPr>
              <a:buNone/>
            </a:pPr>
            <a:r>
              <a:rPr lang="en-US" dirty="0" smtClean="0"/>
              <a:t>          m        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500166" y="4286256"/>
            <a:ext cx="64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20 Imagen" descr="Dibubjbhjb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500042"/>
            <a:ext cx="8358246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85786" y="500042"/>
            <a:ext cx="4116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PUNTO DE COBERTURA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57225" y="1428736"/>
            <a:ext cx="742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    Es el nivel de producción para el cual se igualan los ingresos con los costos. (Para valores globales los ingresos por ventas con los costos totales; y para valores  individuales: el precio de venta con el costo total unitario)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71538" y="4714884"/>
            <a:ext cx="5226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</a:t>
            </a:r>
            <a:r>
              <a:rPr lang="es-ES" sz="2400" baseline="-25000" dirty="0" smtClean="0"/>
              <a:t>T</a:t>
            </a:r>
            <a:r>
              <a:rPr lang="es-ES" sz="2400" dirty="0" smtClean="0"/>
              <a:t> = C</a:t>
            </a:r>
            <a:r>
              <a:rPr lang="es-ES" sz="2400" baseline="-25000" dirty="0" smtClean="0"/>
              <a:t>T</a:t>
            </a:r>
            <a:r>
              <a:rPr lang="es-ES" sz="2400" dirty="0" smtClean="0"/>
              <a:t>          </a:t>
            </a:r>
            <a:r>
              <a:rPr lang="es-ES" sz="2400" dirty="0" err="1" smtClean="0"/>
              <a:t>P</a:t>
            </a:r>
            <a:r>
              <a:rPr lang="es-ES" sz="2400" baseline="-25000" dirty="0" err="1" smtClean="0"/>
              <a:t>v</a:t>
            </a:r>
            <a:r>
              <a:rPr lang="es-ES" sz="2400" baseline="-25000" dirty="0" smtClean="0"/>
              <a:t> </a:t>
            </a:r>
            <a:r>
              <a:rPr lang="es-ES" sz="2400" dirty="0" smtClean="0"/>
              <a:t>. </a:t>
            </a:r>
            <a:r>
              <a:rPr lang="es-ES" sz="2400" dirty="0" err="1" smtClean="0"/>
              <a:t>m</a:t>
            </a:r>
            <a:r>
              <a:rPr lang="es-ES" sz="2400" baseline="-25000" dirty="0" err="1" smtClean="0"/>
              <a:t>c</a:t>
            </a:r>
            <a:r>
              <a:rPr lang="es-ES" sz="2400" dirty="0" smtClean="0"/>
              <a:t> =  C</a:t>
            </a:r>
            <a:r>
              <a:rPr lang="es-ES" sz="2400" baseline="-25000" dirty="0" smtClean="0"/>
              <a:t>F</a:t>
            </a:r>
            <a:r>
              <a:rPr lang="es-ES" sz="2400" dirty="0" smtClean="0"/>
              <a:t> + </a:t>
            </a:r>
            <a:r>
              <a:rPr lang="es-ES" sz="2400" dirty="0" err="1" smtClean="0"/>
              <a:t>m</a:t>
            </a:r>
            <a:r>
              <a:rPr lang="es-ES" sz="2400" baseline="-25000" dirty="0" err="1" smtClean="0"/>
              <a:t>c</a:t>
            </a:r>
            <a:r>
              <a:rPr lang="es-ES" sz="2400" dirty="0" smtClean="0"/>
              <a:t>  . </a:t>
            </a:r>
            <a:r>
              <a:rPr lang="es-ES" sz="2400" dirty="0" err="1" smtClean="0"/>
              <a:t>C</a:t>
            </a:r>
            <a:r>
              <a:rPr lang="es-ES" sz="2400" baseline="-25000" dirty="0" err="1" smtClean="0"/>
              <a:t>vu</a:t>
            </a:r>
            <a:r>
              <a:rPr lang="es-ES" sz="2400" baseline="-25000" dirty="0" smtClean="0"/>
              <a:t> </a:t>
            </a:r>
          </a:p>
          <a:p>
            <a:endParaRPr lang="es-ES" sz="2400" baseline="-25000" dirty="0" smtClean="0"/>
          </a:p>
          <a:p>
            <a:endParaRPr lang="es-ES" sz="2400" baseline="-25000" dirty="0" smtClean="0"/>
          </a:p>
          <a:p>
            <a:r>
              <a:rPr lang="es-ES" sz="2400" dirty="0" smtClean="0">
                <a:solidFill>
                  <a:srgbClr val="92D050"/>
                </a:solidFill>
              </a:rPr>
              <a:t>            </a:t>
            </a:r>
            <a:r>
              <a:rPr lang="es-ES" sz="2400" dirty="0" err="1" smtClean="0">
                <a:solidFill>
                  <a:srgbClr val="92D050"/>
                </a:solidFill>
              </a:rPr>
              <a:t>m</a:t>
            </a:r>
            <a:r>
              <a:rPr lang="es-ES" sz="2400" baseline="-25000" dirty="0" err="1" smtClean="0">
                <a:solidFill>
                  <a:srgbClr val="92D050"/>
                </a:solidFill>
              </a:rPr>
              <a:t>c</a:t>
            </a:r>
            <a:r>
              <a:rPr lang="es-ES" sz="2400" baseline="-25000" dirty="0" smtClean="0">
                <a:solidFill>
                  <a:srgbClr val="92D050"/>
                </a:solidFill>
              </a:rPr>
              <a:t> </a:t>
            </a:r>
            <a:r>
              <a:rPr lang="es-ES" sz="2400" dirty="0" smtClean="0">
                <a:solidFill>
                  <a:srgbClr val="92D050"/>
                </a:solidFill>
              </a:rPr>
              <a:t>=  ( </a:t>
            </a:r>
            <a:r>
              <a:rPr lang="es-ES" sz="2400" dirty="0" err="1" smtClean="0">
                <a:solidFill>
                  <a:srgbClr val="92D050"/>
                </a:solidFill>
              </a:rPr>
              <a:t>P</a:t>
            </a:r>
            <a:r>
              <a:rPr lang="es-ES" sz="2400" baseline="-25000" dirty="0" err="1" smtClean="0">
                <a:solidFill>
                  <a:srgbClr val="92D050"/>
                </a:solidFill>
              </a:rPr>
              <a:t>v</a:t>
            </a:r>
            <a:r>
              <a:rPr lang="es-ES" sz="2400" baseline="-25000" dirty="0" smtClean="0">
                <a:solidFill>
                  <a:srgbClr val="92D050"/>
                </a:solidFill>
              </a:rPr>
              <a:t>  </a:t>
            </a:r>
            <a:r>
              <a:rPr lang="es-ES" sz="2400" dirty="0" smtClean="0">
                <a:solidFill>
                  <a:srgbClr val="92D050"/>
                </a:solidFill>
              </a:rPr>
              <a:t>.  </a:t>
            </a:r>
            <a:r>
              <a:rPr lang="es-ES" sz="2400" dirty="0" err="1" smtClean="0">
                <a:solidFill>
                  <a:srgbClr val="92D050"/>
                </a:solidFill>
              </a:rPr>
              <a:t>m</a:t>
            </a:r>
            <a:r>
              <a:rPr lang="es-ES" sz="2400" baseline="-25000" dirty="0" err="1" smtClean="0">
                <a:solidFill>
                  <a:srgbClr val="92D050"/>
                </a:solidFill>
              </a:rPr>
              <a:t>c</a:t>
            </a:r>
            <a:r>
              <a:rPr lang="es-ES" sz="2400" dirty="0" smtClean="0">
                <a:solidFill>
                  <a:srgbClr val="92D050"/>
                </a:solidFill>
              </a:rPr>
              <a:t>  -  C</a:t>
            </a:r>
            <a:r>
              <a:rPr lang="es-ES" sz="2400" baseline="-25000" dirty="0" smtClean="0">
                <a:solidFill>
                  <a:srgbClr val="92D050"/>
                </a:solidFill>
              </a:rPr>
              <a:t>F  </a:t>
            </a:r>
            <a:r>
              <a:rPr lang="es-ES" sz="2400" dirty="0" smtClean="0">
                <a:solidFill>
                  <a:srgbClr val="92D050"/>
                </a:solidFill>
              </a:rPr>
              <a:t>) /  </a:t>
            </a:r>
            <a:r>
              <a:rPr lang="es-ES" sz="2400" dirty="0" err="1" smtClean="0">
                <a:solidFill>
                  <a:srgbClr val="92D050"/>
                </a:solidFill>
              </a:rPr>
              <a:t>C</a:t>
            </a:r>
            <a:r>
              <a:rPr lang="es-ES" sz="2400" baseline="-25000" dirty="0" err="1" smtClean="0">
                <a:solidFill>
                  <a:srgbClr val="92D050"/>
                </a:solidFill>
              </a:rPr>
              <a:t>vu</a:t>
            </a:r>
            <a:r>
              <a:rPr lang="es-ES" sz="2400" baseline="-25000" dirty="0" smtClean="0">
                <a:solidFill>
                  <a:srgbClr val="92D050"/>
                </a:solidFill>
              </a:rPr>
              <a:t> </a:t>
            </a:r>
            <a:endParaRPr lang="es-ES" sz="2400" dirty="0">
              <a:solidFill>
                <a:srgbClr val="92D050"/>
              </a:solidFill>
            </a:endParaRPr>
          </a:p>
        </p:txBody>
      </p:sp>
      <p:sp>
        <p:nvSpPr>
          <p:cNvPr id="6" name="5 Flecha derecha"/>
          <p:cNvSpPr/>
          <p:nvPr/>
        </p:nvSpPr>
        <p:spPr>
          <a:xfrm>
            <a:off x="1285852" y="5786454"/>
            <a:ext cx="357190" cy="285752"/>
          </a:xfrm>
          <a:prstGeom prst="rightArrow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71538" y="3857628"/>
            <a:ext cx="67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I</a:t>
            </a:r>
            <a:r>
              <a:rPr lang="es-ES" sz="2400" baseline="-25000" dirty="0" smtClean="0"/>
              <a:t>T  </a:t>
            </a:r>
            <a:r>
              <a:rPr lang="es-ES" sz="2400" dirty="0" smtClean="0"/>
              <a:t>=   P</a:t>
            </a:r>
            <a:r>
              <a:rPr lang="es-ES" sz="2400" baseline="-25000" dirty="0" smtClean="0"/>
              <a:t>V </a:t>
            </a:r>
            <a:r>
              <a:rPr lang="es-ES" sz="2400" dirty="0" smtClean="0"/>
              <a:t>.  </a:t>
            </a:r>
            <a:r>
              <a:rPr lang="es-ES" sz="2400" dirty="0" err="1" smtClean="0"/>
              <a:t>m</a:t>
            </a:r>
            <a:r>
              <a:rPr lang="es-ES" sz="2400" baseline="-25000" dirty="0" err="1" smtClean="0"/>
              <a:t>c</a:t>
            </a:r>
            <a:r>
              <a:rPr lang="es-ES" sz="2400" baseline="-25000" dirty="0" smtClean="0"/>
              <a:t>      </a:t>
            </a:r>
            <a:r>
              <a:rPr lang="es-ES" sz="2400" dirty="0" smtClean="0"/>
              <a:t>                C</a:t>
            </a:r>
            <a:r>
              <a:rPr lang="es-ES" sz="2400" baseline="-25000" dirty="0" smtClean="0"/>
              <a:t>T</a:t>
            </a:r>
            <a:r>
              <a:rPr lang="es-ES" sz="2400" dirty="0" smtClean="0"/>
              <a:t>  =  C</a:t>
            </a:r>
            <a:r>
              <a:rPr lang="es-ES" sz="2400" baseline="-25000" dirty="0" smtClean="0"/>
              <a:t>F</a:t>
            </a:r>
            <a:r>
              <a:rPr lang="es-ES" sz="2400" dirty="0" smtClean="0"/>
              <a:t> +  </a:t>
            </a:r>
            <a:r>
              <a:rPr lang="es-ES" sz="2400" dirty="0" err="1" smtClean="0"/>
              <a:t>m</a:t>
            </a:r>
            <a:r>
              <a:rPr lang="es-ES" sz="2400" baseline="-25000" dirty="0" err="1" smtClean="0"/>
              <a:t>c</a:t>
            </a:r>
            <a:r>
              <a:rPr lang="es-ES" sz="2400" dirty="0" smtClean="0"/>
              <a:t> .  </a:t>
            </a:r>
            <a:r>
              <a:rPr lang="es-ES" sz="2400" dirty="0" err="1" smtClean="0"/>
              <a:t>C</a:t>
            </a:r>
            <a:r>
              <a:rPr lang="es-ES" sz="2400" baseline="-25000" dirty="0" err="1" smtClean="0"/>
              <a:t>vu</a:t>
            </a:r>
            <a:r>
              <a:rPr lang="es-ES" sz="2400" dirty="0" smtClean="0"/>
              <a:t>  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 de flecha"/>
          <p:cNvCxnSpPr/>
          <p:nvPr/>
        </p:nvCxnSpPr>
        <p:spPr>
          <a:xfrm flipV="1">
            <a:off x="1000100" y="5715016"/>
            <a:ext cx="7072362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 rot="16200000" flipV="1">
            <a:off x="-1071602" y="3571876"/>
            <a:ext cx="4929222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1428728" y="1785926"/>
            <a:ext cx="5643602" cy="28575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1428728" y="1000108"/>
            <a:ext cx="5286412" cy="47863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500166" y="300037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 -  -  -  -  -  -  -  -  -  -  -  -  -</a:t>
            </a:r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 rot="16200000" flipH="1">
            <a:off x="3000364" y="4500570"/>
            <a:ext cx="2643206" cy="71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500166" y="85723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FF00"/>
                </a:solidFill>
              </a:rPr>
              <a:t>C</a:t>
            </a:r>
            <a:r>
              <a:rPr lang="es-ES" sz="2400" baseline="-25000" dirty="0" smtClean="0">
                <a:solidFill>
                  <a:srgbClr val="FFFF00"/>
                </a:solidFill>
              </a:rPr>
              <a:t>T </a:t>
            </a:r>
            <a:r>
              <a:rPr lang="es-ES" sz="2400" dirty="0" smtClean="0"/>
              <a:t>: </a:t>
            </a:r>
            <a:r>
              <a:rPr lang="es-ES" sz="2400" dirty="0" smtClean="0">
                <a:solidFill>
                  <a:srgbClr val="92D050"/>
                </a:solidFill>
              </a:rPr>
              <a:t>I  </a:t>
            </a:r>
            <a:r>
              <a:rPr lang="es-ES" sz="2400" dirty="0" smtClean="0"/>
              <a:t>[ $ ]</a:t>
            </a:r>
            <a:endParaRPr lang="es-ES" sz="2400" dirty="0">
              <a:solidFill>
                <a:srgbClr val="FFFF0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71472" y="2857496"/>
            <a:ext cx="928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   P</a:t>
            </a:r>
            <a:r>
              <a:rPr lang="es-ES" sz="2500" baseline="-25000" dirty="0" smtClean="0"/>
              <a:t>C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071934" y="592933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</a:t>
            </a:r>
            <a:r>
              <a:rPr lang="es-ES" sz="2400" baseline="-25000" dirty="0" err="1" smtClean="0"/>
              <a:t>C</a:t>
            </a:r>
            <a:endParaRPr lang="es-ES" sz="2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858148" y="5857892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m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14414" y="928670"/>
            <a:ext cx="36551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</a:t>
            </a:r>
            <a:r>
              <a:rPr lang="es-ES" baseline="-25000" dirty="0" err="1" smtClean="0"/>
              <a:t>Tu</a:t>
            </a:r>
            <a:r>
              <a:rPr lang="es-ES" baseline="-25000" dirty="0" smtClean="0"/>
              <a:t>  </a:t>
            </a:r>
            <a:r>
              <a:rPr lang="es-ES" dirty="0" smtClean="0"/>
              <a:t>=  ( C</a:t>
            </a:r>
            <a:r>
              <a:rPr lang="es-ES" baseline="-25000" dirty="0" smtClean="0"/>
              <a:t>F</a:t>
            </a:r>
            <a:r>
              <a:rPr lang="es-ES" dirty="0" smtClean="0"/>
              <a:t> /  m  )   +  </a:t>
            </a:r>
            <a:r>
              <a:rPr lang="es-ES" dirty="0" err="1" smtClean="0"/>
              <a:t>C</a:t>
            </a:r>
            <a:r>
              <a:rPr lang="es-ES" baseline="-25000" dirty="0" err="1" smtClean="0"/>
              <a:t>vu</a:t>
            </a:r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r>
              <a:rPr lang="es-ES" dirty="0" err="1" smtClean="0"/>
              <a:t>P</a:t>
            </a:r>
            <a:r>
              <a:rPr lang="es-ES" baseline="-25000" dirty="0" err="1" smtClean="0"/>
              <a:t>v</a:t>
            </a:r>
            <a:r>
              <a:rPr lang="es-ES" dirty="0" smtClean="0"/>
              <a:t>  =  </a:t>
            </a:r>
            <a:r>
              <a:rPr lang="es-ES" dirty="0" err="1" smtClean="0"/>
              <a:t>C</a:t>
            </a:r>
            <a:r>
              <a:rPr lang="es-ES" baseline="-25000" dirty="0" err="1" smtClean="0"/>
              <a:t>Tu</a:t>
            </a:r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r>
              <a:rPr lang="es-ES" dirty="0" err="1" smtClean="0"/>
              <a:t>P</a:t>
            </a:r>
            <a:r>
              <a:rPr lang="es-ES" baseline="-25000" dirty="0" err="1" smtClean="0"/>
              <a:t>v</a:t>
            </a:r>
            <a:r>
              <a:rPr lang="es-ES" dirty="0" smtClean="0"/>
              <a:t>  =   (  C</a:t>
            </a:r>
            <a:r>
              <a:rPr lang="es-ES" baseline="-25000" dirty="0" smtClean="0"/>
              <a:t>F</a:t>
            </a:r>
            <a:r>
              <a:rPr lang="es-ES" dirty="0" smtClean="0"/>
              <a:t> / </a:t>
            </a:r>
            <a:r>
              <a:rPr lang="es-ES" dirty="0" err="1" smtClean="0"/>
              <a:t>m</a:t>
            </a:r>
            <a:r>
              <a:rPr lang="es-ES" baseline="-25000" dirty="0" err="1" smtClean="0"/>
              <a:t>c</a:t>
            </a:r>
            <a:r>
              <a:rPr lang="es-ES" dirty="0" smtClean="0"/>
              <a:t>  )  +  </a:t>
            </a:r>
            <a:r>
              <a:rPr lang="es-ES" dirty="0" err="1" smtClean="0"/>
              <a:t>C</a:t>
            </a:r>
            <a:r>
              <a:rPr lang="es-ES" baseline="-25000" dirty="0" err="1" smtClean="0"/>
              <a:t>vu</a:t>
            </a:r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endParaRPr lang="es-ES" baseline="-25000" dirty="0" smtClean="0"/>
          </a:p>
          <a:p>
            <a:r>
              <a:rPr lang="es-ES" dirty="0" smtClean="0"/>
              <a:t>               </a:t>
            </a:r>
            <a:r>
              <a:rPr lang="es-ES" dirty="0" err="1" smtClean="0">
                <a:solidFill>
                  <a:srgbClr val="92D050"/>
                </a:solidFill>
              </a:rPr>
              <a:t>m</a:t>
            </a:r>
            <a:r>
              <a:rPr lang="es-ES" baseline="-25000" dirty="0" err="1" smtClean="0">
                <a:solidFill>
                  <a:srgbClr val="92D050"/>
                </a:solidFill>
              </a:rPr>
              <a:t>c</a:t>
            </a:r>
            <a:r>
              <a:rPr lang="es-ES" dirty="0" smtClean="0">
                <a:solidFill>
                  <a:srgbClr val="92D050"/>
                </a:solidFill>
              </a:rPr>
              <a:t>  =  C</a:t>
            </a:r>
            <a:r>
              <a:rPr lang="es-ES" baseline="-25000" dirty="0" smtClean="0">
                <a:solidFill>
                  <a:srgbClr val="92D050"/>
                </a:solidFill>
              </a:rPr>
              <a:t>F</a:t>
            </a:r>
            <a:r>
              <a:rPr lang="es-ES" dirty="0" smtClean="0">
                <a:solidFill>
                  <a:srgbClr val="92D050"/>
                </a:solidFill>
              </a:rPr>
              <a:t>  /  ( </a:t>
            </a:r>
            <a:r>
              <a:rPr lang="es-ES" dirty="0" err="1" smtClean="0">
                <a:solidFill>
                  <a:srgbClr val="92D050"/>
                </a:solidFill>
              </a:rPr>
              <a:t>P</a:t>
            </a:r>
            <a:r>
              <a:rPr lang="es-ES" baseline="-25000" dirty="0" err="1" smtClean="0">
                <a:solidFill>
                  <a:srgbClr val="92D050"/>
                </a:solidFill>
              </a:rPr>
              <a:t>v</a:t>
            </a:r>
            <a:r>
              <a:rPr lang="es-ES" baseline="-25000" dirty="0" smtClean="0">
                <a:solidFill>
                  <a:srgbClr val="92D050"/>
                </a:solidFill>
              </a:rPr>
              <a:t> </a:t>
            </a:r>
            <a:r>
              <a:rPr lang="es-ES" dirty="0" smtClean="0">
                <a:solidFill>
                  <a:srgbClr val="92D050"/>
                </a:solidFill>
              </a:rPr>
              <a:t>-  </a:t>
            </a:r>
            <a:r>
              <a:rPr lang="es-ES" dirty="0" err="1" smtClean="0">
                <a:solidFill>
                  <a:srgbClr val="92D050"/>
                </a:solidFill>
              </a:rPr>
              <a:t>C</a:t>
            </a:r>
            <a:r>
              <a:rPr lang="es-ES" baseline="-25000" dirty="0" err="1" smtClean="0">
                <a:solidFill>
                  <a:srgbClr val="92D050"/>
                </a:solidFill>
              </a:rPr>
              <a:t>vu</a:t>
            </a:r>
            <a:r>
              <a:rPr lang="es-ES" baseline="-25000" dirty="0" smtClean="0">
                <a:solidFill>
                  <a:srgbClr val="92D050"/>
                </a:solidFill>
              </a:rPr>
              <a:t>  </a:t>
            </a:r>
            <a:r>
              <a:rPr lang="es-ES" dirty="0" smtClean="0">
                <a:solidFill>
                  <a:srgbClr val="92D050"/>
                </a:solidFill>
              </a:rPr>
              <a:t>)</a:t>
            </a:r>
            <a:endParaRPr lang="es-ES" dirty="0"/>
          </a:p>
        </p:txBody>
      </p:sp>
      <p:sp>
        <p:nvSpPr>
          <p:cNvPr id="5" name="4 Flecha derecha"/>
          <p:cNvSpPr/>
          <p:nvPr/>
        </p:nvSpPr>
        <p:spPr>
          <a:xfrm>
            <a:off x="1428728" y="4214818"/>
            <a:ext cx="285752" cy="214314"/>
          </a:xfrm>
          <a:prstGeom prst="rightArrow">
            <a:avLst/>
          </a:prstGeom>
          <a:solidFill>
            <a:srgbClr val="92D050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G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000108"/>
            <a:ext cx="8501122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COSTEO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882808"/>
            <a:ext cx="9144000" cy="457200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Históricos                 </a:t>
            </a:r>
          </a:p>
          <a:p>
            <a:pPr>
              <a:buNone/>
            </a:pPr>
            <a:r>
              <a:rPr lang="es-ES" dirty="0" smtClean="0"/>
              <a:t>                                         Directo   </a:t>
            </a:r>
          </a:p>
          <a:p>
            <a:pPr>
              <a:buNone/>
            </a:pPr>
            <a:r>
              <a:rPr lang="es-ES" dirty="0" smtClean="0"/>
              <a:t>                                         Integral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                                                                 Por órdenes 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                                                                 Por procesos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</a:t>
            </a:r>
            <a:endParaRPr lang="es-ES" dirty="0" smtClean="0"/>
          </a:p>
          <a:p>
            <a:r>
              <a:rPr lang="es-ES" dirty="0" smtClean="0"/>
              <a:t>Pre-determinados</a:t>
            </a:r>
          </a:p>
          <a:p>
            <a:pPr>
              <a:buNone/>
            </a:pPr>
            <a:r>
              <a:rPr lang="es-ES" dirty="0" smtClean="0"/>
              <a:t>                                              Estimados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                                              </a:t>
            </a:r>
            <a:r>
              <a:rPr lang="es-ES" dirty="0" err="1" smtClean="0"/>
              <a:t>Standards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                                          </a:t>
            </a:r>
            <a:r>
              <a:rPr lang="es-ES" dirty="0" smtClean="0"/>
              <a:t>                  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571736" y="2071678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500298" y="2071678"/>
            <a:ext cx="128588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786446" y="3071810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16200000" flipH="1">
            <a:off x="5822165" y="317896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786182" y="4643446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H="1">
            <a:off x="3607587" y="4679165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Sist cos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500042"/>
            <a:ext cx="7072361" cy="60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Costo, en general, es un sacrificio que se realiza tratando de obtener algo con mayor valor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Costo, económicamente, es el gasto efectuado con la intención de lograr un rédito monetario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                    Materiales</a:t>
            </a:r>
          </a:p>
          <a:p>
            <a:endParaRPr lang="es-ES" dirty="0" smtClean="0"/>
          </a:p>
          <a:p>
            <a:r>
              <a:rPr lang="es-ES" dirty="0" smtClean="0"/>
              <a:t>Por su naturaleza              Mano de obra  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                   Gs, generales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rot="5400000" flipH="1" flipV="1">
            <a:off x="4286248" y="3214686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429124" y="435769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16200000" flipH="1">
            <a:off x="4286248" y="4500570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                       Directos</a:t>
            </a:r>
          </a:p>
          <a:p>
            <a:r>
              <a:rPr lang="es-ES" dirty="0" smtClean="0"/>
              <a:t>Por su relación con</a:t>
            </a:r>
          </a:p>
          <a:p>
            <a:pPr>
              <a:buNone/>
            </a:pPr>
            <a:r>
              <a:rPr lang="es-ES" dirty="0" smtClean="0"/>
              <a:t>   la unidad de costo </a:t>
            </a:r>
          </a:p>
          <a:p>
            <a:pPr>
              <a:buNone/>
            </a:pPr>
            <a:r>
              <a:rPr lang="es-ES" dirty="0" smtClean="0"/>
              <a:t>                                                   Indirectos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rot="5400000" flipH="1" flipV="1">
            <a:off x="4893471" y="3893347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rot="16200000" flipH="1">
            <a:off x="5000628" y="4643446"/>
            <a:ext cx="71438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 </a:t>
            </a:r>
          </a:p>
          <a:p>
            <a:pPr>
              <a:buNone/>
            </a:pPr>
            <a:r>
              <a:rPr lang="es-ES" dirty="0" smtClean="0"/>
              <a:t>                                                      Fijos</a:t>
            </a:r>
          </a:p>
          <a:p>
            <a:pPr>
              <a:buNone/>
            </a:pPr>
            <a:r>
              <a:rPr lang="es-ES" dirty="0" smtClean="0"/>
              <a:t>    Por su comportamiento</a:t>
            </a:r>
          </a:p>
          <a:p>
            <a:r>
              <a:rPr lang="es-ES" dirty="0" smtClean="0"/>
              <a:t>frente al volumen </a:t>
            </a:r>
          </a:p>
          <a:p>
            <a:pPr>
              <a:buNone/>
            </a:pPr>
            <a:r>
              <a:rPr lang="es-ES" dirty="0" smtClean="0"/>
              <a:t>    de producción                       </a:t>
            </a:r>
          </a:p>
          <a:p>
            <a:pPr>
              <a:buNone/>
            </a:pPr>
            <a:r>
              <a:rPr lang="es-ES" dirty="0" smtClean="0"/>
              <a:t>                                                      Variables</a:t>
            </a:r>
          </a:p>
          <a:p>
            <a:pPr>
              <a:buNone/>
            </a:pPr>
            <a:r>
              <a:rPr lang="es-ES" dirty="0" smtClean="0"/>
              <a:t>                                                      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</a:t>
            </a:r>
          </a:p>
          <a:p>
            <a:pPr>
              <a:buNone/>
            </a:pP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rot="5400000" flipH="1" flipV="1">
            <a:off x="4929190" y="3143248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rot="16200000" flipH="1">
            <a:off x="5072066" y="3929066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57430"/>
            <a:ext cx="9144000" cy="4097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/>
              <a:t>                              Materiales directos</a:t>
            </a:r>
          </a:p>
          <a:p>
            <a:r>
              <a:rPr lang="es-ES" sz="2800" dirty="0" smtClean="0"/>
              <a:t>Tradicional       Mano de obra directa</a:t>
            </a:r>
          </a:p>
          <a:p>
            <a:pPr>
              <a:buNone/>
            </a:pPr>
            <a:r>
              <a:rPr lang="es-ES" sz="2800" dirty="0" smtClean="0"/>
              <a:t>                              </a:t>
            </a:r>
            <a:r>
              <a:rPr lang="es-ES" sz="2800" dirty="0" err="1" smtClean="0"/>
              <a:t>Gs.</a:t>
            </a:r>
            <a:r>
              <a:rPr lang="es-ES" sz="2800" dirty="0" smtClean="0"/>
              <a:t> Indirectos fijos y variables</a:t>
            </a:r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r>
              <a:rPr lang="es-ES" sz="3200" dirty="0" smtClean="0"/>
              <a:t>    </a:t>
            </a:r>
          </a:p>
          <a:p>
            <a:pPr>
              <a:buNone/>
            </a:pPr>
            <a:r>
              <a:rPr lang="es-ES" sz="4000" dirty="0" smtClean="0"/>
              <a:t> </a:t>
            </a:r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rot="5400000" flipH="1" flipV="1">
            <a:off x="2464579" y="2821777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571736" y="321468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16200000" flipH="1">
            <a:off x="2500298" y="3286124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Producción</a:t>
            </a:r>
          </a:p>
          <a:p>
            <a:pPr>
              <a:buNone/>
            </a:pPr>
            <a:r>
              <a:rPr lang="es-ES" dirty="0" smtClean="0"/>
              <a:t>                            Comercialización</a:t>
            </a:r>
          </a:p>
          <a:p>
            <a:r>
              <a:rPr lang="es-ES" dirty="0" smtClean="0"/>
              <a:t>  Por área       Administración</a:t>
            </a:r>
          </a:p>
          <a:p>
            <a:pPr>
              <a:buNone/>
            </a:pPr>
            <a:r>
              <a:rPr lang="es-ES" dirty="0" smtClean="0"/>
              <a:t>                            Financiación</a:t>
            </a:r>
          </a:p>
          <a:p>
            <a:pPr>
              <a:buNone/>
            </a:pPr>
            <a:r>
              <a:rPr lang="es-ES" dirty="0" smtClean="0"/>
              <a:t>                            Etc. 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rot="5400000" flipH="1" flipV="1">
            <a:off x="2571736" y="321468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rot="5400000" flipH="1" flipV="1">
            <a:off x="2857488" y="342900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2928926" y="385762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6200000" flipH="1">
            <a:off x="2857488" y="392906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16200000" flipH="1">
            <a:off x="2571736" y="4214818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                                       Históricos</a:t>
            </a:r>
          </a:p>
          <a:p>
            <a:r>
              <a:rPr lang="es-ES" dirty="0" smtClean="0"/>
              <a:t>Por el momento</a:t>
            </a:r>
          </a:p>
          <a:p>
            <a:pPr>
              <a:buNone/>
            </a:pPr>
            <a:r>
              <a:rPr lang="es-ES" dirty="0" smtClean="0"/>
              <a:t>    de cálculo</a:t>
            </a:r>
          </a:p>
          <a:p>
            <a:pPr>
              <a:buNone/>
            </a:pPr>
            <a:r>
              <a:rPr lang="es-ES" dirty="0" smtClean="0"/>
              <a:t>                                       Pre-determinados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rot="5400000" flipH="1" flipV="1">
            <a:off x="3964777" y="3679033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rot="16200000" flipH="1">
            <a:off x="4000496" y="4214818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Costos totales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_tradnl" dirty="0" smtClean="0"/>
              <a:t> C</a:t>
            </a:r>
            <a:r>
              <a:rPr lang="es-ES_tradnl" baseline="-25000" dirty="0" smtClean="0"/>
              <a:t>T</a:t>
            </a:r>
            <a:r>
              <a:rPr lang="es-ES_tradnl" dirty="0" smtClean="0"/>
              <a:t> = C</a:t>
            </a:r>
            <a:r>
              <a:rPr lang="es-ES_tradnl" baseline="-25000" dirty="0" smtClean="0"/>
              <a:t>F</a:t>
            </a:r>
            <a:r>
              <a:rPr lang="es-ES_tradnl" dirty="0" smtClean="0"/>
              <a:t> + C</a:t>
            </a:r>
            <a:r>
              <a:rPr lang="es-ES_tradnl" baseline="-25000" dirty="0" smtClean="0"/>
              <a:t>V</a:t>
            </a:r>
            <a:r>
              <a:rPr lang="es-ES_tradnl" dirty="0" smtClean="0"/>
              <a:t>    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 C</a:t>
            </a:r>
            <a:r>
              <a:rPr lang="es-ES_tradnl" baseline="-25000" dirty="0" smtClean="0"/>
              <a:t>V</a:t>
            </a:r>
            <a:r>
              <a:rPr lang="es-ES_tradnl" dirty="0" smtClean="0"/>
              <a:t> =  </a:t>
            </a:r>
            <a:r>
              <a:rPr lang="es-ES" dirty="0" smtClean="0"/>
              <a:t>m . </a:t>
            </a:r>
            <a:r>
              <a:rPr lang="es-ES_tradnl" dirty="0" err="1" smtClean="0"/>
              <a:t>C</a:t>
            </a:r>
            <a:r>
              <a:rPr lang="es-ES_tradnl" baseline="-25000" dirty="0" err="1" smtClean="0"/>
              <a:t>vu</a:t>
            </a:r>
            <a:r>
              <a:rPr lang="es-ES_tradnl" dirty="0" smtClean="0"/>
              <a:t> 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 </a:t>
            </a:r>
            <a:r>
              <a:rPr lang="es-ES" dirty="0" smtClean="0"/>
              <a:t>C</a:t>
            </a:r>
            <a:r>
              <a:rPr lang="es-ES" baseline="-25000" dirty="0" smtClean="0"/>
              <a:t>T</a:t>
            </a:r>
            <a:r>
              <a:rPr lang="es-ES" dirty="0" smtClean="0"/>
              <a:t> =  C</a:t>
            </a:r>
            <a:r>
              <a:rPr lang="es-ES" baseline="-25000" dirty="0" smtClean="0"/>
              <a:t>F  </a:t>
            </a:r>
            <a:r>
              <a:rPr lang="es-ES" dirty="0" smtClean="0"/>
              <a:t>+ m . </a:t>
            </a:r>
            <a:r>
              <a:rPr lang="es-ES_tradnl" dirty="0" err="1" smtClean="0"/>
              <a:t>C</a:t>
            </a:r>
            <a:r>
              <a:rPr lang="es-ES_tradnl" baseline="-25000" dirty="0" err="1" smtClean="0"/>
              <a:t>vu</a:t>
            </a:r>
            <a:r>
              <a:rPr lang="es-ES_tradnl" dirty="0" smtClean="0"/>
              <a:t>                                    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2035</TotalTime>
  <Words>330</Words>
  <Application>Microsoft Office PowerPoint</Application>
  <PresentationFormat>Presentación en pantalla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Brío</vt:lpstr>
      <vt:lpstr>COSTOS</vt:lpstr>
      <vt:lpstr>Definición</vt:lpstr>
      <vt:lpstr>Clasificación</vt:lpstr>
      <vt:lpstr>Clasificación</vt:lpstr>
      <vt:lpstr>Clasificación</vt:lpstr>
      <vt:lpstr>Clasificación</vt:lpstr>
      <vt:lpstr>Clasificación</vt:lpstr>
      <vt:lpstr>Clasificación</vt:lpstr>
      <vt:lpstr>Costos totales</vt:lpstr>
      <vt:lpstr>Diapositiva 10</vt:lpstr>
      <vt:lpstr>Costos unitarios</vt:lpstr>
      <vt:lpstr>Diapositiva 12</vt:lpstr>
      <vt:lpstr>Diapositiva 13</vt:lpstr>
      <vt:lpstr>Diapositiva 14</vt:lpstr>
      <vt:lpstr>Diapositiva 15</vt:lpstr>
      <vt:lpstr>Diapositiva 16</vt:lpstr>
      <vt:lpstr>SISTEMAS DE COSTEO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COSTOS</dc:title>
  <cp:lastModifiedBy>Diego</cp:lastModifiedBy>
  <cp:revision>201</cp:revision>
  <dcterms:modified xsi:type="dcterms:W3CDTF">2009-11-12T19:45:51Z</dcterms:modified>
</cp:coreProperties>
</file>