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57" r:id="rId7"/>
    <p:sldId id="262"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78" autoAdjust="0"/>
    <p:restoredTop sz="86348" autoAdjust="0"/>
  </p:normalViewPr>
  <p:slideViewPr>
    <p:cSldViewPr>
      <p:cViewPr varScale="1">
        <p:scale>
          <a:sx n="70" d="100"/>
          <a:sy n="70" d="100"/>
        </p:scale>
        <p:origin x="-252" y="-102"/>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sorterViewPr>
    <p:cViewPr>
      <p:scale>
        <a:sx n="66" d="100"/>
        <a:sy n="66" d="100"/>
      </p:scale>
      <p:origin x="0" y="36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19" name="18 Marcador de pie de página"/>
          <p:cNvSpPr>
            <a:spLocks noGrp="1"/>
          </p:cNvSpPr>
          <p:nvPr>
            <p:ph type="ftr" sz="quarter" idx="11"/>
          </p:nvPr>
        </p:nvSpPr>
        <p:spPr/>
        <p:txBody>
          <a:bodyPr/>
          <a:lstStyle/>
          <a:p>
            <a:endParaRPr lang="es-ES" dirty="0"/>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23/10/2008</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a:xfrm>
            <a:off x="8077200" y="6356350"/>
            <a:ext cx="609600" cy="365125"/>
          </a:xfrm>
        </p:spPr>
        <p:txBody>
          <a:bodyPr/>
          <a:lstStyle/>
          <a:p>
            <a:fld id="{132FADFE-3B8F-471C-ABF0-DBC7717ECBBC}" type="slidenum">
              <a:rPr lang="es-ES" smtClean="0"/>
              <a:pPr/>
              <a:t>‹Nº›</a:t>
            </a:fld>
            <a:endParaRPr lang="es-ES" dirty="0"/>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dirty="0"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23/10/2008</a:t>
            </a:fld>
            <a:endParaRPr lang="es-ES" dirty="0"/>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‹Nº›</a:t>
            </a:fld>
            <a:endParaRPr lang="es-ES" dirty="0"/>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22376" y="1785926"/>
            <a:ext cx="7772400" cy="1863080"/>
          </a:xfrm>
        </p:spPr>
        <p:txBody>
          <a:bodyPr>
            <a:normAutofit fontScale="90000"/>
          </a:bodyPr>
          <a:lstStyle/>
          <a:p>
            <a:r>
              <a:rPr lang="es-ES" dirty="0" smtClean="0"/>
              <a:t>Evaluación económica de proyectos de inversión</a:t>
            </a:r>
            <a:endParaRPr lang="es-E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smtClean="0"/>
              <a:t>Ejemplo</a:t>
            </a:r>
            <a:endParaRPr lang="es-ES" sz="3200" dirty="0"/>
          </a:p>
        </p:txBody>
      </p:sp>
      <p:sp>
        <p:nvSpPr>
          <p:cNvPr id="3" name="2 Marcador de contenido"/>
          <p:cNvSpPr>
            <a:spLocks noGrp="1"/>
          </p:cNvSpPr>
          <p:nvPr>
            <p:ph idx="1"/>
          </p:nvPr>
        </p:nvSpPr>
        <p:spPr>
          <a:xfrm>
            <a:off x="457200" y="2357430"/>
            <a:ext cx="8229600" cy="3967170"/>
          </a:xfrm>
        </p:spPr>
        <p:txBody>
          <a:bodyPr/>
          <a:lstStyle/>
          <a:p>
            <a:pPr algn="just">
              <a:buNone/>
            </a:pPr>
            <a:r>
              <a:rPr lang="es-ES" dirty="0" smtClean="0"/>
              <a:t>       Se estudia elaborar un nuevo producto. Debería desembolsarse $ 35.000 para comprar la máquina necesaria y sus complementos. Se calcula un costo operativo mensual de $ 3.500 e ingresos anuales de      $ 58.000. La vida útil es de 5 años y el valor de recupero nulo. Si la tasa pretendida es del 10 % anual, ¿se lleva a cabo el proyecto? </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4000" dirty="0" smtClean="0"/>
              <a:t>Método de la tasa interna de rendimiento</a:t>
            </a:r>
            <a:endParaRPr lang="es-ES" sz="4000" dirty="0"/>
          </a:p>
        </p:txBody>
      </p:sp>
      <p:sp>
        <p:nvSpPr>
          <p:cNvPr id="3" name="2 Marcador de contenido"/>
          <p:cNvSpPr>
            <a:spLocks noGrp="1"/>
          </p:cNvSpPr>
          <p:nvPr>
            <p:ph idx="1"/>
          </p:nvPr>
        </p:nvSpPr>
        <p:spPr>
          <a:xfrm>
            <a:off x="457200" y="2285992"/>
            <a:ext cx="8229600" cy="4572008"/>
          </a:xfrm>
        </p:spPr>
        <p:txBody>
          <a:bodyPr>
            <a:normAutofit/>
          </a:bodyPr>
          <a:lstStyle/>
          <a:p>
            <a:pPr>
              <a:buNone/>
            </a:pPr>
            <a:r>
              <a:rPr lang="es-ES" dirty="0" smtClean="0"/>
              <a:t>     Consiste en igualar a cero la sumatoria de flujos, en cualquiera de los procedimientos anteriores.</a:t>
            </a:r>
          </a:p>
          <a:p>
            <a:pPr>
              <a:buNone/>
            </a:pPr>
            <a:endParaRPr lang="es-ES" dirty="0" smtClean="0"/>
          </a:p>
          <a:p>
            <a:pPr>
              <a:buNone/>
            </a:pPr>
            <a:r>
              <a:rPr lang="es-ES" sz="1400" dirty="0" smtClean="0"/>
              <a:t>                                               n</a:t>
            </a:r>
            <a:endParaRPr lang="es-ES" dirty="0" smtClean="0"/>
          </a:p>
          <a:p>
            <a:pPr>
              <a:lnSpc>
                <a:spcPts val="2000"/>
              </a:lnSpc>
              <a:buNone/>
            </a:pPr>
            <a:r>
              <a:rPr lang="es-ES" dirty="0" smtClean="0">
                <a:latin typeface="Times New Roman" pitchFamily="18" charset="0"/>
                <a:cs typeface="Times New Roman" pitchFamily="18" charset="0"/>
              </a:rPr>
              <a:t>             V.F. =  ∑ I</a:t>
            </a:r>
            <a:r>
              <a:rPr lang="es-ES" baseline="-25000" dirty="0" smtClean="0">
                <a:latin typeface="Times New Roman" pitchFamily="18" charset="0"/>
                <a:cs typeface="Times New Roman" pitchFamily="18" charset="0"/>
              </a:rPr>
              <a:t>t </a:t>
            </a:r>
            <a:r>
              <a:rPr lang="es-ES" dirty="0" smtClean="0">
                <a:latin typeface="Times New Roman" pitchFamily="18" charset="0"/>
                <a:cs typeface="Times New Roman" pitchFamily="18" charset="0"/>
              </a:rPr>
              <a:t> (1+ </a:t>
            </a:r>
            <a:r>
              <a:rPr lang="es-ES" sz="2000" dirty="0" smtClean="0">
                <a:latin typeface="Times New Roman" pitchFamily="18" charset="0"/>
                <a:cs typeface="Times New Roman" pitchFamily="18" charset="0"/>
              </a:rPr>
              <a:t>TIR</a:t>
            </a:r>
            <a:r>
              <a:rPr lang="es-ES" dirty="0" smtClean="0">
                <a:latin typeface="Times New Roman" pitchFamily="18" charset="0"/>
                <a:cs typeface="Times New Roman" pitchFamily="18" charset="0"/>
              </a:rPr>
              <a:t>)</a:t>
            </a:r>
            <a:r>
              <a:rPr lang="es-ES" baseline="30000" dirty="0" smtClean="0">
                <a:latin typeface="Times New Roman" pitchFamily="18" charset="0"/>
                <a:cs typeface="Times New Roman" pitchFamily="18" charset="0"/>
              </a:rPr>
              <a:t>t </a:t>
            </a:r>
            <a:r>
              <a:rPr lang="es-ES" dirty="0" smtClean="0">
                <a:latin typeface="Times New Roman" pitchFamily="18" charset="0"/>
                <a:cs typeface="Times New Roman" pitchFamily="18" charset="0"/>
              </a:rPr>
              <a:t> = 0</a:t>
            </a:r>
            <a:endParaRPr lang="es-ES" baseline="30000" dirty="0" smtClean="0">
              <a:latin typeface="Times New Roman" pitchFamily="18" charset="0"/>
              <a:cs typeface="Times New Roman" pitchFamily="18" charset="0"/>
            </a:endParaRPr>
          </a:p>
          <a:p>
            <a:pPr>
              <a:lnSpc>
                <a:spcPts val="2000"/>
              </a:lnSpc>
              <a:buNone/>
            </a:pPr>
            <a:r>
              <a:rPr lang="es-ES" baseline="30000" dirty="0" smtClean="0">
                <a:latin typeface="Times New Roman" pitchFamily="18" charset="0"/>
                <a:cs typeface="Times New Roman" pitchFamily="18" charset="0"/>
              </a:rPr>
              <a:t>                                    t=1 </a:t>
            </a:r>
          </a:p>
          <a:p>
            <a:pPr algn="just">
              <a:lnSpc>
                <a:spcPts val="2000"/>
              </a:lnSpc>
              <a:buNone/>
            </a:pPr>
            <a:endParaRPr lang="es-ES" sz="3200" i="1" baseline="30000" dirty="0" smtClean="0">
              <a:solidFill>
                <a:schemeClr val="accent2">
                  <a:lumMod val="75000"/>
                </a:schemeClr>
              </a:solidFill>
              <a:cs typeface="Times New Roman" pitchFamily="18" charset="0"/>
            </a:endParaRPr>
          </a:p>
          <a:p>
            <a:pPr algn="just">
              <a:lnSpc>
                <a:spcPts val="2000"/>
              </a:lnSpc>
              <a:buNone/>
            </a:pPr>
            <a:r>
              <a:rPr lang="es-ES" sz="3200" i="1" baseline="30000" dirty="0" smtClean="0">
                <a:solidFill>
                  <a:schemeClr val="accent2">
                    <a:lumMod val="75000"/>
                  </a:schemeClr>
                </a:solidFill>
                <a:cs typeface="Times New Roman" pitchFamily="18" charset="0"/>
              </a:rPr>
              <a:t>         Comparando la TIR con la TREMA o con cualquier tasa de interés que se adopte  para el cálculo, se puede determinar la factibilidad o no del proyecto:</a:t>
            </a:r>
          </a:p>
          <a:p>
            <a:pPr algn="just">
              <a:lnSpc>
                <a:spcPts val="2000"/>
              </a:lnSpc>
              <a:buNone/>
            </a:pPr>
            <a:r>
              <a:rPr lang="es-ES" sz="3200" i="1" baseline="30000" dirty="0" smtClean="0">
                <a:solidFill>
                  <a:schemeClr val="accent2">
                    <a:lumMod val="75000"/>
                  </a:schemeClr>
                </a:solidFill>
                <a:cs typeface="Times New Roman" pitchFamily="18" charset="0"/>
              </a:rPr>
              <a:t>               - Si la TIR resulta mayor se acepta (tasa mayor a la esperada)</a:t>
            </a:r>
          </a:p>
          <a:p>
            <a:pPr algn="just">
              <a:lnSpc>
                <a:spcPts val="2000"/>
              </a:lnSpc>
              <a:buNone/>
            </a:pPr>
            <a:r>
              <a:rPr lang="es-ES" sz="3200" i="1" baseline="30000" dirty="0" smtClean="0">
                <a:solidFill>
                  <a:schemeClr val="accent2">
                    <a:lumMod val="75000"/>
                  </a:schemeClr>
                </a:solidFill>
                <a:cs typeface="Times New Roman" pitchFamily="18" charset="0"/>
              </a:rPr>
              <a:t>               - Si la TIR es menor se rechaza</a:t>
            </a:r>
          </a:p>
          <a:p>
            <a:pPr>
              <a:lnSpc>
                <a:spcPts val="2000"/>
              </a:lnSpc>
              <a:buNone/>
            </a:pPr>
            <a:r>
              <a:rPr lang="es-ES" sz="3200" baseline="30000" dirty="0" smtClean="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amond(in)">
                                      <p:cBhvr>
                                        <p:cTn id="23" dur="2000"/>
                                        <p:tgtEl>
                                          <p:spTgt spid="3">
                                            <p:txEl>
                                              <p:pRg st="6" end="6"/>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amond(in)">
                                      <p:cBhvr>
                                        <p:cTn id="26" dur="2000"/>
                                        <p:tgtEl>
                                          <p:spTgt spid="3">
                                            <p:txEl>
                                              <p:pRg st="7" end="7"/>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diamond(in)">
                                      <p:cBhvr>
                                        <p:cTn id="2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smtClean="0"/>
              <a:t>Ejemplo</a:t>
            </a:r>
            <a:endParaRPr lang="es-ES" sz="3200" dirty="0"/>
          </a:p>
        </p:txBody>
      </p:sp>
      <p:sp>
        <p:nvSpPr>
          <p:cNvPr id="3" name="2 Marcador de contenido"/>
          <p:cNvSpPr>
            <a:spLocks noGrp="1"/>
          </p:cNvSpPr>
          <p:nvPr>
            <p:ph idx="1"/>
          </p:nvPr>
        </p:nvSpPr>
        <p:spPr/>
        <p:txBody>
          <a:bodyPr/>
          <a:lstStyle/>
          <a:p>
            <a:pPr algn="just">
              <a:buNone/>
            </a:pPr>
            <a:r>
              <a:rPr lang="es-ES" dirty="0" smtClean="0"/>
              <a:t>        Se necesita realizar un desembolso inicial de             $ 150.000 para participar en un evento internacional. Se calcula que se percibirán ingresos netos de $ 30.000 al finalizar el primer mes, $ 50.000 al término del segundo mes y $ 120.000 al concluir el tercer mes. Determinar si es conveniente el emprendimiento si se aspira lograr un rendimiento del 10 % anual. </a:t>
            </a: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t>Método del período de retorno</a:t>
            </a:r>
            <a:endParaRPr lang="es-ES" sz="4000" dirty="0"/>
          </a:p>
        </p:txBody>
      </p:sp>
      <p:sp>
        <p:nvSpPr>
          <p:cNvPr id="3" name="2 Marcador de contenido"/>
          <p:cNvSpPr>
            <a:spLocks noGrp="1"/>
          </p:cNvSpPr>
          <p:nvPr>
            <p:ph idx="1"/>
          </p:nvPr>
        </p:nvSpPr>
        <p:spPr>
          <a:xfrm>
            <a:off x="457200" y="2571744"/>
            <a:ext cx="8229600" cy="3752856"/>
          </a:xfrm>
        </p:spPr>
        <p:txBody>
          <a:bodyPr/>
          <a:lstStyle/>
          <a:p>
            <a:pPr algn="just">
              <a:buNone/>
            </a:pPr>
            <a:r>
              <a:rPr lang="es-ES" dirty="0" smtClean="0"/>
              <a:t>     A esta técnica también se la reconoce con los nombres de “período de repago” “plazo de recuperación de la inversión” o “</a:t>
            </a:r>
            <a:r>
              <a:rPr lang="es-ES" i="1" dirty="0" err="1" smtClean="0"/>
              <a:t>play</a:t>
            </a:r>
            <a:r>
              <a:rPr lang="es-ES" i="1" dirty="0" smtClean="0"/>
              <a:t> </a:t>
            </a:r>
            <a:r>
              <a:rPr lang="es-ES" i="1" dirty="0" err="1" smtClean="0"/>
              <a:t>out</a:t>
            </a:r>
            <a:r>
              <a:rPr lang="es-ES" i="1" dirty="0" smtClean="0"/>
              <a:t>”.</a:t>
            </a:r>
          </a:p>
          <a:p>
            <a:pPr algn="just">
              <a:buNone/>
            </a:pPr>
            <a:r>
              <a:rPr lang="es-ES" i="1" dirty="0" smtClean="0"/>
              <a:t> </a:t>
            </a:r>
            <a:r>
              <a:rPr lang="es-ES" i="1" dirty="0" smtClean="0"/>
              <a:t>     </a:t>
            </a:r>
            <a:r>
              <a:rPr lang="es-ES" dirty="0" smtClean="0"/>
              <a:t>Se fundamenta en calcular el tiempo que transcurre en recuperar el capital invertido, considerando únicamente los valores nominales.</a:t>
            </a:r>
          </a:p>
          <a:p>
            <a:pPr>
              <a:buNone/>
            </a:pP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24648"/>
          </a:xfrm>
        </p:spPr>
        <p:txBody>
          <a:bodyPr>
            <a:normAutofit/>
          </a:bodyPr>
          <a:lstStyle/>
          <a:p>
            <a:r>
              <a:rPr lang="es-ES" sz="4000" dirty="0" smtClean="0"/>
              <a:t>Selección de alternativas</a:t>
            </a:r>
            <a:endParaRPr lang="es-ES" sz="4000" dirty="0"/>
          </a:p>
        </p:txBody>
      </p:sp>
      <p:sp>
        <p:nvSpPr>
          <p:cNvPr id="3" name="2 Marcador de contenido"/>
          <p:cNvSpPr>
            <a:spLocks noGrp="1"/>
          </p:cNvSpPr>
          <p:nvPr>
            <p:ph idx="1"/>
          </p:nvPr>
        </p:nvSpPr>
        <p:spPr>
          <a:xfrm>
            <a:off x="457200" y="1928802"/>
            <a:ext cx="8229600" cy="4395798"/>
          </a:xfrm>
        </p:spPr>
        <p:txBody>
          <a:bodyPr/>
          <a:lstStyle/>
          <a:p>
            <a:pPr algn="just">
              <a:buNone/>
            </a:pPr>
            <a:r>
              <a:rPr lang="es-ES" dirty="0" smtClean="0"/>
              <a:t>       Cuando compiten más de un proyecto para afrontar un caso específico, hay que optar por uno de ellos. La decisión será función de múltiples factores. Si se pondera sólo lo económico, el proyecto elegido será el que presente mayor rentabilidad o menores pérdidas.</a:t>
            </a:r>
          </a:p>
          <a:p>
            <a:pPr algn="just">
              <a:buNone/>
            </a:pPr>
            <a:r>
              <a:rPr lang="es-ES" dirty="0" smtClean="0"/>
              <a:t> </a:t>
            </a:r>
            <a:r>
              <a:rPr lang="es-ES" dirty="0" smtClean="0"/>
              <a:t>       El método de cálculo será adoptado por el evaluador, según su criterio.</a:t>
            </a:r>
          </a:p>
          <a:p>
            <a:pPr algn="just">
              <a:buNone/>
            </a:pPr>
            <a:r>
              <a:rPr lang="es-ES" dirty="0" smtClean="0"/>
              <a:t> </a:t>
            </a:r>
            <a:r>
              <a:rPr lang="es-ES" dirty="0" smtClean="0"/>
              <a:t>       Cuando el tiempo de vida de los proyectos rivales es diferente, para poder hacer el contraste deben igualarse las duraciones, o acortar el más prolongado.</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81772"/>
          </a:xfrm>
        </p:spPr>
        <p:txBody>
          <a:bodyPr>
            <a:normAutofit/>
          </a:bodyPr>
          <a:lstStyle/>
          <a:p>
            <a:r>
              <a:rPr lang="es-ES" sz="3200" dirty="0" smtClean="0"/>
              <a:t>    Ejemplo</a:t>
            </a:r>
            <a:endParaRPr lang="es-ES" sz="3200" dirty="0"/>
          </a:p>
        </p:txBody>
      </p:sp>
      <p:sp>
        <p:nvSpPr>
          <p:cNvPr id="3" name="2 Marcador de contenido"/>
          <p:cNvSpPr>
            <a:spLocks noGrp="1"/>
          </p:cNvSpPr>
          <p:nvPr>
            <p:ph idx="1"/>
          </p:nvPr>
        </p:nvSpPr>
        <p:spPr>
          <a:xfrm>
            <a:off x="428596" y="1714488"/>
            <a:ext cx="8229600" cy="4857784"/>
          </a:xfrm>
        </p:spPr>
        <p:txBody>
          <a:bodyPr>
            <a:normAutofit fontScale="92500" lnSpcReduction="20000"/>
          </a:bodyPr>
          <a:lstStyle/>
          <a:p>
            <a:pPr algn="just">
              <a:buNone/>
            </a:pPr>
            <a:r>
              <a:rPr lang="es-ES" dirty="0" smtClean="0"/>
              <a:t>       Una empresa debe optar entre reparar una máquina o adquirir una nueva.</a:t>
            </a:r>
          </a:p>
          <a:p>
            <a:pPr algn="just">
              <a:buNone/>
            </a:pPr>
            <a:r>
              <a:rPr lang="es-ES" dirty="0" smtClean="0"/>
              <a:t> </a:t>
            </a:r>
            <a:r>
              <a:rPr lang="es-ES" dirty="0" smtClean="0"/>
              <a:t>      La vieja podría venderse por $ 12.000. Le quedan dos años de uso y su valor de recupero allí sería de $ 1.500. Produce 2.000 unidades mensuales y genera costos totales de $ 3.800 por mes.</a:t>
            </a:r>
          </a:p>
          <a:p>
            <a:pPr algn="just">
              <a:buNone/>
            </a:pPr>
            <a:r>
              <a:rPr lang="es-ES" dirty="0" smtClean="0"/>
              <a:t> </a:t>
            </a:r>
            <a:r>
              <a:rPr lang="es-ES" dirty="0" smtClean="0"/>
              <a:t>       La nueva se compraría a $ 65.000, con una vida útil de 5 años y un valor de recupero estimado de $ 3.500. Produciría 2.500 unidades mensuales con un gasto total de $ 3.100 por mes.</a:t>
            </a:r>
          </a:p>
          <a:p>
            <a:pPr algn="just">
              <a:buNone/>
            </a:pPr>
            <a:r>
              <a:rPr lang="es-ES" dirty="0" smtClean="0"/>
              <a:t> </a:t>
            </a:r>
            <a:r>
              <a:rPr lang="es-ES" dirty="0" smtClean="0"/>
              <a:t>       El precio de venta de las unidades es de $ 4 y se estima será de $ 5 a partir del tercer año.</a:t>
            </a:r>
          </a:p>
          <a:p>
            <a:pPr algn="just">
              <a:buNone/>
            </a:pPr>
            <a:r>
              <a:rPr lang="es-ES" dirty="0" smtClean="0"/>
              <a:t> </a:t>
            </a:r>
            <a:r>
              <a:rPr lang="es-ES" dirty="0" smtClean="0"/>
              <a:t>       ¿Qué alternativa es más redituable, considerando una TREMA del 12 % </a:t>
            </a:r>
            <a:r>
              <a:rPr lang="es-ES" dirty="0" err="1" smtClean="0"/>
              <a:t>n.a.</a:t>
            </a:r>
            <a:r>
              <a:rPr lang="es-ES" dirty="0" smtClean="0"/>
              <a:t>? </a:t>
            </a:r>
          </a:p>
          <a:p>
            <a:pPr>
              <a:buNone/>
            </a:pPr>
            <a:r>
              <a:rPr lang="es-ES" dirty="0" smtClean="0"/>
              <a:t> </a:t>
            </a:r>
            <a:r>
              <a:rPr lang="es-ES" dirty="0" smtClean="0"/>
              <a:t>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PROYECTOS</a:t>
            </a:r>
            <a:endParaRPr lang="es-ES" dirty="0"/>
          </a:p>
        </p:txBody>
      </p:sp>
      <p:sp>
        <p:nvSpPr>
          <p:cNvPr id="3" name="2 Marcador de contenido"/>
          <p:cNvSpPr>
            <a:spLocks noGrp="1"/>
          </p:cNvSpPr>
          <p:nvPr>
            <p:ph idx="1"/>
          </p:nvPr>
        </p:nvSpPr>
        <p:spPr/>
        <p:txBody>
          <a:bodyPr/>
          <a:lstStyle/>
          <a:p>
            <a:r>
              <a:rPr lang="es-ES" dirty="0" smtClean="0"/>
              <a:t>Conceptos</a:t>
            </a:r>
          </a:p>
          <a:p>
            <a:pPr algn="just">
              <a:buNone/>
            </a:pPr>
            <a:r>
              <a:rPr lang="es-ES" dirty="0" smtClean="0"/>
              <a:t>       Proyecto es una solución planeada e inteligente que pretende resolver un problema determinado.</a:t>
            </a:r>
          </a:p>
          <a:p>
            <a:pPr algn="just">
              <a:buNone/>
            </a:pPr>
            <a:endParaRPr lang="es-ES" dirty="0" smtClean="0"/>
          </a:p>
          <a:p>
            <a:pPr algn="just">
              <a:buNone/>
            </a:pPr>
            <a:r>
              <a:rPr lang="es-ES" dirty="0" smtClean="0"/>
              <a:t>       Evaluar un proyecto es estudiar cómo se asignarán los escasos recursos disponibles, cual será la manera más eficiente de realizarlo, qué rentabilidad se obtendrá, quienes serán favorecidos y quienes perjudicados, cuanto tiempo se empleará, entre otras cuestiones.</a:t>
            </a:r>
            <a:endParaRPr lang="es-E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Proceso de Evaluación</a:t>
            </a:r>
            <a:endParaRPr lang="es-ES" dirty="0"/>
          </a:p>
        </p:txBody>
      </p:sp>
      <p:sp>
        <p:nvSpPr>
          <p:cNvPr id="3" name="2 Marcador de contenido"/>
          <p:cNvSpPr>
            <a:spLocks noGrp="1"/>
          </p:cNvSpPr>
          <p:nvPr>
            <p:ph idx="1"/>
          </p:nvPr>
        </p:nvSpPr>
        <p:spPr>
          <a:xfrm>
            <a:off x="457200" y="2285992"/>
            <a:ext cx="8229600" cy="4038608"/>
          </a:xfrm>
        </p:spPr>
        <p:txBody>
          <a:bodyPr/>
          <a:lstStyle/>
          <a:p>
            <a:r>
              <a:rPr lang="es-ES" dirty="0" smtClean="0"/>
              <a:t>Etapas</a:t>
            </a:r>
          </a:p>
          <a:p>
            <a:pPr>
              <a:buNone/>
            </a:pPr>
            <a:endParaRPr lang="es-ES" dirty="0" smtClean="0"/>
          </a:p>
          <a:p>
            <a:pPr marL="273050" indent="177800">
              <a:buFont typeface="Wingdings" pitchFamily="2" charset="2"/>
              <a:buChar char="ü"/>
            </a:pPr>
            <a:r>
              <a:rPr lang="es-ES" dirty="0" smtClean="0"/>
              <a:t> Visión global</a:t>
            </a:r>
          </a:p>
          <a:p>
            <a:pPr marL="273050" indent="177800">
              <a:buFont typeface="Wingdings" pitchFamily="2" charset="2"/>
              <a:buChar char="ü"/>
            </a:pPr>
            <a:r>
              <a:rPr lang="es-ES" dirty="0" smtClean="0"/>
              <a:t>Anteproyecto</a:t>
            </a:r>
          </a:p>
          <a:p>
            <a:pPr marL="273050" indent="177800">
              <a:buFont typeface="Wingdings" pitchFamily="2" charset="2"/>
              <a:buChar char="ü"/>
            </a:pPr>
            <a:r>
              <a:rPr lang="es-ES" dirty="0" smtClean="0"/>
              <a:t>Proyecto definitivo    </a:t>
            </a:r>
            <a:endParaRPr lang="es-E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Métodos de Evaluación</a:t>
            </a:r>
            <a:endParaRPr lang="es-ES" dirty="0"/>
          </a:p>
        </p:txBody>
      </p:sp>
      <p:sp>
        <p:nvSpPr>
          <p:cNvPr id="3" name="2 Marcador de contenido"/>
          <p:cNvSpPr>
            <a:spLocks noGrp="1"/>
          </p:cNvSpPr>
          <p:nvPr>
            <p:ph idx="1"/>
          </p:nvPr>
        </p:nvSpPr>
        <p:spPr>
          <a:xfrm>
            <a:off x="457200" y="2428868"/>
            <a:ext cx="8229600" cy="3895732"/>
          </a:xfrm>
        </p:spPr>
        <p:style>
          <a:lnRef idx="1">
            <a:schemeClr val="accent5"/>
          </a:lnRef>
          <a:fillRef idx="3">
            <a:schemeClr val="accent5"/>
          </a:fillRef>
          <a:effectRef idx="2">
            <a:schemeClr val="accent5"/>
          </a:effectRef>
          <a:fontRef idx="minor">
            <a:schemeClr val="lt1"/>
          </a:fontRef>
        </p:style>
        <p:txBody>
          <a:bodyPr/>
          <a:lstStyle/>
          <a:p>
            <a:pPr marL="450850" indent="-450850">
              <a:buFont typeface="Wingdings" pitchFamily="2" charset="2"/>
              <a:buChar char="v"/>
            </a:pPr>
            <a:endParaRPr lang="es-ES" dirty="0" smtClean="0">
              <a:solidFill>
                <a:schemeClr val="tx1"/>
              </a:solidFill>
            </a:endParaRPr>
          </a:p>
          <a:p>
            <a:pPr marL="450850" indent="-95250">
              <a:buFont typeface="Wingdings" pitchFamily="2" charset="2"/>
              <a:buChar char="v"/>
            </a:pPr>
            <a:r>
              <a:rPr lang="es-ES" dirty="0" smtClean="0">
                <a:solidFill>
                  <a:schemeClr val="tx1"/>
                </a:solidFill>
              </a:rPr>
              <a:t>  Valor presente</a:t>
            </a:r>
          </a:p>
          <a:p>
            <a:pPr marL="450850" indent="-95250">
              <a:buFont typeface="Wingdings" pitchFamily="2" charset="2"/>
              <a:buChar char="v"/>
            </a:pPr>
            <a:r>
              <a:rPr lang="es-ES" dirty="0" smtClean="0">
                <a:solidFill>
                  <a:schemeClr val="tx1"/>
                </a:solidFill>
              </a:rPr>
              <a:t>  Valor anual equivalente</a:t>
            </a:r>
          </a:p>
          <a:p>
            <a:pPr marL="450850" indent="-95250">
              <a:buFont typeface="Wingdings" pitchFamily="2" charset="2"/>
              <a:buChar char="v"/>
            </a:pPr>
            <a:r>
              <a:rPr lang="es-ES" dirty="0" smtClean="0">
                <a:solidFill>
                  <a:schemeClr val="tx1"/>
                </a:solidFill>
              </a:rPr>
              <a:t>  Valor futuro</a:t>
            </a:r>
          </a:p>
          <a:p>
            <a:pPr marL="450850" indent="-95250">
              <a:buFont typeface="Wingdings" pitchFamily="2" charset="2"/>
              <a:buChar char="v"/>
            </a:pPr>
            <a:r>
              <a:rPr lang="es-ES" dirty="0" smtClean="0">
                <a:solidFill>
                  <a:schemeClr val="tx1"/>
                </a:solidFill>
              </a:rPr>
              <a:t>  TIR</a:t>
            </a:r>
          </a:p>
          <a:p>
            <a:pPr marL="450850" indent="-95250">
              <a:buFont typeface="Wingdings" pitchFamily="2" charset="2"/>
              <a:buChar char="v"/>
              <a:tabLst>
                <a:tab pos="450850" algn="l"/>
              </a:tabLst>
            </a:pPr>
            <a:r>
              <a:rPr lang="es-ES" dirty="0" smtClean="0">
                <a:solidFill>
                  <a:schemeClr val="tx1"/>
                </a:solidFill>
              </a:rPr>
              <a:t>  Período de retorno</a:t>
            </a:r>
            <a:endParaRPr lang="es-ES" dirty="0">
              <a:solidFill>
                <a:schemeClr val="tx1"/>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t>Método del valor presente</a:t>
            </a:r>
            <a:endParaRPr lang="es-ES" sz="4000" dirty="0"/>
          </a:p>
        </p:txBody>
      </p:sp>
      <p:sp>
        <p:nvSpPr>
          <p:cNvPr id="3" name="2 Marcador de contenido"/>
          <p:cNvSpPr>
            <a:spLocks noGrp="1"/>
          </p:cNvSpPr>
          <p:nvPr>
            <p:ph idx="1"/>
          </p:nvPr>
        </p:nvSpPr>
        <p:spPr/>
        <p:txBody>
          <a:bodyPr/>
          <a:lstStyle/>
          <a:p>
            <a:pPr algn="just">
              <a:buNone/>
            </a:pPr>
            <a:r>
              <a:rPr lang="es-ES" dirty="0" smtClean="0"/>
              <a:t>      Calcula las cantidades equivalentes al presente (tiempo cero) de los distintos flujos de dinero que se suceden en el futuro.</a:t>
            </a:r>
          </a:p>
          <a:p>
            <a:pPr algn="just">
              <a:buNone/>
            </a:pPr>
            <a:endParaRPr lang="es-ES" dirty="0" smtClean="0"/>
          </a:p>
          <a:p>
            <a:pPr algn="just">
              <a:buNone/>
            </a:pPr>
            <a:endParaRPr lang="es-ES" dirty="0" smtClean="0"/>
          </a:p>
          <a:p>
            <a:pPr algn="just">
              <a:lnSpc>
                <a:spcPts val="2000"/>
              </a:lnSpc>
              <a:spcBef>
                <a:spcPts val="0"/>
              </a:spcBef>
              <a:buNone/>
            </a:pPr>
            <a:r>
              <a:rPr lang="es-ES" dirty="0" smtClean="0"/>
              <a:t>                         </a:t>
            </a:r>
            <a:r>
              <a:rPr lang="es-ES" sz="1600" dirty="0" smtClean="0"/>
              <a:t>n</a:t>
            </a:r>
            <a:endParaRPr lang="es-ES" dirty="0" smtClean="0"/>
          </a:p>
          <a:p>
            <a:pPr algn="just">
              <a:lnSpc>
                <a:spcPts val="2000"/>
              </a:lnSpc>
              <a:buNone/>
            </a:pPr>
            <a:r>
              <a:rPr lang="es-ES" dirty="0" smtClean="0"/>
              <a:t>  </a:t>
            </a:r>
            <a:r>
              <a:rPr lang="es-ES" dirty="0" smtClean="0">
                <a:latin typeface="Times New Roman" pitchFamily="18" charset="0"/>
                <a:cs typeface="Times New Roman" pitchFamily="18" charset="0"/>
              </a:rPr>
              <a:t>V.P.N.= -E</a:t>
            </a:r>
            <a:r>
              <a:rPr lang="es-ES" sz="1400" dirty="0" smtClean="0">
                <a:latin typeface="Times New Roman" pitchFamily="18" charset="0"/>
                <a:cs typeface="Times New Roman" pitchFamily="18" charset="0"/>
              </a:rPr>
              <a:t>0  </a:t>
            </a:r>
            <a:r>
              <a:rPr lang="es-ES" sz="2800" dirty="0" smtClean="0">
                <a:latin typeface="Times New Roman" pitchFamily="18" charset="0"/>
                <a:cs typeface="Times New Roman" pitchFamily="18" charset="0"/>
              </a:rPr>
              <a:t>+ ∑</a:t>
            </a:r>
            <a:r>
              <a:rPr lang="es-ES" sz="1400" dirty="0" smtClean="0">
                <a:latin typeface="Times New Roman" pitchFamily="18" charset="0"/>
                <a:cs typeface="Times New Roman" pitchFamily="18" charset="0"/>
              </a:rPr>
              <a:t>  </a:t>
            </a:r>
            <a:r>
              <a:rPr lang="es-ES" sz="1400" u="sng" dirty="0" smtClean="0">
                <a:latin typeface="Times New Roman" pitchFamily="18" charset="0"/>
                <a:cs typeface="Times New Roman" pitchFamily="18" charset="0"/>
              </a:rPr>
              <a:t>        </a:t>
            </a:r>
            <a:r>
              <a:rPr lang="es-ES" sz="2400" u="sng" dirty="0" smtClean="0">
                <a:latin typeface="Times New Roman" pitchFamily="18" charset="0"/>
                <a:cs typeface="Times New Roman" pitchFamily="18" charset="0"/>
              </a:rPr>
              <a:t>I</a:t>
            </a:r>
            <a:r>
              <a:rPr lang="es-ES" sz="1400" u="sng" dirty="0" smtClean="0">
                <a:latin typeface="Times New Roman" pitchFamily="18" charset="0"/>
                <a:cs typeface="Times New Roman" pitchFamily="18" charset="0"/>
              </a:rPr>
              <a:t>t</a:t>
            </a:r>
            <a:r>
              <a:rPr lang="es-ES" sz="2400" u="sng" dirty="0" smtClean="0">
                <a:latin typeface="Times New Roman" pitchFamily="18" charset="0"/>
                <a:cs typeface="Times New Roman" pitchFamily="18" charset="0"/>
              </a:rPr>
              <a:t>        .</a:t>
            </a:r>
            <a:endParaRPr lang="es-ES" sz="1400" dirty="0" smtClean="0">
              <a:latin typeface="Times New Roman" pitchFamily="18" charset="0"/>
              <a:cs typeface="Times New Roman" pitchFamily="18" charset="0"/>
            </a:endParaRPr>
          </a:p>
          <a:p>
            <a:pPr algn="just">
              <a:lnSpc>
                <a:spcPts val="2000"/>
              </a:lnSpc>
              <a:buNone/>
            </a:pPr>
            <a:r>
              <a:rPr lang="es-ES" sz="1400" dirty="0" smtClean="0">
                <a:latin typeface="Times New Roman" pitchFamily="18" charset="0"/>
                <a:cs typeface="Times New Roman" pitchFamily="18" charset="0"/>
              </a:rPr>
              <a:t>                                               t=1      </a:t>
            </a:r>
            <a:r>
              <a:rPr lang="es-ES" sz="2400" dirty="0" smtClean="0">
                <a:latin typeface="Times New Roman" pitchFamily="18" charset="0"/>
                <a:cs typeface="Times New Roman" pitchFamily="18" charset="0"/>
              </a:rPr>
              <a:t>(1 + i)</a:t>
            </a:r>
            <a:r>
              <a:rPr lang="es-ES" sz="2400" baseline="30000" dirty="0" smtClean="0">
                <a:latin typeface="Times New Roman" pitchFamily="18" charset="0"/>
                <a:cs typeface="Times New Roman" pitchFamily="18" charset="0"/>
              </a:rPr>
              <a:t>t</a:t>
            </a:r>
            <a:endParaRPr lang="es-E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heckerboard(across)">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800" dirty="0" smtClean="0"/>
              <a:t>Ejemplo</a:t>
            </a:r>
            <a:endParaRPr lang="es-ES" sz="2800" dirty="0"/>
          </a:p>
        </p:txBody>
      </p:sp>
      <p:sp>
        <p:nvSpPr>
          <p:cNvPr id="3" name="2 Marcador de contenido"/>
          <p:cNvSpPr>
            <a:spLocks noGrp="1"/>
          </p:cNvSpPr>
          <p:nvPr>
            <p:ph idx="1"/>
          </p:nvPr>
        </p:nvSpPr>
        <p:spPr>
          <a:xfrm>
            <a:off x="457200" y="2500306"/>
            <a:ext cx="8229600" cy="3824294"/>
          </a:xfrm>
        </p:spPr>
        <p:txBody>
          <a:bodyPr/>
          <a:lstStyle/>
          <a:p>
            <a:pPr algn="just">
              <a:buNone/>
            </a:pPr>
            <a:r>
              <a:rPr lang="es-ES" dirty="0" smtClean="0"/>
              <a:t>         Para formar parte de un “pool” de siembra es necesario invertir  $ 20.000. El acuerdo establece que se recibirán 5 ingresos semestrales de $ 8000, a partir del año, debiendo realizar un aporte de refuerzo de      $ 5.000 al concluir el 2º año. Si se pretende un rendimiento del 15 % anual, ¿es conveniente el negocio?</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t>Método del valor anual equivalente</a:t>
            </a:r>
            <a:endParaRPr lang="es-ES" sz="4000" dirty="0"/>
          </a:p>
        </p:txBody>
      </p:sp>
      <p:sp>
        <p:nvSpPr>
          <p:cNvPr id="3" name="2 Marcador de contenido"/>
          <p:cNvSpPr>
            <a:spLocks noGrp="1"/>
          </p:cNvSpPr>
          <p:nvPr>
            <p:ph idx="1"/>
          </p:nvPr>
        </p:nvSpPr>
        <p:spPr/>
        <p:txBody>
          <a:bodyPr/>
          <a:lstStyle/>
          <a:p>
            <a:pPr>
              <a:buNone/>
            </a:pPr>
            <a:r>
              <a:rPr lang="es-ES" dirty="0" smtClean="0"/>
              <a:t>     Convierte todos los flujos de dinero a una anualidad constante equivalente (o a una mensualidad).</a:t>
            </a:r>
          </a:p>
          <a:p>
            <a:pPr>
              <a:buNone/>
            </a:pPr>
            <a:endParaRPr lang="es-ES" dirty="0" smtClean="0"/>
          </a:p>
          <a:p>
            <a:pPr>
              <a:buNone/>
            </a:pPr>
            <a:endParaRPr lang="es-ES" dirty="0" smtClean="0"/>
          </a:p>
          <a:p>
            <a:pPr>
              <a:buNone/>
            </a:pPr>
            <a:r>
              <a:rPr lang="es-ES" dirty="0" smtClean="0"/>
              <a:t>        A = F  </a:t>
            </a:r>
            <a:r>
              <a:rPr lang="es-ES" u="sng" dirty="0" smtClean="0"/>
              <a:t>         i       .</a:t>
            </a:r>
            <a:endParaRPr lang="es-ES" dirty="0" smtClean="0"/>
          </a:p>
          <a:p>
            <a:pPr>
              <a:buNone/>
            </a:pPr>
            <a:r>
              <a:rPr lang="es-ES" dirty="0" smtClean="0"/>
              <a:t>                     (1+i)</a:t>
            </a:r>
            <a:r>
              <a:rPr lang="es-ES" baseline="30000" dirty="0" smtClean="0"/>
              <a:t>n</a:t>
            </a:r>
            <a:r>
              <a:rPr lang="es-ES" dirty="0" smtClean="0"/>
              <a:t> - 1</a:t>
            </a:r>
          </a:p>
          <a:p>
            <a:pPr>
              <a:buNone/>
            </a:pPr>
            <a:endParaRPr lang="es-ES" dirty="0" smtClean="0"/>
          </a:p>
          <a:p>
            <a:pPr>
              <a:buNone/>
            </a:pPr>
            <a:endParaRPr lang="es-ES" dirty="0"/>
          </a:p>
        </p:txBody>
      </p:sp>
      <p:sp>
        <p:nvSpPr>
          <p:cNvPr id="6" name="5 Corchetes"/>
          <p:cNvSpPr/>
          <p:nvPr/>
        </p:nvSpPr>
        <p:spPr>
          <a:xfrm>
            <a:off x="2000232" y="3500438"/>
            <a:ext cx="1643074" cy="107157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solidFill>
                <a:schemeClr val="tx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smtClean="0"/>
              <a:t>Ejemplo</a:t>
            </a:r>
            <a:endParaRPr lang="es-ES" sz="3200" dirty="0"/>
          </a:p>
        </p:txBody>
      </p:sp>
      <p:sp>
        <p:nvSpPr>
          <p:cNvPr id="3" name="2 Marcador de contenido"/>
          <p:cNvSpPr>
            <a:spLocks noGrp="1"/>
          </p:cNvSpPr>
          <p:nvPr>
            <p:ph idx="1"/>
          </p:nvPr>
        </p:nvSpPr>
        <p:spPr>
          <a:xfrm>
            <a:off x="457200" y="2857496"/>
            <a:ext cx="8229600" cy="3467104"/>
          </a:xfrm>
        </p:spPr>
        <p:txBody>
          <a:bodyPr/>
          <a:lstStyle/>
          <a:p>
            <a:pPr algn="just">
              <a:buNone/>
            </a:pPr>
            <a:r>
              <a:rPr lang="es-ES" sz="2800" dirty="0" smtClean="0"/>
              <a:t>    </a:t>
            </a:r>
            <a:r>
              <a:rPr lang="es-ES" sz="2400" dirty="0" smtClean="0"/>
              <a:t>Una persona desea invertir en una empresa de transportes. Requiere un desembolso inicial de $ 90.000. La vida útil del proyecto es de 4 años. Los ingresos mensuales netos se estiman en $ 3.500, suponiendo un valor de rescate de los bienes de $ 8.000. Considerando una TREMA del 18 % anual, ¿se aconseja la inversión?</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t>Método del valor futuro</a:t>
            </a:r>
            <a:endParaRPr lang="es-ES" sz="4000" dirty="0"/>
          </a:p>
        </p:txBody>
      </p:sp>
      <p:sp>
        <p:nvSpPr>
          <p:cNvPr id="3" name="2 Marcador de contenido"/>
          <p:cNvSpPr>
            <a:spLocks noGrp="1"/>
          </p:cNvSpPr>
          <p:nvPr>
            <p:ph idx="1"/>
          </p:nvPr>
        </p:nvSpPr>
        <p:spPr/>
        <p:txBody>
          <a:bodyPr/>
          <a:lstStyle/>
          <a:p>
            <a:pPr>
              <a:buNone/>
            </a:pPr>
            <a:r>
              <a:rPr lang="es-ES" dirty="0" smtClean="0"/>
              <a:t>    </a:t>
            </a:r>
          </a:p>
          <a:p>
            <a:pPr>
              <a:buNone/>
            </a:pPr>
            <a:r>
              <a:rPr lang="es-ES" dirty="0" smtClean="0"/>
              <a:t>       Transforma todos los flujos monetarios a una fecha específica futura.</a:t>
            </a:r>
          </a:p>
          <a:p>
            <a:pPr>
              <a:buNone/>
            </a:pPr>
            <a:endParaRPr lang="es-ES" dirty="0" smtClean="0"/>
          </a:p>
          <a:p>
            <a:pPr>
              <a:buNone/>
            </a:pPr>
            <a:endParaRPr lang="es-ES" dirty="0" smtClean="0"/>
          </a:p>
          <a:p>
            <a:pPr>
              <a:lnSpc>
                <a:spcPts val="2000"/>
              </a:lnSpc>
              <a:buNone/>
            </a:pPr>
            <a:r>
              <a:rPr lang="es-ES" dirty="0" smtClean="0"/>
              <a:t>                         </a:t>
            </a:r>
            <a:r>
              <a:rPr lang="es-ES" sz="1400" dirty="0" smtClean="0"/>
              <a:t>n</a:t>
            </a:r>
            <a:endParaRPr lang="es-ES" dirty="0" smtClean="0"/>
          </a:p>
          <a:p>
            <a:pPr>
              <a:lnSpc>
                <a:spcPts val="2000"/>
              </a:lnSpc>
              <a:buNone/>
            </a:pPr>
            <a:r>
              <a:rPr lang="es-ES" dirty="0" smtClean="0">
                <a:latin typeface="Times New Roman" pitchFamily="18" charset="0"/>
                <a:cs typeface="Times New Roman" pitchFamily="18" charset="0"/>
              </a:rPr>
              <a:t>             V.F. =  ∑ I</a:t>
            </a:r>
            <a:r>
              <a:rPr lang="es-ES" baseline="-25000" dirty="0" smtClean="0">
                <a:latin typeface="Times New Roman" pitchFamily="18" charset="0"/>
                <a:cs typeface="Times New Roman" pitchFamily="18" charset="0"/>
              </a:rPr>
              <a:t>t </a:t>
            </a:r>
            <a:r>
              <a:rPr lang="es-ES" dirty="0" smtClean="0">
                <a:latin typeface="Times New Roman" pitchFamily="18" charset="0"/>
                <a:cs typeface="Times New Roman" pitchFamily="18" charset="0"/>
              </a:rPr>
              <a:t> (1+ i)</a:t>
            </a:r>
            <a:r>
              <a:rPr lang="es-ES" baseline="30000" dirty="0" smtClean="0">
                <a:latin typeface="Times New Roman" pitchFamily="18" charset="0"/>
                <a:cs typeface="Times New Roman" pitchFamily="18" charset="0"/>
              </a:rPr>
              <a:t>t</a:t>
            </a:r>
          </a:p>
          <a:p>
            <a:pPr>
              <a:lnSpc>
                <a:spcPts val="2000"/>
              </a:lnSpc>
              <a:buNone/>
            </a:pPr>
            <a:r>
              <a:rPr lang="es-ES" baseline="30000" dirty="0" smtClean="0">
                <a:latin typeface="Times New Roman" pitchFamily="18" charset="0"/>
                <a:cs typeface="Times New Roman" pitchFamily="18" charset="0"/>
              </a:rPr>
              <a:t>                                    t=1 </a:t>
            </a:r>
            <a:endParaRPr lang="es-E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checkerboard(across)">
                                      <p:cBhvr>
                                        <p:cTn id="15" dur="500"/>
                                        <p:tgtEl>
                                          <p:spTgt spid="3">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checkerboard(across)">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631</TotalTime>
  <Words>864</Words>
  <PresentationFormat>Presentación en pantalla (4:3)</PresentationFormat>
  <Paragraphs>73</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Flujo</vt:lpstr>
      <vt:lpstr>Evaluación económica de proyectos de inversión</vt:lpstr>
      <vt:lpstr>PROYECTOS</vt:lpstr>
      <vt:lpstr>El Proceso de Evaluación</vt:lpstr>
      <vt:lpstr>Métodos de Evaluación</vt:lpstr>
      <vt:lpstr>Método del valor presente</vt:lpstr>
      <vt:lpstr>Ejemplo</vt:lpstr>
      <vt:lpstr>Método del valor anual equivalente</vt:lpstr>
      <vt:lpstr>Ejemplo</vt:lpstr>
      <vt:lpstr>Método del valor futuro</vt:lpstr>
      <vt:lpstr>Ejemplo</vt:lpstr>
      <vt:lpstr>Método de la tasa interna de rendimiento</vt:lpstr>
      <vt:lpstr>Ejemplo</vt:lpstr>
      <vt:lpstr>Método del período de retorno</vt:lpstr>
      <vt:lpstr>Selección de alternativas</vt:lpstr>
      <vt:lpstr>    Ejemplo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económica de proyectos de inversión</dc:title>
  <cp:lastModifiedBy>Diego </cp:lastModifiedBy>
  <cp:revision>67</cp:revision>
  <dcterms:modified xsi:type="dcterms:W3CDTF">2008-10-23T19:12:36Z</dcterms:modified>
</cp:coreProperties>
</file>