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5" r:id="rId18"/>
    <p:sldId id="271" r:id="rId19"/>
    <p:sldId id="272" r:id="rId20"/>
    <p:sldId id="273" r:id="rId21"/>
  </p:sldIdLst>
  <p:sldSz cx="9144000" cy="6858000" type="screen4x3"/>
  <p:notesSz cx="7077075" cy="9345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5050"/>
    <a:srgbClr val="FF99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94671" autoAdjust="0"/>
  </p:normalViewPr>
  <p:slideViewPr>
    <p:cSldViewPr>
      <p:cViewPr varScale="1">
        <p:scale>
          <a:sx n="70" d="100"/>
          <a:sy n="70" d="100"/>
        </p:scale>
        <p:origin x="-5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25/09/2015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25/09/2015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25/09/2015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25/09/2015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25/09/2015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s-ES_tradnl" dirty="0" smtClean="0"/>
              <a:t>PRESUPUESTO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 rot="10800000" flipV="1">
            <a:off x="428596" y="2007545"/>
            <a:ext cx="857256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</a:tabLst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              </a:t>
            </a:r>
            <a:r>
              <a:rPr kumimoji="0" lang="es-ES" sz="16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BALANCE GENERAL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</a:tabLst>
            </a:pPr>
            <a:r>
              <a:rPr kumimoji="0" lang="es-ES" sz="16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ACTIVO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                                    </a:t>
            </a:r>
            <a:r>
              <a:rPr kumimoji="0" lang="es-E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1.974.500          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es-ES" sz="16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PASIVO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                                   </a:t>
            </a:r>
            <a:r>
              <a:rPr kumimoji="0" lang="es-ES" sz="16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384.500</a:t>
            </a:r>
            <a:endParaRPr kumimoji="0" lang="es-E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</a:tabLst>
            </a:pPr>
            <a:r>
              <a:rPr kumimoji="0" lang="es-ES" sz="16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Activo Corriente</a:t>
            </a:r>
            <a:r>
              <a:rPr kumimoji="0" lang="es-E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                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1.124.500                         </a:t>
            </a:r>
            <a:r>
              <a:rPr kumimoji="0" lang="es-E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es-ES" sz="16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Pasivo Cte</a:t>
            </a:r>
            <a:r>
              <a:rPr kumimoji="0" lang="es-E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.   </a:t>
            </a:r>
            <a:endParaRPr kumimoji="0" lang="es-ES" sz="1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</a:tabLst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Caja y Bancos          604.000                                         Deudas Comerciales        24.000 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</a:tabLst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Bienes de Cambio    140.500                                         Deudas Bancarias          220.000  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</a:tabLst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Créditos                    380.000                                         Deudas Impositivas       </a:t>
            </a:r>
            <a:r>
              <a:rPr kumimoji="0" lang="es-E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123.000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</a:tabLst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                                                                                  Deudas Sociales                17.500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</a:tabLst>
            </a:pPr>
            <a:r>
              <a:rPr kumimoji="0" lang="es-ES" sz="16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Activo no Cte.</a:t>
            </a:r>
            <a:r>
              <a:rPr kumimoji="0" lang="es-E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                     </a:t>
            </a:r>
            <a:r>
              <a:rPr lang="es-ES" sz="1600" dirty="0" smtClean="0">
                <a:latin typeface="Arial" pitchFamily="34" charset="0"/>
                <a:ea typeface="Times New Roman" pitchFamily="18" charset="0"/>
              </a:rPr>
              <a:t>850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.000                        </a:t>
            </a:r>
            <a:r>
              <a:rPr kumimoji="0" lang="es-ES" sz="16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PATR. NETO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                         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1.590.000   </a:t>
            </a:r>
            <a:endParaRPr kumimoji="0" lang="es-E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</a:tabLst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Bienes de Uso          850.000                                         Capital                         1.100.000  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</a:tabLst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                                                                                   Reservas                           24.500 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</a:tabLst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                                                                                   Resultados                      465.500 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</a:tabLst>
            </a:pPr>
            <a:r>
              <a:rPr kumimoji="0" lang="es-ES" sz="16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TOTAL ACTIVO :                             1.974.500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          </a:t>
            </a:r>
            <a:r>
              <a:rPr kumimoji="0" lang="es-ES" sz="16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TOTAL PAS. + P.N.:                1.974.500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</a:tabLst>
            </a:pP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</a:tabLst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   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71538" y="857232"/>
            <a:ext cx="7072362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400" u="sng" dirty="0" smtClean="0">
                <a:latin typeface="Times New Roman" pitchFamily="18" charset="0"/>
                <a:cs typeface="Times New Roman" pitchFamily="18" charset="0"/>
              </a:rPr>
              <a:t>ESTADO DE RESULTADOS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Ventas                      1.750.000</a:t>
            </a:r>
          </a:p>
          <a:p>
            <a:pPr>
              <a:lnSpc>
                <a:spcPct val="150000"/>
              </a:lnSpc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Costo de Ventas   </a:t>
            </a:r>
            <a:r>
              <a:rPr lang="es-ES" sz="2400" u="sng" dirty="0" smtClean="0">
                <a:latin typeface="Times New Roman" pitchFamily="18" charset="0"/>
                <a:cs typeface="Times New Roman" pitchFamily="18" charset="0"/>
              </a:rPr>
              <a:t>  (  945.000 ) 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Utilidad Bruta           805.000</a:t>
            </a:r>
          </a:p>
          <a:p>
            <a:pPr>
              <a:lnSpc>
                <a:spcPct val="150000"/>
              </a:lnSpc>
            </a:pPr>
            <a:r>
              <a:rPr lang="es-ES" sz="2400" dirty="0" err="1" smtClean="0">
                <a:latin typeface="Times New Roman" pitchFamily="18" charset="0"/>
                <a:cs typeface="Times New Roman" pitchFamily="18" charset="0"/>
              </a:rPr>
              <a:t>Gs.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Operativos         ( 171.600 )</a:t>
            </a:r>
          </a:p>
          <a:p>
            <a:pPr>
              <a:lnSpc>
                <a:spcPct val="150000"/>
              </a:lnSpc>
            </a:pPr>
            <a:r>
              <a:rPr lang="es-ES" sz="2400" dirty="0" err="1" smtClean="0">
                <a:latin typeface="Times New Roman" pitchFamily="18" charset="0"/>
                <a:cs typeface="Times New Roman" pitchFamily="18" charset="0"/>
              </a:rPr>
              <a:t>Gs.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400" dirty="0" err="1" smtClean="0">
                <a:latin typeface="Times New Roman" pitchFamily="18" charset="0"/>
                <a:cs typeface="Times New Roman" pitchFamily="18" charset="0"/>
              </a:rPr>
              <a:t>Comerc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.             (   17.500 )</a:t>
            </a:r>
          </a:p>
          <a:p>
            <a:pPr>
              <a:lnSpc>
                <a:spcPct val="150000"/>
              </a:lnSpc>
            </a:pPr>
            <a:r>
              <a:rPr lang="es-ES" sz="2400" dirty="0" err="1" smtClean="0">
                <a:latin typeface="Times New Roman" pitchFamily="18" charset="0"/>
                <a:cs typeface="Times New Roman" pitchFamily="18" charset="0"/>
              </a:rPr>
              <a:t>Gs.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Financieros      </a:t>
            </a:r>
            <a:r>
              <a:rPr lang="es-ES" sz="2400" u="sng" dirty="0" smtClean="0">
                <a:latin typeface="Times New Roman" pitchFamily="18" charset="0"/>
                <a:cs typeface="Times New Roman" pitchFamily="18" charset="0"/>
              </a:rPr>
              <a:t>  (   31.900 )</a:t>
            </a:r>
            <a:endParaRPr lang="es-E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Utilidad Operativa      584.000</a:t>
            </a:r>
          </a:p>
          <a:p>
            <a:pPr>
              <a:lnSpc>
                <a:spcPct val="150000"/>
              </a:lnSpc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Impuesto </a:t>
            </a:r>
            <a:r>
              <a:rPr lang="es-ES" sz="2400" dirty="0" err="1" smtClean="0">
                <a:latin typeface="Times New Roman" pitchFamily="18" charset="0"/>
                <a:cs typeface="Times New Roman" pitchFamily="18" charset="0"/>
              </a:rPr>
              <a:t>Gananc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2400" u="sng" dirty="0" smtClean="0">
                <a:latin typeface="Times New Roman" pitchFamily="18" charset="0"/>
                <a:cs typeface="Times New Roman" pitchFamily="18" charset="0"/>
              </a:rPr>
              <a:t>   ( 118.500 )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Resultado del </a:t>
            </a:r>
            <a:r>
              <a:rPr lang="es-ES" sz="2400" dirty="0" err="1" smtClean="0">
                <a:latin typeface="Times New Roman" pitchFamily="18" charset="0"/>
                <a:cs typeface="Times New Roman" pitchFamily="18" charset="0"/>
              </a:rPr>
              <a:t>Ejerc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.   465.500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642912" y="1397000"/>
          <a:ext cx="8081088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0136"/>
                <a:gridCol w="1010136"/>
                <a:gridCol w="1010136"/>
                <a:gridCol w="1010136"/>
                <a:gridCol w="1010136"/>
                <a:gridCol w="1010136"/>
                <a:gridCol w="1010136"/>
                <a:gridCol w="1010136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ENE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FEB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MAR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ABR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MAY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JUN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JUL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Ventas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$</a:t>
                      </a:r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MP 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$</a:t>
                      </a:r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 </a:t>
                      </a:r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MPB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$</a:t>
                      </a:r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MO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$</a:t>
                      </a:r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rgbClr val="FF996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GF      $</a:t>
                      </a:r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1714480" y="178592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4000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714612" y="178592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4000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786182" y="178592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4000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4786314" y="178592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4000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5786446" y="178592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4000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6786578" y="178592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4000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7786710" y="178592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4000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714480" y="2143116"/>
            <a:ext cx="91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200000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643174" y="2143116"/>
            <a:ext cx="91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200000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714744" y="2143116"/>
            <a:ext cx="91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200000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4714876" y="2143116"/>
            <a:ext cx="91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200000</a:t>
            </a:r>
            <a:endParaRPr lang="es-E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715008" y="2143116"/>
            <a:ext cx="91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200000</a:t>
            </a:r>
            <a:endParaRPr lang="es-E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6715140" y="2143116"/>
            <a:ext cx="91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200000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7786710" y="2143116"/>
            <a:ext cx="91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200000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714480" y="2500306"/>
            <a:ext cx="91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8000</a:t>
            </a:r>
            <a:endParaRPr lang="es-E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2714612" y="250030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8000</a:t>
            </a: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714744" y="250030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8000</a:t>
            </a:r>
            <a:endParaRPr lang="es-ES" dirty="0"/>
          </a:p>
        </p:txBody>
      </p:sp>
      <p:sp>
        <p:nvSpPr>
          <p:cNvPr id="26" name="25 CuadroTexto"/>
          <p:cNvSpPr txBox="1"/>
          <p:nvPr/>
        </p:nvSpPr>
        <p:spPr>
          <a:xfrm flipH="1">
            <a:off x="4857752" y="250030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8000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5715008" y="250030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 8000 </a:t>
            </a:r>
            <a:endParaRPr lang="es-ES" dirty="0"/>
          </a:p>
        </p:txBody>
      </p:sp>
      <p:sp>
        <p:nvSpPr>
          <p:cNvPr id="28" name="27 CuadroTexto"/>
          <p:cNvSpPr txBox="1"/>
          <p:nvPr/>
        </p:nvSpPr>
        <p:spPr>
          <a:xfrm>
            <a:off x="6715140" y="250030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 8000</a:t>
            </a:r>
            <a:endParaRPr lang="es-ES" dirty="0"/>
          </a:p>
        </p:txBody>
      </p:sp>
      <p:sp>
        <p:nvSpPr>
          <p:cNvPr id="29" name="28 CuadroTexto"/>
          <p:cNvSpPr txBox="1"/>
          <p:nvPr/>
        </p:nvSpPr>
        <p:spPr>
          <a:xfrm>
            <a:off x="7715272" y="250030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 8000</a:t>
            </a:r>
            <a:endParaRPr lang="es-ES" dirty="0"/>
          </a:p>
        </p:txBody>
      </p:sp>
      <p:sp>
        <p:nvSpPr>
          <p:cNvPr id="30" name="29 CuadroTexto"/>
          <p:cNvSpPr txBox="1"/>
          <p:nvPr/>
        </p:nvSpPr>
        <p:spPr>
          <a:xfrm>
            <a:off x="1643042" y="285749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 16000</a:t>
            </a:r>
            <a:endParaRPr lang="es-ES" dirty="0"/>
          </a:p>
        </p:txBody>
      </p:sp>
      <p:sp>
        <p:nvSpPr>
          <p:cNvPr id="31" name="30 CuadroTexto"/>
          <p:cNvSpPr txBox="1"/>
          <p:nvPr/>
        </p:nvSpPr>
        <p:spPr>
          <a:xfrm>
            <a:off x="2643174" y="285749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 16000</a:t>
            </a:r>
            <a:endParaRPr lang="es-ES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643306" y="285749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 16000</a:t>
            </a:r>
            <a:endParaRPr lang="es-ES" dirty="0"/>
          </a:p>
        </p:txBody>
      </p:sp>
      <p:sp>
        <p:nvSpPr>
          <p:cNvPr id="33" name="32 CuadroTexto"/>
          <p:cNvSpPr txBox="1"/>
          <p:nvPr/>
        </p:nvSpPr>
        <p:spPr>
          <a:xfrm>
            <a:off x="4714876" y="285749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 16000</a:t>
            </a:r>
            <a:endParaRPr lang="es-ES" dirty="0"/>
          </a:p>
        </p:txBody>
      </p:sp>
      <p:sp>
        <p:nvSpPr>
          <p:cNvPr id="34" name="33 CuadroTexto"/>
          <p:cNvSpPr txBox="1"/>
          <p:nvPr/>
        </p:nvSpPr>
        <p:spPr>
          <a:xfrm>
            <a:off x="5715008" y="285749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 16000</a:t>
            </a:r>
            <a:endParaRPr lang="es-ES" dirty="0"/>
          </a:p>
        </p:txBody>
      </p:sp>
      <p:sp>
        <p:nvSpPr>
          <p:cNvPr id="35" name="34 CuadroTexto"/>
          <p:cNvSpPr txBox="1"/>
          <p:nvPr/>
        </p:nvSpPr>
        <p:spPr>
          <a:xfrm>
            <a:off x="6643702" y="285749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  16000</a:t>
            </a:r>
            <a:endParaRPr lang="es-ES" dirty="0"/>
          </a:p>
        </p:txBody>
      </p:sp>
      <p:sp>
        <p:nvSpPr>
          <p:cNvPr id="38" name="37 CuadroTexto"/>
          <p:cNvSpPr txBox="1"/>
          <p:nvPr/>
        </p:nvSpPr>
        <p:spPr>
          <a:xfrm>
            <a:off x="7715272" y="285749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 16000</a:t>
            </a:r>
            <a:endParaRPr lang="es-ES" dirty="0"/>
          </a:p>
        </p:txBody>
      </p:sp>
      <p:sp>
        <p:nvSpPr>
          <p:cNvPr id="39" name="38 CuadroTexto"/>
          <p:cNvSpPr txBox="1"/>
          <p:nvPr/>
        </p:nvSpPr>
        <p:spPr>
          <a:xfrm>
            <a:off x="1785918" y="321468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12000</a:t>
            </a:r>
            <a:endParaRPr lang="es-ES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714612" y="3214686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12000        12000         12000        12000       12000        12000      </a:t>
            </a:r>
            <a:endParaRPr lang="es-ES" dirty="0"/>
          </a:p>
        </p:txBody>
      </p:sp>
      <p:sp>
        <p:nvSpPr>
          <p:cNvPr id="42" name="41 CuadroTexto"/>
          <p:cNvSpPr txBox="1"/>
          <p:nvPr/>
        </p:nvSpPr>
        <p:spPr>
          <a:xfrm>
            <a:off x="1643042" y="3643314"/>
            <a:ext cx="70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 12000         12000        12000        12000       12000       12000         12000</a:t>
            </a:r>
            <a:endParaRPr lang="es-ES" dirty="0"/>
          </a:p>
        </p:txBody>
      </p:sp>
      <p:sp>
        <p:nvSpPr>
          <p:cNvPr id="43" name="42 CuadroTexto"/>
          <p:cNvSpPr txBox="1"/>
          <p:nvPr/>
        </p:nvSpPr>
        <p:spPr>
          <a:xfrm>
            <a:off x="1643042" y="4000504"/>
            <a:ext cx="70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 1000            1000          1000          1000          1000         1000         1000  </a:t>
            </a:r>
            <a:endParaRPr lang="es-ES" dirty="0"/>
          </a:p>
        </p:txBody>
      </p:sp>
      <p:sp>
        <p:nvSpPr>
          <p:cNvPr id="44" name="43 CuadroTexto"/>
          <p:cNvSpPr txBox="1"/>
          <p:nvPr/>
        </p:nvSpPr>
        <p:spPr>
          <a:xfrm>
            <a:off x="1643042" y="4357694"/>
            <a:ext cx="70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60000         60000      60000       60000       60000     60000       60000</a:t>
            </a:r>
            <a:endParaRPr lang="es-ES" dirty="0"/>
          </a:p>
        </p:txBody>
      </p:sp>
      <p:sp>
        <p:nvSpPr>
          <p:cNvPr id="45" name="44 CuadroTexto"/>
          <p:cNvSpPr txBox="1"/>
          <p:nvPr/>
        </p:nvSpPr>
        <p:spPr>
          <a:xfrm>
            <a:off x="1643042" y="4714884"/>
            <a:ext cx="70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20000         20000      20000       20000       20000      20000       20000  </a:t>
            </a:r>
            <a:endParaRPr lang="es-E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2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8" grpId="0"/>
      <p:bldP spid="39" grpId="0"/>
      <p:bldP spid="41" grpId="0"/>
      <p:bldP spid="42" grpId="0"/>
      <p:bldP spid="43" grpId="0"/>
      <p:bldP spid="44" grpId="0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500032" y="1397000"/>
          <a:ext cx="6167976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996"/>
                <a:gridCol w="1027996"/>
                <a:gridCol w="1027996"/>
                <a:gridCol w="1027996"/>
                <a:gridCol w="1027996"/>
                <a:gridCol w="1027996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 </a:t>
                      </a:r>
                      <a:endParaRPr lang="es-E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AGO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SEP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OCT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NOV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DIC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Ventas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 $</a:t>
                      </a:r>
                      <a:endParaRPr lang="es-ES" dirty="0"/>
                    </a:p>
                  </a:txBody>
                  <a:tcPr>
                    <a:lnT w="12700" cmpd="sng">
                      <a:noFill/>
                    </a:lnT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MPA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$</a:t>
                      </a:r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MPB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$</a:t>
                      </a:r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MO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3685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$</a:t>
                      </a:r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rgbClr val="FF996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GF   $</a:t>
                      </a:r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1500166" y="1785926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 4000          4000          4000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4643438" y="1785926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 1000           1000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1571604" y="2143116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200000     200000      200000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4643438" y="2143116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50000        50000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1500166" y="2500306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  8000         8000          8000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572000" y="2500306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  2000          2000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500166" y="2857496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 16000        16000        16000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643438" y="2857496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 4000         4000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500166" y="3214686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 12000        12000         12000         3000          3000 </a:t>
            </a:r>
            <a:endParaRPr lang="es-E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1500166" y="3643314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12000         12000         12000         3000         3000 </a:t>
            </a:r>
            <a:endParaRPr lang="es-E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500166" y="4000504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 1000            1000          1000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572000" y="4000504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     250            250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500166" y="4357694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60000        60000        60000       30000       30000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1500166" y="4714884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20000         20000       20000        5000        5000</a:t>
            </a:r>
            <a:endParaRPr lang="es-E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391741"/>
              </p:ext>
            </p:extLst>
          </p:nvPr>
        </p:nvGraphicFramePr>
        <p:xfrm>
          <a:off x="714344" y="1397000"/>
          <a:ext cx="785818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273"/>
                <a:gridCol w="982273"/>
                <a:gridCol w="982273"/>
                <a:gridCol w="982273"/>
                <a:gridCol w="982273"/>
                <a:gridCol w="982273"/>
                <a:gridCol w="982273"/>
                <a:gridCol w="982273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ENE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FEB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MAR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ABR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MAY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JUN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JUL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MP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MO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GF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G </a:t>
                      </a:r>
                      <a:r>
                        <a:rPr lang="es-ES_tradnl" dirty="0" err="1" smtClean="0"/>
                        <a:t>Oper</a:t>
                      </a:r>
                      <a:r>
                        <a:rPr lang="es-ES_tradnl" dirty="0" smtClean="0"/>
                        <a:t>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G Com.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G Fin.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D </a:t>
                      </a:r>
                      <a:r>
                        <a:rPr lang="es-ES_tradnl" dirty="0" err="1" smtClean="0"/>
                        <a:t>Banc</a:t>
                      </a:r>
                      <a:r>
                        <a:rPr lang="es-ES_tradnl" dirty="0" smtClean="0"/>
                        <a:t>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Imp.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 30000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Divid</a:t>
                      </a:r>
                      <a:r>
                        <a:rPr lang="es-ES_tradnl" dirty="0" smtClean="0"/>
                        <a:t>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Totales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1643042" y="171448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24000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714612" y="1785926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28000       28000       28000       28000     28000       28000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1714480" y="2143116"/>
            <a:ext cx="68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60000       60000       60000      60000      60000      60000       60000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714480" y="2500306"/>
            <a:ext cx="68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20000        20000      20000      20000       20000       20000      20000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1714480" y="2857496"/>
            <a:ext cx="68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14300        14300        14300        14300       14300       14300       14300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714480" y="3214686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 7500        10000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3643306" y="3214686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 2000         2000         2000        2000        2000 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714480" y="3571876"/>
            <a:ext cx="68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3000         3000         3000          3000         3000         3000        3000 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714480" y="4000504"/>
            <a:ext cx="68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 4000        4000        4000          4000        4000         4000       4000 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714612" y="435769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   </a:t>
            </a:r>
            <a:endParaRPr lang="es-E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491880" y="4714884"/>
            <a:ext cx="115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 350000</a:t>
            </a:r>
            <a:endParaRPr lang="es-E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643042" y="5072074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 132800     139300     481300      161300        131300      131300      131300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928926" y="642918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             </a:t>
            </a:r>
            <a:r>
              <a:rPr lang="es-ES_tradnl" dirty="0" smtClean="0">
                <a:solidFill>
                  <a:srgbClr val="FF0000"/>
                </a:solidFill>
              </a:rPr>
              <a:t>EGRESOS</a:t>
            </a:r>
            <a:endParaRPr lang="es-E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539830"/>
              </p:ext>
            </p:extLst>
          </p:nvPr>
        </p:nvGraphicFramePr>
        <p:xfrm>
          <a:off x="857224" y="1397000"/>
          <a:ext cx="786677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347"/>
                <a:gridCol w="983347"/>
                <a:gridCol w="983347"/>
                <a:gridCol w="983347"/>
                <a:gridCol w="983347"/>
                <a:gridCol w="983347"/>
                <a:gridCol w="983347"/>
                <a:gridCol w="983347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AGO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SEP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OCT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NOV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DIC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ENE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FEB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MP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MO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GF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G 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Oper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G Com.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G Fin.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D </a:t>
                      </a:r>
                      <a:r>
                        <a:rPr lang="es-ES_tradnl" dirty="0" err="1" smtClean="0"/>
                        <a:t>Banc</a:t>
                      </a:r>
                      <a:r>
                        <a:rPr lang="es-ES_tradnl" dirty="0" smtClean="0"/>
                        <a:t>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Imp.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 50000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Maquin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200000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Totales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5786446" y="65008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3643306" y="85723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      </a:t>
            </a:r>
            <a:r>
              <a:rPr lang="es-ES_tradnl" dirty="0" smtClean="0">
                <a:solidFill>
                  <a:srgbClr val="FF0000"/>
                </a:solidFill>
              </a:rPr>
              <a:t>EGRESOS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857356" y="1714488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28000       28000        28000      28000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5786446" y="1714488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 7000        7000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857356" y="2143116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60000       60000       60000      30000        30000     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1857356" y="2500306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20000        20000       20000       5000         5000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857356" y="2857496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14300        14300         14300      14300        14300 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857356" y="3214686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  2000        2000          2000        2000        2000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786578" y="3214686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  500          500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785918" y="3571876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   3000         3000         3000        3000         3000 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857356" y="3929066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 4000         4000         4000        4000        4000   </a:t>
            </a:r>
            <a:endParaRPr lang="es-E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1785918" y="5000636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131300       381300        131300       86300      65300            </a:t>
            </a:r>
            <a:endParaRPr lang="es-E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920172"/>
              </p:ext>
            </p:extLst>
          </p:nvPr>
        </p:nvGraphicFramePr>
        <p:xfrm>
          <a:off x="611562" y="2786058"/>
          <a:ext cx="7488828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138"/>
                <a:gridCol w="1248138"/>
                <a:gridCol w="1248138"/>
                <a:gridCol w="1248138"/>
                <a:gridCol w="1248138"/>
                <a:gridCol w="1248138"/>
              </a:tblGrid>
              <a:tr h="54000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ENE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FEB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MAR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ABR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MAY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JUN</a:t>
                      </a:r>
                      <a:endParaRPr lang="es-ES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r>
                        <a:rPr lang="es-ES" dirty="0" smtClean="0"/>
                        <a:t>  190000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 270000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  200000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  200000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  200000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 200000</a:t>
                      </a:r>
                      <a:endParaRPr lang="es-ES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  132800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 </a:t>
                      </a:r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139300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  </a:t>
                      </a:r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481300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  </a:t>
                      </a:r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161300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  </a:t>
                      </a:r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131300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 </a:t>
                      </a:r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131300</a:t>
                      </a:r>
                      <a:endParaRPr lang="es-ES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r>
                        <a:rPr lang="es-ES" dirty="0" smtClean="0"/>
                        <a:t>  661200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 791900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  510600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  549300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  618000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 686700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2143108" y="1643050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                   </a:t>
            </a:r>
            <a:r>
              <a:rPr lang="es-ES_tradnl" dirty="0" smtClean="0">
                <a:solidFill>
                  <a:srgbClr val="FF0000"/>
                </a:solidFill>
              </a:rPr>
              <a:t>FLUJO DE CAJA</a:t>
            </a:r>
            <a:endParaRPr lang="es-E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290507"/>
              </p:ext>
            </p:extLst>
          </p:nvPr>
        </p:nvGraphicFramePr>
        <p:xfrm>
          <a:off x="765455" y="2852936"/>
          <a:ext cx="762297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495"/>
                <a:gridCol w="1270495"/>
                <a:gridCol w="1270495"/>
                <a:gridCol w="1270495"/>
                <a:gridCol w="1270495"/>
                <a:gridCol w="1270495"/>
              </a:tblGrid>
              <a:tr h="54000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JUL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AGO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SEP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OCT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NOV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DIC</a:t>
                      </a:r>
                      <a:endParaRPr lang="es-ES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r>
                        <a:rPr lang="es-ES" dirty="0" smtClean="0"/>
                        <a:t>   200000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  200000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 200000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  200000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  170000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  170000</a:t>
                      </a:r>
                      <a:endParaRPr lang="es-ES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r>
                        <a:rPr lang="es-ES" dirty="0" smtClean="0"/>
                        <a:t>    </a:t>
                      </a:r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131300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   131300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  </a:t>
                      </a:r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381300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  </a:t>
                      </a:r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131300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    </a:t>
                      </a:r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86300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   </a:t>
                      </a:r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65300</a:t>
                      </a:r>
                      <a:endParaRPr lang="es-ES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r>
                        <a:rPr lang="es-ES" dirty="0" smtClean="0"/>
                        <a:t>    755400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  824100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  642800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  711500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  795200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  899900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3491880" y="20608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</a:rPr>
              <a:t>FLUJO DE CAJA</a:t>
            </a:r>
            <a:endParaRPr lang="es-A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71869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642942"/>
          </a:xfrm>
        </p:spPr>
        <p:txBody>
          <a:bodyPr>
            <a:normAutofit/>
          </a:bodyPr>
          <a:lstStyle/>
          <a:p>
            <a:r>
              <a:rPr lang="es-ES_tradnl" sz="2800" dirty="0" smtClean="0"/>
              <a:t>ESTADO DE RESULTADOS PROYECTADO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4114800" cy="4572000"/>
          </a:xfrm>
        </p:spPr>
        <p:txBody>
          <a:bodyPr>
            <a:normAutofit/>
          </a:bodyPr>
          <a:lstStyle/>
          <a:p>
            <a:r>
              <a:rPr lang="es-ES_tradnl" dirty="0" smtClean="0"/>
              <a:t>Ventas                     </a:t>
            </a:r>
          </a:p>
          <a:p>
            <a:r>
              <a:rPr lang="es-ES_tradnl" dirty="0" smtClean="0"/>
              <a:t>Costo de Ventas   </a:t>
            </a:r>
          </a:p>
          <a:p>
            <a:r>
              <a:rPr lang="es-ES_tradnl" dirty="0" smtClean="0"/>
              <a:t>Utilidad Bruta</a:t>
            </a:r>
          </a:p>
          <a:p>
            <a:r>
              <a:rPr lang="es-ES_tradnl" dirty="0" err="1" smtClean="0"/>
              <a:t>Gs.</a:t>
            </a:r>
            <a:r>
              <a:rPr lang="es-ES_tradnl" dirty="0" smtClean="0"/>
              <a:t> Operativos</a:t>
            </a:r>
          </a:p>
          <a:p>
            <a:r>
              <a:rPr lang="es-ES_tradnl" dirty="0" err="1" smtClean="0"/>
              <a:t>Gs.</a:t>
            </a:r>
            <a:r>
              <a:rPr lang="es-ES_tradnl" dirty="0" smtClean="0"/>
              <a:t> </a:t>
            </a:r>
            <a:r>
              <a:rPr lang="es-ES_tradnl" dirty="0" err="1" smtClean="0"/>
              <a:t>Comerc</a:t>
            </a:r>
            <a:r>
              <a:rPr lang="es-ES_tradnl" dirty="0" smtClean="0"/>
              <a:t>.</a:t>
            </a:r>
          </a:p>
          <a:p>
            <a:r>
              <a:rPr lang="es-ES_tradnl" dirty="0" err="1" smtClean="0"/>
              <a:t>Gs.</a:t>
            </a:r>
            <a:r>
              <a:rPr lang="es-ES_tradnl" dirty="0" smtClean="0"/>
              <a:t> </a:t>
            </a:r>
            <a:r>
              <a:rPr lang="es-ES_tradnl" dirty="0" err="1" smtClean="0"/>
              <a:t>Financ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Utilidad Operativa</a:t>
            </a:r>
          </a:p>
          <a:p>
            <a:r>
              <a:rPr lang="es-ES_tradnl" dirty="0" smtClean="0"/>
              <a:t>Imp. Ganancias</a:t>
            </a:r>
          </a:p>
          <a:p>
            <a:r>
              <a:rPr lang="es-ES_tradnl" dirty="0" smtClean="0"/>
              <a:t>Resultado del </a:t>
            </a:r>
            <a:r>
              <a:rPr lang="es-ES_tradnl" dirty="0" err="1" smtClean="0"/>
              <a:t>Ejerc</a:t>
            </a:r>
            <a:r>
              <a:rPr lang="es-ES_tradnl" dirty="0" smtClean="0"/>
              <a:t>.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4716016" y="1857364"/>
            <a:ext cx="214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   </a:t>
            </a:r>
            <a:r>
              <a:rPr lang="es-ES_tradnl" sz="2400" dirty="0" smtClean="0">
                <a:latin typeface="Arial Black" pitchFamily="34" charset="0"/>
              </a:rPr>
              <a:t>2.100.000</a:t>
            </a:r>
            <a:endParaRPr lang="es-ES" sz="2400" dirty="0">
              <a:latin typeface="Arial Black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788024" y="2357430"/>
            <a:ext cx="2141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u="sng" dirty="0" smtClean="0">
                <a:latin typeface="Arial Black" pitchFamily="34" charset="0"/>
              </a:rPr>
              <a:t>(1.164.000)</a:t>
            </a:r>
            <a:endParaRPr lang="es-ES" sz="2400" u="sng" dirty="0">
              <a:latin typeface="Arial Black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788024" y="2786058"/>
            <a:ext cx="199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>
                <a:latin typeface="Arial Black" pitchFamily="34" charset="0"/>
              </a:rPr>
              <a:t>    936.000</a:t>
            </a:r>
            <a:endParaRPr lang="es-ES" sz="2400" dirty="0">
              <a:latin typeface="Arial Black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716016" y="321468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>
                <a:latin typeface="Arial Black" pitchFamily="34" charset="0"/>
              </a:rPr>
              <a:t>  ( 276.600)</a:t>
            </a:r>
            <a:endParaRPr lang="es-ES" sz="2400" dirty="0">
              <a:latin typeface="Arial Black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716016" y="3643314"/>
            <a:ext cx="2070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>
                <a:latin typeface="Arial Black" pitchFamily="34" charset="0"/>
              </a:rPr>
              <a:t>  (   21.000)</a:t>
            </a:r>
            <a:endParaRPr lang="es-ES" sz="2400" dirty="0">
              <a:latin typeface="Arial Black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716016" y="4143380"/>
            <a:ext cx="221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u="sng" dirty="0" smtClean="0">
                <a:latin typeface="Arial Black" pitchFamily="34" charset="0"/>
              </a:rPr>
              <a:t>  (   36.000)</a:t>
            </a:r>
            <a:endParaRPr lang="es-ES" sz="2400" u="sng" dirty="0">
              <a:latin typeface="Arial Black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000628" y="4643446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>
                <a:latin typeface="Arial Black" pitchFamily="34" charset="0"/>
              </a:rPr>
              <a:t> </a:t>
            </a:r>
            <a:r>
              <a:rPr lang="es-ES_tradnl" sz="2400" dirty="0" smtClean="0">
                <a:latin typeface="Arial Black" pitchFamily="34" charset="0"/>
              </a:rPr>
              <a:t> 602.400</a:t>
            </a:r>
            <a:endParaRPr lang="es-ES" sz="2400" dirty="0">
              <a:latin typeface="Arial Black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788024" y="5072074"/>
            <a:ext cx="2069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u="sng" dirty="0" smtClean="0">
                <a:latin typeface="Arial Black" pitchFamily="34" charset="0"/>
              </a:rPr>
              <a:t>(  125.000)</a:t>
            </a:r>
            <a:endParaRPr lang="es-ES" sz="2400" u="sng" dirty="0">
              <a:latin typeface="Arial Black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4929190" y="5572140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>
                <a:latin typeface="Arial Black" pitchFamily="34" charset="0"/>
              </a:rPr>
              <a:t>   477.400</a:t>
            </a:r>
            <a:endParaRPr lang="es-ES" sz="2400" dirty="0">
              <a:latin typeface="Arial Black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4380"/>
          </a:xfrm>
        </p:spPr>
        <p:txBody>
          <a:bodyPr>
            <a:normAutofit/>
          </a:bodyPr>
          <a:lstStyle/>
          <a:p>
            <a:r>
              <a:rPr lang="es-ES_tradnl" sz="3200" dirty="0" smtClean="0"/>
              <a:t>BALANCE GENERAL PROYECTADO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85794"/>
            <a:ext cx="6347048" cy="6072206"/>
          </a:xfrm>
        </p:spPr>
        <p:txBody>
          <a:bodyPr/>
          <a:lstStyle/>
          <a:p>
            <a:pPr>
              <a:buNone/>
            </a:pPr>
            <a:endParaRPr lang="es-ES_tradnl" dirty="0" smtClean="0"/>
          </a:p>
          <a:p>
            <a:pPr>
              <a:buNone/>
            </a:pPr>
            <a:r>
              <a:rPr lang="es-ES_tradnl" b="1" dirty="0" smtClean="0"/>
              <a:t>ACTIVO</a:t>
            </a:r>
          </a:p>
          <a:p>
            <a:pPr>
              <a:buNone/>
            </a:pPr>
            <a:endParaRPr lang="es-ES_tradnl" sz="2400" b="1" dirty="0"/>
          </a:p>
          <a:p>
            <a:pPr>
              <a:buNone/>
            </a:pPr>
            <a:r>
              <a:rPr lang="es-ES_tradnl" sz="2400" b="1" dirty="0" smtClean="0"/>
              <a:t>Activo Corriente</a:t>
            </a:r>
          </a:p>
          <a:p>
            <a:pPr>
              <a:buNone/>
            </a:pPr>
            <a:r>
              <a:rPr lang="es-ES_tradnl" sz="2400" i="1" dirty="0" smtClean="0"/>
              <a:t>Caja y Bancos                     899.900       </a:t>
            </a:r>
          </a:p>
          <a:p>
            <a:pPr>
              <a:buNone/>
            </a:pPr>
            <a:r>
              <a:rPr lang="es-ES_tradnl" sz="2400" i="1" dirty="0" smtClean="0"/>
              <a:t>Bienes de Cambio               140.500</a:t>
            </a:r>
          </a:p>
          <a:p>
            <a:pPr>
              <a:buNone/>
            </a:pPr>
            <a:r>
              <a:rPr lang="es-ES_tradnl" sz="2400" i="1" dirty="0" smtClean="0"/>
              <a:t>Créditos                                80.000  </a:t>
            </a:r>
          </a:p>
          <a:p>
            <a:pPr>
              <a:buNone/>
            </a:pPr>
            <a:endParaRPr lang="es-ES_tradnl" sz="2400" i="1" dirty="0" smtClean="0"/>
          </a:p>
          <a:p>
            <a:pPr>
              <a:buNone/>
            </a:pPr>
            <a:endParaRPr lang="es-ES_tradnl" sz="2400" b="1" dirty="0" smtClean="0"/>
          </a:p>
          <a:p>
            <a:pPr>
              <a:buNone/>
            </a:pPr>
            <a:r>
              <a:rPr lang="es-ES_tradnl" sz="2400" b="1" dirty="0" smtClean="0"/>
              <a:t>Activo no Corriente</a:t>
            </a:r>
          </a:p>
          <a:p>
            <a:pPr>
              <a:buNone/>
            </a:pPr>
            <a:r>
              <a:rPr lang="es-ES_tradnl" sz="2400" i="1" dirty="0" smtClean="0"/>
              <a:t>Bienes de Uso                      945.000</a:t>
            </a:r>
          </a:p>
          <a:p>
            <a:pPr>
              <a:buNone/>
            </a:pPr>
            <a:endParaRPr lang="es-ES" sz="2400" i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4891476" y="1857364"/>
            <a:ext cx="2323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_tradnl" sz="2400" dirty="0" smtClean="0">
              <a:latin typeface="Arial Black" pitchFamily="34" charset="0"/>
            </a:endParaRPr>
          </a:p>
          <a:p>
            <a:r>
              <a:rPr lang="es-ES_tradnl" sz="2400" dirty="0" smtClean="0">
                <a:latin typeface="Arial Black" pitchFamily="34" charset="0"/>
              </a:rPr>
              <a:t>1.120.400</a:t>
            </a:r>
            <a:endParaRPr lang="es-ES" sz="2400" dirty="0">
              <a:latin typeface="Arial Black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143504" y="4071942"/>
            <a:ext cx="2143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_tradnl" sz="2400" b="1" dirty="0" smtClean="0">
              <a:latin typeface="Arial Black" pitchFamily="34" charset="0"/>
            </a:endParaRPr>
          </a:p>
          <a:p>
            <a:endParaRPr lang="es-ES_tradnl" sz="2400" dirty="0" smtClean="0">
              <a:latin typeface="Arial Black" pitchFamily="34" charset="0"/>
            </a:endParaRPr>
          </a:p>
          <a:p>
            <a:r>
              <a:rPr lang="es-ES_tradnl" sz="2400" dirty="0" smtClean="0">
                <a:latin typeface="Arial Black" pitchFamily="34" charset="0"/>
              </a:rPr>
              <a:t>945.000</a:t>
            </a:r>
            <a:endParaRPr lang="es-ES" sz="2400" dirty="0">
              <a:latin typeface="Arial Black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372200" y="1285860"/>
            <a:ext cx="27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>
                <a:latin typeface="Arial Black" pitchFamily="34" charset="0"/>
              </a:rPr>
              <a:t>   </a:t>
            </a:r>
            <a:r>
              <a:rPr lang="es-ES_tradnl" sz="2800" dirty="0" smtClean="0">
                <a:solidFill>
                  <a:srgbClr val="FF0000"/>
                </a:solidFill>
                <a:latin typeface="Arial Black" pitchFamily="34" charset="0"/>
              </a:rPr>
              <a:t>2.065.400</a:t>
            </a:r>
            <a:endParaRPr lang="es-ES" sz="2800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s-ES_tradnl" dirty="0" smtClean="0"/>
              <a:t>PRESUPUESTO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s-ES_tradnl" dirty="0" smtClean="0"/>
              <a:t>Definición</a:t>
            </a:r>
          </a:p>
          <a:p>
            <a:r>
              <a:rPr lang="es-ES_tradnl" dirty="0" smtClean="0"/>
              <a:t>Estructura</a:t>
            </a:r>
          </a:p>
          <a:p>
            <a:r>
              <a:rPr lang="es-ES_tradnl" dirty="0" smtClean="0"/>
              <a:t>Formulación</a:t>
            </a:r>
          </a:p>
          <a:p>
            <a:r>
              <a:rPr lang="es-ES_tradnl" dirty="0" smtClean="0"/>
              <a:t>Control Presupuestario</a:t>
            </a:r>
          </a:p>
          <a:p>
            <a:r>
              <a:rPr lang="es-ES_tradnl" dirty="0" smtClean="0"/>
              <a:t>Estados Contables Proyectados</a:t>
            </a:r>
            <a:endParaRPr lang="es-E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2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56"/>
          </a:xfrm>
        </p:spPr>
        <p:txBody>
          <a:bodyPr>
            <a:normAutofit/>
          </a:bodyPr>
          <a:lstStyle/>
          <a:p>
            <a:r>
              <a:rPr lang="es-ES_tradnl" sz="3200" dirty="0" smtClean="0"/>
              <a:t>BALANCE GENERAL PROYECTADO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19" y="714356"/>
            <a:ext cx="6176237" cy="57404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_tradnl" sz="2400" b="1" dirty="0" smtClean="0"/>
              <a:t>PASIVO</a:t>
            </a:r>
          </a:p>
          <a:p>
            <a:pPr>
              <a:buNone/>
            </a:pPr>
            <a:r>
              <a:rPr lang="es-ES_tradnl" sz="2400" b="1" dirty="0" smtClean="0"/>
              <a:t>Pasivo Corriente                              </a:t>
            </a:r>
            <a:r>
              <a:rPr lang="es-ES_tradnl" sz="2400" b="1" dirty="0" smtClean="0">
                <a:latin typeface="Arial Black" pitchFamily="34" charset="0"/>
              </a:rPr>
              <a:t>348.000</a:t>
            </a:r>
          </a:p>
          <a:p>
            <a:pPr>
              <a:buNone/>
            </a:pPr>
            <a:r>
              <a:rPr lang="es-ES_tradnl" sz="2400" i="1" dirty="0" smtClean="0"/>
              <a:t>Deudas Sociales                               1000</a:t>
            </a:r>
          </a:p>
          <a:p>
            <a:pPr>
              <a:buNone/>
            </a:pPr>
            <a:r>
              <a:rPr lang="es-ES_tradnl" sz="2400" i="1" dirty="0" smtClean="0"/>
              <a:t>Deudas Comerciales                       7000</a:t>
            </a:r>
          </a:p>
          <a:p>
            <a:pPr>
              <a:buNone/>
            </a:pPr>
            <a:r>
              <a:rPr lang="es-ES_tradnl" sz="2400" i="1" dirty="0" smtClean="0"/>
              <a:t>Deudas Impositivas                    168000</a:t>
            </a:r>
          </a:p>
          <a:p>
            <a:pPr>
              <a:buNone/>
            </a:pPr>
            <a:r>
              <a:rPr lang="es-ES_tradnl" sz="2400" i="1" dirty="0" smtClean="0"/>
              <a:t>Deudas Bancarias                       172000</a:t>
            </a:r>
          </a:p>
          <a:p>
            <a:pPr>
              <a:buNone/>
            </a:pPr>
            <a:endParaRPr lang="es-ES_tradnl" sz="2400" i="1" dirty="0" smtClean="0"/>
          </a:p>
          <a:p>
            <a:pPr>
              <a:buNone/>
            </a:pPr>
            <a:r>
              <a:rPr lang="es-ES_tradnl" sz="2400" b="1" dirty="0" smtClean="0"/>
              <a:t>PATRIMONIO NETO</a:t>
            </a:r>
          </a:p>
          <a:p>
            <a:pPr>
              <a:buNone/>
            </a:pPr>
            <a:r>
              <a:rPr lang="es-ES_tradnl" sz="2400" i="1" dirty="0" smtClean="0"/>
              <a:t>Capital                                       1.100.000</a:t>
            </a:r>
          </a:p>
          <a:p>
            <a:pPr>
              <a:buNone/>
            </a:pPr>
            <a:r>
              <a:rPr lang="es-ES_tradnl" sz="2400" i="1" dirty="0" smtClean="0"/>
              <a:t>Ganancias Reservadas                48.370</a:t>
            </a:r>
          </a:p>
          <a:p>
            <a:pPr>
              <a:buNone/>
            </a:pPr>
            <a:r>
              <a:rPr lang="es-ES_tradnl" sz="2400" i="1" dirty="0" smtClean="0"/>
              <a:t>Resultados                                  569.030</a:t>
            </a:r>
          </a:p>
          <a:p>
            <a:pPr>
              <a:buNone/>
            </a:pPr>
            <a:endParaRPr lang="es-ES_tradnl" sz="28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7215206" y="785794"/>
            <a:ext cx="192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>
                <a:latin typeface="Arial Black" pitchFamily="34" charset="0"/>
              </a:rPr>
              <a:t>348.000</a:t>
            </a:r>
            <a:endParaRPr lang="es-ES" sz="2800" dirty="0">
              <a:latin typeface="Arial Black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5857884" y="4071942"/>
            <a:ext cx="3286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>
                <a:latin typeface="Arial Black" pitchFamily="34" charset="0"/>
              </a:rPr>
              <a:t>         1.717.400  </a:t>
            </a:r>
            <a:endParaRPr lang="es-ES" sz="2800" dirty="0">
              <a:latin typeface="Arial Black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779912" y="6072206"/>
            <a:ext cx="536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 smtClean="0">
                <a:solidFill>
                  <a:srgbClr val="FF0000"/>
                </a:solidFill>
                <a:latin typeface="Arial Black" pitchFamily="34" charset="0"/>
              </a:rPr>
              <a:t>PAS + PN            2.065.400</a:t>
            </a:r>
            <a:endParaRPr lang="es-ES" sz="2800" b="1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s-ES_tradnl" dirty="0" smtClean="0"/>
              <a:t>Definición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pPr>
              <a:buNone/>
            </a:pPr>
            <a:r>
              <a:rPr lang="es-ES_tradnl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Es una herramienta de gestión empresarial, que se utiliza para prever acontecimientos futuros propios, en el corto plazo.</a:t>
            </a:r>
            <a:endParaRPr lang="es-ES" sz="4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s-E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s-ES_tradnl" dirty="0" smtClean="0"/>
              <a:t>Definición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pPr>
              <a:buNone/>
            </a:pPr>
            <a:r>
              <a:rPr lang="es-ES_tradnl" sz="4000" dirty="0" smtClean="0">
                <a:solidFill>
                  <a:srgbClr val="002060"/>
                </a:solidFill>
              </a:rPr>
              <a:t>    Conjunto de patrones establecidos y coordinados en forma sistemática para lograr ciertos objetivos, para un período determinado</a:t>
            </a:r>
            <a:r>
              <a:rPr lang="es-ES_tradnl" dirty="0" smtClean="0"/>
              <a:t>.</a:t>
            </a:r>
            <a:endParaRPr lang="es-E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s-ES_tradnl" dirty="0" smtClean="0"/>
              <a:t>Estructura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endParaRPr lang="es-ES_tradnl" dirty="0" smtClean="0"/>
          </a:p>
          <a:p>
            <a:pPr>
              <a:buFont typeface="Wingdings" pitchFamily="2" charset="2"/>
              <a:buChar char="Ø"/>
            </a:pPr>
            <a:r>
              <a:rPr lang="es-ES_tradnl" dirty="0" smtClean="0"/>
              <a:t>Establecer las metas a conseguir</a:t>
            </a:r>
          </a:p>
          <a:p>
            <a:pPr>
              <a:buNone/>
            </a:pPr>
            <a:endParaRPr lang="es-ES_tradnl" dirty="0" smtClean="0"/>
          </a:p>
          <a:p>
            <a:pPr>
              <a:buFont typeface="Wingdings" pitchFamily="2" charset="2"/>
              <a:buChar char="Ø"/>
            </a:pPr>
            <a:r>
              <a:rPr lang="es-ES_tradnl" dirty="0" smtClean="0"/>
              <a:t>Coordinar las operaciones</a:t>
            </a:r>
          </a:p>
          <a:p>
            <a:pPr>
              <a:buFont typeface="Wingdings" pitchFamily="2" charset="2"/>
              <a:buChar char="Ø"/>
            </a:pPr>
            <a:endParaRPr lang="es-ES_tradnl" dirty="0" smtClean="0"/>
          </a:p>
          <a:p>
            <a:pPr>
              <a:buFont typeface="Wingdings" pitchFamily="2" charset="2"/>
              <a:buChar char="Ø"/>
            </a:pPr>
            <a:r>
              <a:rPr lang="es-ES_tradnl" dirty="0" smtClean="0"/>
              <a:t>Determinar patrones que sirvan de referencias</a:t>
            </a:r>
            <a:endParaRPr lang="es-E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ES_tradnl" smtClean="0"/>
              <a:t>Formulación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blipFill>
            <a:blip r:embed="rId2" cstate="print"/>
            <a:tile tx="0" ty="0" sx="100000" sy="100000" flip="none" algn="tl"/>
          </a:blip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bg1">
                <a:lumMod val="65000"/>
              </a:schemeClr>
            </a:extrusionClr>
          </a:sp3d>
        </p:spPr>
        <p:txBody>
          <a:bodyPr>
            <a:normAutofit/>
          </a:bodyPr>
          <a:lstStyle/>
          <a:p>
            <a:pPr>
              <a:buNone/>
            </a:pPr>
            <a:r>
              <a:rPr lang="es-ES_tradnl" dirty="0" smtClean="0"/>
              <a:t>    Parámetros a considerar:</a:t>
            </a:r>
          </a:p>
          <a:p>
            <a:pPr>
              <a:buFont typeface="Wingdings" pitchFamily="2" charset="2"/>
              <a:buChar char="ü"/>
            </a:pPr>
            <a:r>
              <a:rPr lang="es-ES_tradnl" dirty="0" smtClean="0"/>
              <a:t> Variables macroeconómicas</a:t>
            </a:r>
          </a:p>
          <a:p>
            <a:pPr>
              <a:buFont typeface="Wingdings" pitchFamily="2" charset="2"/>
              <a:buChar char="ü"/>
            </a:pPr>
            <a:r>
              <a:rPr lang="es-ES_tradnl" dirty="0" smtClean="0"/>
              <a:t>Política empresarial</a:t>
            </a:r>
          </a:p>
          <a:p>
            <a:pPr>
              <a:buFont typeface="Wingdings" pitchFamily="2" charset="2"/>
              <a:buChar char="ü"/>
            </a:pPr>
            <a:r>
              <a:rPr lang="es-ES_tradnl" dirty="0" smtClean="0"/>
              <a:t>Grado de exactitud</a:t>
            </a:r>
          </a:p>
          <a:p>
            <a:pPr>
              <a:buFont typeface="Wingdings" pitchFamily="2" charset="2"/>
              <a:buChar char="ü"/>
            </a:pPr>
            <a:r>
              <a:rPr lang="es-ES_tradnl" dirty="0" smtClean="0"/>
              <a:t>Situación del mercado</a:t>
            </a:r>
          </a:p>
          <a:p>
            <a:pPr>
              <a:buFont typeface="Wingdings" pitchFamily="2" charset="2"/>
              <a:buChar char="ü"/>
            </a:pPr>
            <a:r>
              <a:rPr lang="es-ES_tradnl" dirty="0" smtClean="0"/>
              <a:t>Políticas fiscales a corto y mediano plazo</a:t>
            </a:r>
          </a:p>
          <a:p>
            <a:pPr>
              <a:buFont typeface="Wingdings" pitchFamily="2" charset="2"/>
              <a:buChar char="ü"/>
            </a:pPr>
            <a:r>
              <a:rPr lang="es-ES_tradnl" dirty="0" smtClean="0"/>
              <a:t>Período considerado</a:t>
            </a:r>
          </a:p>
          <a:p>
            <a:pPr>
              <a:buFont typeface="Wingdings" pitchFamily="2" charset="2"/>
              <a:buChar char="ü"/>
            </a:pPr>
            <a:r>
              <a:rPr lang="es-ES_tradnl" dirty="0" smtClean="0"/>
              <a:t> Otros</a:t>
            </a:r>
            <a:endParaRPr lang="es-E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571868" y="428604"/>
            <a:ext cx="235745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Presupuesto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1071538" y="1785926"/>
            <a:ext cx="200026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P. Operativo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3857620" y="1714488"/>
            <a:ext cx="178595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Financ</a:t>
            </a:r>
            <a:r>
              <a:rPr lang="es-ES_tradnl" dirty="0" smtClean="0"/>
              <a:t>. Externa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6643702" y="1714488"/>
            <a:ext cx="214314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P. Inversiones</a:t>
            </a:r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 rot="5400000">
            <a:off x="4572794" y="114219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2071670" y="1285860"/>
            <a:ext cx="56436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rot="5400000">
            <a:off x="1822431" y="1535099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rot="5400000">
            <a:off x="7501752" y="149938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0" y="2857496"/>
            <a:ext cx="107153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Compras</a:t>
            </a:r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1214414" y="2857496"/>
            <a:ext cx="91440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Prod</a:t>
            </a:r>
            <a:r>
              <a:rPr lang="es-ES_tradnl" dirty="0" smtClean="0"/>
              <a:t>.</a:t>
            </a:r>
            <a:endParaRPr lang="es-ES" dirty="0"/>
          </a:p>
        </p:txBody>
      </p:sp>
      <p:sp>
        <p:nvSpPr>
          <p:cNvPr id="16" name="15 Rectángulo"/>
          <p:cNvSpPr/>
          <p:nvPr/>
        </p:nvSpPr>
        <p:spPr>
          <a:xfrm>
            <a:off x="2285984" y="2857496"/>
            <a:ext cx="91440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Ventas</a:t>
            </a:r>
            <a:endParaRPr lang="es-ES" dirty="0"/>
          </a:p>
        </p:txBody>
      </p:sp>
      <p:sp>
        <p:nvSpPr>
          <p:cNvPr id="17" name="16 Rectángulo"/>
          <p:cNvSpPr/>
          <p:nvPr/>
        </p:nvSpPr>
        <p:spPr>
          <a:xfrm>
            <a:off x="3357554" y="2857496"/>
            <a:ext cx="98583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Admin</a:t>
            </a:r>
            <a:r>
              <a:rPr lang="es-ES_tradnl" dirty="0" smtClean="0"/>
              <a:t>.</a:t>
            </a:r>
            <a:endParaRPr lang="es-ES" dirty="0"/>
          </a:p>
        </p:txBody>
      </p:sp>
      <p:cxnSp>
        <p:nvCxnSpPr>
          <p:cNvPr id="19" name="18 Conector recto de flecha"/>
          <p:cNvCxnSpPr/>
          <p:nvPr/>
        </p:nvCxnSpPr>
        <p:spPr>
          <a:xfrm rot="10800000" flipV="1">
            <a:off x="428596" y="2285992"/>
            <a:ext cx="128588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2428860" y="2285992"/>
            <a:ext cx="135732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 rot="16200000" flipH="1">
            <a:off x="2143108" y="2285992"/>
            <a:ext cx="50006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>
          <a:xfrm rot="5400000">
            <a:off x="1500166" y="2285992"/>
            <a:ext cx="50006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Rectángulo"/>
          <p:cNvSpPr/>
          <p:nvPr/>
        </p:nvSpPr>
        <p:spPr>
          <a:xfrm>
            <a:off x="5786446" y="2857496"/>
            <a:ext cx="112871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Compras</a:t>
            </a:r>
            <a:endParaRPr lang="es-ES" dirty="0"/>
          </a:p>
        </p:txBody>
      </p:sp>
      <p:sp>
        <p:nvSpPr>
          <p:cNvPr id="36" name="35 Rectángulo"/>
          <p:cNvSpPr/>
          <p:nvPr/>
        </p:nvSpPr>
        <p:spPr>
          <a:xfrm>
            <a:off x="7072330" y="2857496"/>
            <a:ext cx="92869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Tecnol</a:t>
            </a:r>
            <a:r>
              <a:rPr lang="es-ES_tradnl" dirty="0" smtClean="0"/>
              <a:t>.</a:t>
            </a:r>
            <a:endParaRPr lang="es-ES" dirty="0"/>
          </a:p>
        </p:txBody>
      </p:sp>
      <p:sp>
        <p:nvSpPr>
          <p:cNvPr id="37" name="36 Rectángulo"/>
          <p:cNvSpPr/>
          <p:nvPr/>
        </p:nvSpPr>
        <p:spPr>
          <a:xfrm>
            <a:off x="8229600" y="2857496"/>
            <a:ext cx="91440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Invest</a:t>
            </a:r>
            <a:r>
              <a:rPr lang="es-ES_tradnl" dirty="0" smtClean="0"/>
              <a:t>.</a:t>
            </a:r>
            <a:endParaRPr lang="es-ES" dirty="0"/>
          </a:p>
        </p:txBody>
      </p:sp>
      <p:cxnSp>
        <p:nvCxnSpPr>
          <p:cNvPr id="39" name="38 Conector recto de flecha"/>
          <p:cNvCxnSpPr/>
          <p:nvPr/>
        </p:nvCxnSpPr>
        <p:spPr>
          <a:xfrm rot="10800000" flipV="1">
            <a:off x="6286512" y="2285992"/>
            <a:ext cx="114300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 rot="5400000">
            <a:off x="7322363" y="2464587"/>
            <a:ext cx="50006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/>
          <p:nvPr/>
        </p:nvCxnSpPr>
        <p:spPr>
          <a:xfrm>
            <a:off x="7929586" y="2285992"/>
            <a:ext cx="78581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Rectángulo"/>
          <p:cNvSpPr/>
          <p:nvPr/>
        </p:nvSpPr>
        <p:spPr>
          <a:xfrm>
            <a:off x="3929058" y="5857892"/>
            <a:ext cx="157163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Estados</a:t>
            </a:r>
          </a:p>
          <a:p>
            <a:pPr algn="ctr"/>
            <a:r>
              <a:rPr lang="es-ES_tradnl" dirty="0" smtClean="0"/>
              <a:t>Contables</a:t>
            </a:r>
          </a:p>
          <a:p>
            <a:pPr algn="ctr"/>
            <a:r>
              <a:rPr lang="es-ES_tradnl" dirty="0" smtClean="0"/>
              <a:t>Proyectados</a:t>
            </a:r>
            <a:endParaRPr lang="es-ES" dirty="0"/>
          </a:p>
        </p:txBody>
      </p:sp>
      <p:sp>
        <p:nvSpPr>
          <p:cNvPr id="47" name="46 Rectángulo"/>
          <p:cNvSpPr/>
          <p:nvPr/>
        </p:nvSpPr>
        <p:spPr>
          <a:xfrm>
            <a:off x="3929058" y="4643446"/>
            <a:ext cx="155734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Presupuesto</a:t>
            </a:r>
          </a:p>
          <a:p>
            <a:pPr algn="ctr"/>
            <a:r>
              <a:rPr lang="es-ES_tradnl" dirty="0" smtClean="0"/>
              <a:t>Financiero</a:t>
            </a:r>
            <a:endParaRPr lang="es-ES" dirty="0"/>
          </a:p>
        </p:txBody>
      </p:sp>
      <p:cxnSp>
        <p:nvCxnSpPr>
          <p:cNvPr id="49" name="48 Conector recto"/>
          <p:cNvCxnSpPr/>
          <p:nvPr/>
        </p:nvCxnSpPr>
        <p:spPr>
          <a:xfrm>
            <a:off x="500034" y="4071942"/>
            <a:ext cx="82153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 rot="5400000">
            <a:off x="3858414" y="3213892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/>
          <p:nvPr/>
        </p:nvCxnSpPr>
        <p:spPr>
          <a:xfrm rot="5400000">
            <a:off x="178563" y="3750471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/>
          <p:nvPr/>
        </p:nvCxnSpPr>
        <p:spPr>
          <a:xfrm rot="5400000">
            <a:off x="1321571" y="3750471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/>
          <p:nvPr/>
        </p:nvCxnSpPr>
        <p:spPr>
          <a:xfrm rot="5400000">
            <a:off x="2393141" y="3750471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/>
          <p:nvPr/>
        </p:nvCxnSpPr>
        <p:spPr>
          <a:xfrm rot="5400000">
            <a:off x="3464711" y="3750471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/>
          <p:nvPr/>
        </p:nvCxnSpPr>
        <p:spPr>
          <a:xfrm rot="5400000">
            <a:off x="5965041" y="3750471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/>
          <p:nvPr/>
        </p:nvCxnSpPr>
        <p:spPr>
          <a:xfrm rot="5400000">
            <a:off x="7250925" y="3750471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/>
          <p:nvPr/>
        </p:nvCxnSpPr>
        <p:spPr>
          <a:xfrm rot="5400000">
            <a:off x="8393933" y="3750471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/>
          <p:nvPr/>
        </p:nvCxnSpPr>
        <p:spPr>
          <a:xfrm rot="5400000">
            <a:off x="4500562" y="435769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 de flecha"/>
          <p:cNvCxnSpPr/>
          <p:nvPr/>
        </p:nvCxnSpPr>
        <p:spPr>
          <a:xfrm rot="5400000">
            <a:off x="4500562" y="557214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2" grpId="0" animBg="1"/>
      <p:bldP spid="14" grpId="0" animBg="1"/>
      <p:bldP spid="16" grpId="0" animBg="1"/>
      <p:bldP spid="17" grpId="0" animBg="1"/>
      <p:bldP spid="35" grpId="0" animBg="1"/>
      <p:bldP spid="36" grpId="0" animBg="1"/>
      <p:bldP spid="37" grpId="0" animBg="1"/>
      <p:bldP spid="46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s-ES_tradnl" dirty="0" smtClean="0"/>
              <a:t>       Control presupuestario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28575"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s-ES_tradnl" dirty="0" smtClean="0"/>
              <a:t>  </a:t>
            </a:r>
          </a:p>
          <a:p>
            <a:pPr>
              <a:buNone/>
            </a:pPr>
            <a:r>
              <a:rPr lang="es-ES_tradnl" dirty="0" smtClean="0"/>
              <a:t>      Es la herramienta de verificación que permite corroborar el cumplimiento o violación de las pautas presupuestarias establecidas.</a:t>
            </a:r>
            <a:endParaRPr lang="es-E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s-ES" dirty="0" smtClean="0"/>
              <a:t>               </a:t>
            </a:r>
            <a:r>
              <a:rPr lang="es-ES" b="1" dirty="0" smtClean="0"/>
              <a:t>PAUTAS  PRESUPUESTARIAS</a:t>
            </a:r>
          </a:p>
          <a:p>
            <a:pPr>
              <a:buNone/>
            </a:pPr>
            <a:r>
              <a:rPr lang="es-ES" dirty="0" smtClean="0"/>
              <a:t>	</a:t>
            </a:r>
          </a:p>
          <a:p>
            <a:pPr lvl="0"/>
            <a:r>
              <a:rPr lang="es-ES" b="1" dirty="0" smtClean="0"/>
              <a:t>Período presupuestado</a:t>
            </a:r>
            <a:r>
              <a:rPr lang="es-ES" dirty="0" smtClean="0"/>
              <a:t>: 1 año.</a:t>
            </a:r>
          </a:p>
          <a:p>
            <a:pPr lvl="0"/>
            <a:r>
              <a:rPr lang="es-ES" b="1" dirty="0" smtClean="0"/>
              <a:t>Monto de ventas</a:t>
            </a:r>
            <a:r>
              <a:rPr lang="es-ES" dirty="0" smtClean="0"/>
              <a:t>: 42.000 unidades a $ 50 c/u  ( 4000 mensuales los primeros 10 meses y 1000 los dos últimos).</a:t>
            </a:r>
          </a:p>
          <a:p>
            <a:pPr lvl="0"/>
            <a:r>
              <a:rPr lang="es-ES" b="1" dirty="0" smtClean="0"/>
              <a:t>Costo de cada producto</a:t>
            </a:r>
            <a:r>
              <a:rPr lang="es-ES" dirty="0" smtClean="0"/>
              <a:t>: 2 unidades del material A ($ 2 c/u) ; 3 unidades del material B ($ </a:t>
            </a:r>
            <a:r>
              <a:rPr lang="es-ES" dirty="0"/>
              <a:t>1</a:t>
            </a:r>
            <a:r>
              <a:rPr lang="es-ES" dirty="0" smtClean="0"/>
              <a:t> c/u) ; 0,25 horas hombre por producto ($ 60 c/hora) ; gastos de fabricación de $ </a:t>
            </a:r>
            <a:r>
              <a:rPr lang="es-ES" dirty="0"/>
              <a:t>5</a:t>
            </a:r>
            <a:r>
              <a:rPr lang="es-ES" dirty="0" smtClean="0"/>
              <a:t> por producto. En Nov y Dic se agregan $ 15.000 de MO fija.</a:t>
            </a:r>
          </a:p>
          <a:p>
            <a:pPr lvl="0"/>
            <a:r>
              <a:rPr lang="es-ES" dirty="0" smtClean="0"/>
              <a:t>Los Gastos Operativos permanecerán en el mismo valor (prorrateados por mes), los de Comercialización seguirán siendo del 1 % de las ventas, y los financieros aumentarán a $ 36.000</a:t>
            </a:r>
          </a:p>
          <a:p>
            <a:pPr lvl="0"/>
            <a:r>
              <a:rPr lang="es-ES" dirty="0" smtClean="0"/>
              <a:t>Las amortizaciones serán del 10 % del valor final de Bs. De Uso (a incluir en los gastos operativos).</a:t>
            </a:r>
          </a:p>
          <a:p>
            <a:pPr lvl="0"/>
            <a:r>
              <a:rPr lang="es-ES" dirty="0" smtClean="0"/>
              <a:t>Se calcula pagar impuestos a las ganancias por $ </a:t>
            </a:r>
            <a:r>
              <a:rPr lang="es-ES" dirty="0" smtClean="0"/>
              <a:t>125.000</a:t>
            </a:r>
            <a:endParaRPr lang="es-ES" dirty="0" smtClean="0"/>
          </a:p>
          <a:p>
            <a:pPr lvl="0"/>
            <a:r>
              <a:rPr lang="es-ES" b="1" dirty="0" smtClean="0"/>
              <a:t>Ingresos</a:t>
            </a:r>
            <a:r>
              <a:rPr lang="es-ES" dirty="0" smtClean="0"/>
              <a:t>: de cada venta se espera cobrar el 20 % en efectivo y el 80 % a los 60 días. De los créditos anteriores se cobrarán $ 150.000 el primer mes y $ 230.000 el segundo.</a:t>
            </a:r>
          </a:p>
          <a:p>
            <a:pPr lvl="0"/>
            <a:r>
              <a:rPr lang="es-ES" b="1" dirty="0" smtClean="0"/>
              <a:t>Egresos:</a:t>
            </a:r>
            <a:r>
              <a:rPr lang="es-ES" dirty="0" smtClean="0"/>
              <a:t> las materias primas se abonan a los 30 días. En Ene se pagarán $ 24.000 a proveedores del período anterior. Los gastos de ventas se abonan a los 60 días (se adeudan $ 7.500 y $ 10.000 a pagar el primero y segundo mes respectivamente). Los gastos financieros se estiman constantes a pagar mensualmente. Se pagarán  deudas bancarias por $ 4.000 cada mes. Los sueldos y restantes gastos se pagan al concluir cada mes. Los impuestos adeudados se abonarán $ 30.000 en Abr y $ 50.000 en Sep.</a:t>
            </a:r>
          </a:p>
          <a:p>
            <a:pPr lvl="0"/>
            <a:r>
              <a:rPr lang="es-ES" dirty="0" smtClean="0"/>
              <a:t>Se abonarán dividendos por $ 350.000 en Mar.</a:t>
            </a:r>
          </a:p>
          <a:p>
            <a:pPr lvl="0"/>
            <a:r>
              <a:rPr lang="es-ES" dirty="0" smtClean="0"/>
              <a:t>Se comprará una máquina en </a:t>
            </a:r>
            <a:r>
              <a:rPr lang="es-ES" dirty="0" err="1" smtClean="0"/>
              <a:t>Sep</a:t>
            </a:r>
            <a:r>
              <a:rPr lang="es-ES" dirty="0" smtClean="0"/>
              <a:t>, </a:t>
            </a:r>
            <a:r>
              <a:rPr lang="es-ES" dirty="0" smtClean="0"/>
              <a:t>por $ 200.000 que </a:t>
            </a:r>
            <a:r>
              <a:rPr lang="es-ES" dirty="0" smtClean="0"/>
              <a:t>se abonará con efectivo.</a:t>
            </a:r>
          </a:p>
          <a:p>
            <a:pPr>
              <a:buNone/>
            </a:pPr>
            <a:r>
              <a:rPr lang="es-ES" dirty="0" smtClean="0"/>
              <a:t> </a:t>
            </a:r>
            <a:endParaRPr lang="es-E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1181</TotalTime>
  <Words>836</Words>
  <Application>Microsoft Office PowerPoint</Application>
  <PresentationFormat>Presentación en pantalla (4:3)</PresentationFormat>
  <Paragraphs>327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Flujo</vt:lpstr>
      <vt:lpstr>PRESUPUESTO</vt:lpstr>
      <vt:lpstr>PRESUPUESTO</vt:lpstr>
      <vt:lpstr>Definición</vt:lpstr>
      <vt:lpstr>Definición</vt:lpstr>
      <vt:lpstr>Estructura</vt:lpstr>
      <vt:lpstr>Formulación</vt:lpstr>
      <vt:lpstr>Presentación de PowerPoint</vt:lpstr>
      <vt:lpstr>       Control presupuestario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ESTADO DE RESULTADOS PROYECTADO</vt:lpstr>
      <vt:lpstr>BALANCE GENERAL PROYECTADO</vt:lpstr>
      <vt:lpstr>BALANCE GENERAL PROYECTADO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PRESUPUESTO</dc:title>
  <dc:creator>Diego</dc:creator>
  <cp:lastModifiedBy>Ricardo Gustavo Martinez</cp:lastModifiedBy>
  <cp:revision>104</cp:revision>
  <cp:lastPrinted>2015-09-25T20:08:44Z</cp:lastPrinted>
  <dcterms:modified xsi:type="dcterms:W3CDTF">2015-09-26T01:14:11Z</dcterms:modified>
</cp:coreProperties>
</file>