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CF451D9-3DA9-45DF-8BA9-BB32A8A1898C}">
  <a:tblStyle styleId="{DCF451D9-3DA9-45DF-8BA9-BB32A8A189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www.mcnbiografias.com" TargetMode="External"/><Relationship Id="rId6" Type="http://schemas.openxmlformats.org/officeDocument/2006/relationships/hyperlink" Target="http://slideplayer.es/slide/3359885/#" TargetMode="External"/><Relationship Id="rId7" Type="http://schemas.openxmlformats.org/officeDocument/2006/relationships/hyperlink" Target="http://maaz.ihmc.us/rid=1332419297608_426031060_30893/lakatos.cma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www.mcnbiografia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lang="es-419"/>
              <a:t>IMRE LAKATOS</a:t>
            </a:r>
            <a:endParaRPr/>
          </a:p>
        </p:txBody>
      </p:sp>
      <p:sp>
        <p:nvSpPr>
          <p:cNvPr id="73" name="Shape 7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lang="es-419" sz="2400"/>
              <a:t>Metodología</a:t>
            </a:r>
            <a:r>
              <a:rPr lang="es-419" sz="2400"/>
              <a:t> de la </a:t>
            </a:r>
            <a:r>
              <a:rPr lang="es-419" sz="2400"/>
              <a:t>investigación</a:t>
            </a:r>
            <a:r>
              <a:rPr lang="es-419" sz="2400"/>
              <a:t> 2ºC</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155" name="Shape 155"/>
        <p:cNvGrpSpPr/>
        <p:nvPr/>
      </p:nvGrpSpPr>
      <p:grpSpPr>
        <a:xfrm>
          <a:off x="0" y="0"/>
          <a:ext cx="0" cy="0"/>
          <a:chOff x="0" y="0"/>
          <a:chExt cx="0" cy="0"/>
        </a:xfrm>
      </p:grpSpPr>
      <p:grpSp>
        <p:nvGrpSpPr>
          <p:cNvPr id="156" name="Shape 156"/>
          <p:cNvGrpSpPr/>
          <p:nvPr/>
        </p:nvGrpSpPr>
        <p:grpSpPr>
          <a:xfrm>
            <a:off x="393951" y="446431"/>
            <a:ext cx="8603376" cy="4659468"/>
            <a:chOff x="3804747" y="-535312"/>
            <a:chExt cx="6971941" cy="4458821"/>
          </a:xfrm>
        </p:grpSpPr>
        <p:pic>
          <p:nvPicPr>
            <p:cNvPr id="157" name="Shape 157"/>
            <p:cNvPicPr preferRelativeResize="0"/>
            <p:nvPr/>
          </p:nvPicPr>
          <p:blipFill>
            <a:blip r:embed="rId3">
              <a:alphaModFix/>
            </a:blip>
            <a:stretch>
              <a:fillRect/>
            </a:stretch>
          </p:blipFill>
          <p:spPr>
            <a:xfrm>
              <a:off x="3804747" y="-436292"/>
              <a:ext cx="6971941" cy="4359800"/>
            </a:xfrm>
            <a:prstGeom prst="rect">
              <a:avLst/>
            </a:prstGeom>
            <a:noFill/>
            <a:ln>
              <a:noFill/>
            </a:ln>
          </p:spPr>
        </p:pic>
        <p:pic>
          <p:nvPicPr>
            <p:cNvPr descr="Trozo de cinta adhesiva que pega una nota a la diapositiva" id="158" name="Shape 158"/>
            <p:cNvPicPr preferRelativeResize="0"/>
            <p:nvPr/>
          </p:nvPicPr>
          <p:blipFill rotWithShape="1">
            <a:blip r:embed="rId4">
              <a:alphaModFix/>
            </a:blip>
            <a:srcRect b="10011" l="9244" r="2118" t="5926"/>
            <a:stretch/>
          </p:blipFill>
          <p:spPr>
            <a:xfrm rot="154826">
              <a:off x="6725870" y="-511256"/>
              <a:ext cx="1077273" cy="382687"/>
            </a:xfrm>
            <a:prstGeom prst="rect">
              <a:avLst/>
            </a:prstGeom>
            <a:noFill/>
            <a:ln>
              <a:noFill/>
            </a:ln>
          </p:spPr>
        </p:pic>
        <p:sp>
          <p:nvSpPr>
            <p:cNvPr id="159" name="Shape 159"/>
            <p:cNvSpPr txBox="1"/>
            <p:nvPr/>
          </p:nvSpPr>
          <p:spPr>
            <a:xfrm>
              <a:off x="4221449" y="-119261"/>
              <a:ext cx="6086100" cy="362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b="1" lang="es-419" u="sng">
                  <a:solidFill>
                    <a:schemeClr val="dk1"/>
                  </a:solidFill>
                  <a:latin typeface="Raleway"/>
                  <a:ea typeface="Raleway"/>
                  <a:cs typeface="Raleway"/>
                  <a:sym typeface="Raleway"/>
                </a:rPr>
                <a:t>Historia Externa:</a:t>
              </a:r>
              <a:endParaRPr sz="1100">
                <a:solidFill>
                  <a:srgbClr val="545454"/>
                </a:solidFill>
                <a:highlight>
                  <a:srgbClr val="FFFFFF"/>
                </a:highlight>
              </a:endParaRPr>
            </a:p>
            <a:p>
              <a:pPr indent="0" lvl="0" marL="0" rtl="0" algn="just">
                <a:lnSpc>
                  <a:spcPct val="115000"/>
                </a:lnSpc>
                <a:spcBef>
                  <a:spcPts val="800"/>
                </a:spcBef>
                <a:spcAft>
                  <a:spcPts val="0"/>
                </a:spcAft>
                <a:buClr>
                  <a:schemeClr val="dk2"/>
                </a:buClr>
                <a:buSzPts val="1100"/>
                <a:buFont typeface="Arial"/>
                <a:buNone/>
              </a:pPr>
              <a:r>
                <a:rPr lang="es-419" sz="1200">
                  <a:solidFill>
                    <a:schemeClr val="dk2"/>
                  </a:solidFill>
                  <a:latin typeface="Verdana"/>
                  <a:ea typeface="Verdana"/>
                  <a:cs typeface="Verdana"/>
                  <a:sym typeface="Verdana"/>
                </a:rPr>
                <a:t>Es el contexto de las condiciones sociales, políticas,  económicas y culturales </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dentro del cual se produce la investigación científica. Es descriptiva por que</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simplemente muestra lo que acontece,  pero no explica las causas objetivas del</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progreso.</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Lakatos propone que los acontecimientos o enfoques deben ser tratados desde </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la perspectiva internalista o externalista.</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la solución de problemas de este y otros tipos se ha considerado como monopolio </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para los externalistas.</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Estas explicaciones apelan, para dar respuesta de este hecho,  a la historia </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externa. pero lakatos sostiene que con la metodología de programas de</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investigación puede lograrse una explicación internalista. No olvidemos que </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los programas tienen una heurística positiva, de modo que trabajar en un mismo</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programa significa participar del mismo camino de búsqueda.</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Esto sucede con descubrimientos menores, por que los mayores nunca hay sido </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realizados al mismo tiempo. Lo que ocurre es que las interpretaciones posterior</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de tales descubrimientos los presentan como fundidos en uno solo.</a:t>
              </a:r>
              <a:endParaRPr sz="1200">
                <a:solidFill>
                  <a:schemeClr val="dk2"/>
                </a:solidFill>
                <a:latin typeface="Verdana"/>
                <a:ea typeface="Verdana"/>
                <a:cs typeface="Verdana"/>
                <a:sym typeface="Verdana"/>
              </a:endParaRPr>
            </a:p>
            <a:p>
              <a:pPr indent="0" lvl="0" marL="0" rtl="0" algn="just">
                <a:lnSpc>
                  <a:spcPct val="115000"/>
                </a:lnSpc>
                <a:spcBef>
                  <a:spcPts val="0"/>
                </a:spcBef>
                <a:spcAft>
                  <a:spcPts val="0"/>
                </a:spcAft>
                <a:buClr>
                  <a:schemeClr val="dk2"/>
                </a:buClr>
                <a:buSzPts val="1100"/>
                <a:buFont typeface="Arial"/>
                <a:buNone/>
              </a:pPr>
              <a:r>
                <a:t/>
              </a:r>
              <a:endParaRPr sz="600">
                <a:solidFill>
                  <a:schemeClr val="dk2"/>
                </a:solidFill>
                <a:latin typeface="Verdana"/>
                <a:ea typeface="Verdana"/>
                <a:cs typeface="Verdana"/>
                <a:sym typeface="Verdana"/>
              </a:endParaRPr>
            </a:p>
            <a:p>
              <a:pPr indent="0" lvl="0" marL="0" rtl="0">
                <a:spcBef>
                  <a:spcPts val="0"/>
                </a:spcBef>
                <a:spcAft>
                  <a:spcPts val="800"/>
                </a:spcAft>
                <a:buClr>
                  <a:schemeClr val="dk2"/>
                </a:buClr>
                <a:buSzPts val="1100"/>
                <a:buFont typeface="Arial"/>
                <a:buNone/>
              </a:pPr>
              <a:r>
                <a:rPr b="1" lang="es-419" sz="1200">
                  <a:solidFill>
                    <a:schemeClr val="dk2"/>
                  </a:solidFill>
                  <a:latin typeface="Raleway"/>
                  <a:ea typeface="Raleway"/>
                  <a:cs typeface="Raleway"/>
                  <a:sym typeface="Raleway"/>
                </a:rPr>
                <a:t>“FUENTE: Texto extraído de www.mcnbiografias.com”</a:t>
              </a:r>
              <a:endParaRPr b="1" u="sng">
                <a:solidFill>
                  <a:schemeClr val="dk1"/>
                </a:solidFill>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63" name="Shape 163"/>
        <p:cNvGrpSpPr/>
        <p:nvPr/>
      </p:nvGrpSpPr>
      <p:grpSpPr>
        <a:xfrm>
          <a:off x="0" y="0"/>
          <a:ext cx="0" cy="0"/>
          <a:chOff x="0" y="0"/>
          <a:chExt cx="0" cy="0"/>
        </a:xfrm>
      </p:grpSpPr>
      <p:sp>
        <p:nvSpPr>
          <p:cNvPr id="164" name="Shape 164"/>
          <p:cNvSpPr txBox="1"/>
          <p:nvPr>
            <p:ph type="title"/>
          </p:nvPr>
        </p:nvSpPr>
        <p:spPr>
          <a:xfrm>
            <a:off x="283100" y="712150"/>
            <a:ext cx="8654100" cy="4275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s-419"/>
              <a:t>Programa De investigación Científica (PIC):</a:t>
            </a:r>
            <a:endParaRPr/>
          </a:p>
          <a:p>
            <a:pPr indent="0" lvl="0" marL="0">
              <a:spcBef>
                <a:spcPts val="0"/>
              </a:spcBef>
              <a:spcAft>
                <a:spcPts val="0"/>
              </a:spcAft>
              <a:buNone/>
            </a:pPr>
            <a:r>
              <a:t/>
            </a:r>
            <a:endParaRPr sz="2400"/>
          </a:p>
          <a:p>
            <a:pPr indent="0" lvl="0" marL="0">
              <a:spcBef>
                <a:spcPts val="0"/>
              </a:spcBef>
              <a:spcAft>
                <a:spcPts val="0"/>
              </a:spcAft>
              <a:buNone/>
            </a:pPr>
            <a:r>
              <a:rPr lang="es-419" sz="2400"/>
              <a:t>#El Núcleo Firme</a:t>
            </a:r>
            <a:endParaRPr sz="2400"/>
          </a:p>
          <a:p>
            <a:pPr indent="0" lvl="0" marL="0">
              <a:spcBef>
                <a:spcPts val="0"/>
              </a:spcBef>
              <a:spcAft>
                <a:spcPts val="0"/>
              </a:spcAft>
              <a:buNone/>
            </a:pPr>
            <a:r>
              <a:rPr lang="es-419" sz="2400"/>
              <a:t>#Cinturón Protector</a:t>
            </a:r>
            <a:endParaRPr sz="2400"/>
          </a:p>
          <a:p>
            <a:pPr indent="0" lvl="0" marL="0">
              <a:spcBef>
                <a:spcPts val="0"/>
              </a:spcBef>
              <a:spcAft>
                <a:spcPts val="0"/>
              </a:spcAft>
              <a:buNone/>
            </a:pPr>
            <a:r>
              <a:rPr lang="es-419" sz="2400"/>
              <a:t>#Hipótesis Auxiliares</a:t>
            </a:r>
            <a:endParaRPr sz="2400"/>
          </a:p>
          <a:p>
            <a:pPr indent="0" lvl="0" marL="0">
              <a:spcBef>
                <a:spcPts val="0"/>
              </a:spcBef>
              <a:spcAft>
                <a:spcPts val="0"/>
              </a:spcAft>
              <a:buClr>
                <a:schemeClr val="dk2"/>
              </a:buClr>
              <a:buSzPts val="1100"/>
              <a:buFont typeface="Arial"/>
              <a:buNone/>
            </a:pPr>
            <a:r>
              <a:rPr lang="es-419" sz="2400"/>
              <a:t>#Heurística Positiva</a:t>
            </a:r>
            <a:endParaRPr sz="2400"/>
          </a:p>
          <a:p>
            <a:pPr indent="0" lvl="0" marL="0" rtl="0">
              <a:spcBef>
                <a:spcPts val="0"/>
              </a:spcBef>
              <a:spcAft>
                <a:spcPts val="0"/>
              </a:spcAft>
              <a:buClr>
                <a:schemeClr val="dk2"/>
              </a:buClr>
              <a:buSzPts val="1100"/>
              <a:buFont typeface="Arial"/>
              <a:buNone/>
            </a:pPr>
            <a:r>
              <a:rPr lang="es-419" sz="2400"/>
              <a:t>#Heurística Negativa</a:t>
            </a:r>
            <a:endParaRPr sz="2400"/>
          </a:p>
        </p:txBody>
      </p:sp>
      <p:grpSp>
        <p:nvGrpSpPr>
          <p:cNvPr id="165" name="Shape 165"/>
          <p:cNvGrpSpPr/>
          <p:nvPr/>
        </p:nvGrpSpPr>
        <p:grpSpPr>
          <a:xfrm>
            <a:off x="5505881" y="1570056"/>
            <a:ext cx="3502117" cy="3445602"/>
            <a:chOff x="6803275" y="395363"/>
            <a:chExt cx="2212050" cy="2537076"/>
          </a:xfrm>
        </p:grpSpPr>
        <p:pic>
          <p:nvPicPr>
            <p:cNvPr id="166" name="Shape 16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67" name="Shape 16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168" name="Shape 168"/>
          <p:cNvSpPr txBox="1"/>
          <p:nvPr/>
        </p:nvSpPr>
        <p:spPr>
          <a:xfrm>
            <a:off x="5711775" y="2131250"/>
            <a:ext cx="3090300" cy="276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800"/>
              </a:spcAft>
              <a:buClr>
                <a:srgbClr val="000000"/>
              </a:buClr>
              <a:buSzPts val="1100"/>
              <a:buFont typeface="Arial"/>
              <a:buNone/>
            </a:pPr>
            <a:r>
              <a:rPr b="1" lang="es-419" sz="1000">
                <a:solidFill>
                  <a:schemeClr val="dk2"/>
                </a:solidFill>
                <a:latin typeface="Raleway"/>
                <a:ea typeface="Raleway"/>
                <a:cs typeface="Raleway"/>
                <a:sym typeface="Raleway"/>
              </a:rPr>
              <a:t>Consiste en una sucesión de teorías relacionadas entre sí, de manera que unas se generan partiendo de las anteriores. Estas teorías que están dentro de un PIC comparten un núcleo firme o duro (NF). El núcleo firme está protegido por un Cinturón protector (CP) que consiste en un conjunto de hipótesis auxiliares que pueden ser modificadas, eliminadas o reemplazadas por otras nuevas con el objetivo de impedir que se pueda falsar el núcleo firme.</a:t>
            </a:r>
            <a:br>
              <a:rPr b="1" lang="es-419" sz="1000">
                <a:solidFill>
                  <a:schemeClr val="dk2"/>
                </a:solidFill>
                <a:latin typeface="Raleway"/>
                <a:ea typeface="Raleway"/>
                <a:cs typeface="Raleway"/>
                <a:sym typeface="Raleway"/>
              </a:rPr>
            </a:br>
            <a:r>
              <a:rPr b="1" lang="es-419" sz="1000">
                <a:solidFill>
                  <a:schemeClr val="dk2"/>
                </a:solidFill>
                <a:latin typeface="Raleway"/>
                <a:ea typeface="Raleway"/>
                <a:cs typeface="Raleway"/>
                <a:sym typeface="Raleway"/>
              </a:rPr>
              <a:t>Dentro de un PIC hay una heurística negativa y una heurística positiva. La positiva sirve de guía e indica como continuar el programa, mientras que la negativa prohíbe la refutación del núcleo firme.</a:t>
            </a:r>
            <a:endParaRPr b="1" sz="1000">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FF"/>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283100" y="712150"/>
            <a:ext cx="8654100" cy="383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s-419"/>
              <a:t>Programa De investigación Científica </a:t>
            </a:r>
            <a:endParaRPr/>
          </a:p>
          <a:p>
            <a:pPr indent="0" lvl="0" marL="0" rtl="0">
              <a:spcBef>
                <a:spcPts val="0"/>
              </a:spcBef>
              <a:spcAft>
                <a:spcPts val="0"/>
              </a:spcAft>
              <a:buNone/>
            </a:pPr>
            <a:r>
              <a:t/>
            </a:r>
            <a:endParaRPr sz="3000"/>
          </a:p>
          <a:p>
            <a:pPr indent="0" lvl="0" marL="0" rtl="0">
              <a:spcBef>
                <a:spcPts val="0"/>
              </a:spcBef>
              <a:spcAft>
                <a:spcPts val="0"/>
              </a:spcAft>
              <a:buNone/>
            </a:pPr>
            <a:r>
              <a:rPr lang="es-419"/>
              <a:t>#El Núcleo Firme </a:t>
            </a:r>
            <a:endParaRPr/>
          </a:p>
          <a:p>
            <a:pPr indent="0" lvl="0" marL="0" rtl="0">
              <a:spcBef>
                <a:spcPts val="0"/>
              </a:spcBef>
              <a:spcAft>
                <a:spcPts val="0"/>
              </a:spcAft>
              <a:buNone/>
            </a:pPr>
            <a:r>
              <a:rPr lang="es-419"/>
              <a:t>			</a:t>
            </a:r>
            <a:endParaRPr/>
          </a:p>
        </p:txBody>
      </p:sp>
      <p:grpSp>
        <p:nvGrpSpPr>
          <p:cNvPr id="174" name="Shape 174"/>
          <p:cNvGrpSpPr/>
          <p:nvPr/>
        </p:nvGrpSpPr>
        <p:grpSpPr>
          <a:xfrm>
            <a:off x="5505882" y="1662466"/>
            <a:ext cx="3502117" cy="3353253"/>
            <a:chOff x="6803275" y="395363"/>
            <a:chExt cx="2212050" cy="2537076"/>
          </a:xfrm>
        </p:grpSpPr>
        <p:pic>
          <p:nvPicPr>
            <p:cNvPr id="175" name="Shape 17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76" name="Shape 17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177" name="Shape 177"/>
          <p:cNvSpPr txBox="1"/>
          <p:nvPr/>
        </p:nvSpPr>
        <p:spPr>
          <a:xfrm>
            <a:off x="5970975" y="2315975"/>
            <a:ext cx="2571900" cy="246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800"/>
              </a:spcAft>
              <a:buNone/>
            </a:pPr>
            <a:r>
              <a:rPr b="1" lang="es-419" sz="1200">
                <a:solidFill>
                  <a:schemeClr val="dk2"/>
                </a:solidFill>
                <a:latin typeface="Raleway"/>
                <a:ea typeface="Raleway"/>
                <a:cs typeface="Raleway"/>
                <a:sym typeface="Raleway"/>
              </a:rPr>
              <a:t>Conjunto de </a:t>
            </a:r>
            <a:r>
              <a:rPr b="1" lang="es-419" sz="1200">
                <a:solidFill>
                  <a:schemeClr val="dk2"/>
                </a:solidFill>
                <a:latin typeface="Raleway"/>
                <a:ea typeface="Raleway"/>
                <a:cs typeface="Raleway"/>
                <a:sym typeface="Raleway"/>
              </a:rPr>
              <a:t>hipótesis</a:t>
            </a:r>
            <a:r>
              <a:rPr b="1" lang="es-419" sz="1200">
                <a:solidFill>
                  <a:schemeClr val="dk2"/>
                </a:solidFill>
                <a:latin typeface="Raleway"/>
                <a:ea typeface="Raleway"/>
                <a:cs typeface="Raleway"/>
                <a:sym typeface="Raleway"/>
              </a:rPr>
              <a:t> fundamentales que deben ser protegidas de toda </a:t>
            </a:r>
            <a:r>
              <a:rPr b="1" lang="es-419" sz="1200">
                <a:solidFill>
                  <a:schemeClr val="dk2"/>
                </a:solidFill>
                <a:latin typeface="Raleway"/>
                <a:ea typeface="Raleway"/>
                <a:cs typeface="Raleway"/>
                <a:sym typeface="Raleway"/>
              </a:rPr>
              <a:t>refutación</a:t>
            </a:r>
            <a:r>
              <a:rPr b="1" lang="es-419" sz="1200">
                <a:solidFill>
                  <a:schemeClr val="dk2"/>
                </a:solidFill>
                <a:latin typeface="Raleway"/>
                <a:ea typeface="Raleway"/>
                <a:cs typeface="Raleway"/>
                <a:sym typeface="Raleway"/>
              </a:rPr>
              <a:t> y que constituyen el </a:t>
            </a:r>
            <a:r>
              <a:rPr b="1" lang="es-419" sz="1200">
                <a:solidFill>
                  <a:schemeClr val="dk2"/>
                </a:solidFill>
                <a:latin typeface="Raleway"/>
                <a:ea typeface="Raleway"/>
                <a:cs typeface="Raleway"/>
                <a:sym typeface="Raleway"/>
              </a:rPr>
              <a:t>corazón</a:t>
            </a:r>
            <a:r>
              <a:rPr b="1" lang="es-419" sz="1200">
                <a:solidFill>
                  <a:schemeClr val="dk2"/>
                </a:solidFill>
                <a:latin typeface="Raleway"/>
                <a:ea typeface="Raleway"/>
                <a:cs typeface="Raleway"/>
                <a:sym typeface="Raleway"/>
              </a:rPr>
              <a:t> de la </a:t>
            </a:r>
            <a:r>
              <a:rPr b="1" lang="es-419" sz="1200">
                <a:solidFill>
                  <a:schemeClr val="dk2"/>
                </a:solidFill>
                <a:latin typeface="Raleway"/>
                <a:ea typeface="Raleway"/>
                <a:cs typeface="Raleway"/>
                <a:sym typeface="Raleway"/>
              </a:rPr>
              <a:t>teoría</a:t>
            </a:r>
            <a:r>
              <a:rPr b="1" lang="es-419" sz="1200">
                <a:solidFill>
                  <a:schemeClr val="dk2"/>
                </a:solidFill>
                <a:latin typeface="Raleway"/>
                <a:ea typeface="Raleway"/>
                <a:cs typeface="Raleway"/>
                <a:sym typeface="Raleway"/>
              </a:rPr>
              <a:t>. el </a:t>
            </a:r>
            <a:r>
              <a:rPr b="1" lang="es-419" sz="1200">
                <a:solidFill>
                  <a:schemeClr val="dk2"/>
                </a:solidFill>
                <a:latin typeface="Raleway"/>
                <a:ea typeface="Raleway"/>
                <a:cs typeface="Raleway"/>
                <a:sym typeface="Raleway"/>
              </a:rPr>
              <a:t>núcleo</a:t>
            </a:r>
            <a:r>
              <a:rPr b="1" lang="es-419" sz="1200">
                <a:solidFill>
                  <a:schemeClr val="dk2"/>
                </a:solidFill>
                <a:latin typeface="Raleway"/>
                <a:ea typeface="Raleway"/>
                <a:cs typeface="Raleway"/>
                <a:sym typeface="Raleway"/>
              </a:rPr>
              <a:t> contiene, </a:t>
            </a:r>
            <a:r>
              <a:rPr b="1" lang="es-419" sz="1200">
                <a:solidFill>
                  <a:schemeClr val="dk2"/>
                </a:solidFill>
                <a:latin typeface="Raleway"/>
                <a:ea typeface="Raleway"/>
                <a:cs typeface="Raleway"/>
                <a:sym typeface="Raleway"/>
              </a:rPr>
              <a:t>además</a:t>
            </a:r>
            <a:r>
              <a:rPr b="1" lang="es-419" sz="1200">
                <a:solidFill>
                  <a:schemeClr val="dk2"/>
                </a:solidFill>
                <a:latin typeface="Raleway"/>
                <a:ea typeface="Raleway"/>
                <a:cs typeface="Raleway"/>
                <a:sym typeface="Raleway"/>
              </a:rPr>
              <a:t>, creencias </a:t>
            </a:r>
            <a:r>
              <a:rPr b="1" lang="es-419" sz="1200">
                <a:solidFill>
                  <a:schemeClr val="dk2"/>
                </a:solidFill>
                <a:latin typeface="Raleway"/>
                <a:ea typeface="Raleway"/>
                <a:cs typeface="Raleway"/>
                <a:sym typeface="Raleway"/>
              </a:rPr>
              <a:t>metafísicas</a:t>
            </a:r>
            <a:r>
              <a:rPr b="1" lang="es-419" sz="1200">
                <a:solidFill>
                  <a:schemeClr val="dk2"/>
                </a:solidFill>
                <a:latin typeface="Raleway"/>
                <a:ea typeface="Raleway"/>
                <a:cs typeface="Raleway"/>
                <a:sym typeface="Raleway"/>
              </a:rPr>
              <a:t> y una </a:t>
            </a:r>
            <a:r>
              <a:rPr b="1" lang="es-419" sz="1200">
                <a:solidFill>
                  <a:schemeClr val="dk2"/>
                </a:solidFill>
                <a:latin typeface="Raleway"/>
                <a:ea typeface="Raleway"/>
                <a:cs typeface="Raleway"/>
                <a:sym typeface="Raleway"/>
              </a:rPr>
              <a:t>heurística</a:t>
            </a:r>
            <a:r>
              <a:rPr b="1" lang="es-419" sz="1200">
                <a:solidFill>
                  <a:schemeClr val="dk2"/>
                </a:solidFill>
                <a:latin typeface="Raleway"/>
                <a:ea typeface="Raleway"/>
                <a:cs typeface="Raleway"/>
                <a:sym typeface="Raleway"/>
              </a:rPr>
              <a:t> positiva, y una </a:t>
            </a:r>
            <a:r>
              <a:rPr b="1" lang="es-419" sz="1200">
                <a:solidFill>
                  <a:schemeClr val="dk2"/>
                </a:solidFill>
                <a:latin typeface="Raleway"/>
                <a:ea typeface="Raleway"/>
                <a:cs typeface="Raleway"/>
                <a:sym typeface="Raleway"/>
              </a:rPr>
              <a:t>heurística</a:t>
            </a:r>
            <a:r>
              <a:rPr b="1" lang="es-419" sz="1200">
                <a:solidFill>
                  <a:schemeClr val="dk2"/>
                </a:solidFill>
                <a:latin typeface="Raleway"/>
                <a:ea typeface="Raleway"/>
                <a:cs typeface="Raleway"/>
                <a:sym typeface="Raleway"/>
              </a:rPr>
              <a:t> negativa. Siendo </a:t>
            </a:r>
            <a:r>
              <a:rPr b="1" lang="es-419" sz="1200">
                <a:solidFill>
                  <a:schemeClr val="dk2"/>
                </a:solidFill>
                <a:latin typeface="Raleway"/>
                <a:ea typeface="Raleway"/>
                <a:cs typeface="Raleway"/>
                <a:sym typeface="Raleway"/>
              </a:rPr>
              <a:t>así</a:t>
            </a:r>
            <a:r>
              <a:rPr b="1" lang="es-419" sz="1200">
                <a:solidFill>
                  <a:schemeClr val="dk2"/>
                </a:solidFill>
                <a:latin typeface="Raleway"/>
                <a:ea typeface="Raleway"/>
                <a:cs typeface="Raleway"/>
                <a:sym typeface="Raleway"/>
              </a:rPr>
              <a:t>, este </a:t>
            </a:r>
            <a:r>
              <a:rPr b="1" lang="es-419" sz="1200">
                <a:solidFill>
                  <a:schemeClr val="dk2"/>
                </a:solidFill>
                <a:latin typeface="Raleway"/>
                <a:ea typeface="Raleway"/>
                <a:cs typeface="Raleway"/>
                <a:sym typeface="Raleway"/>
              </a:rPr>
              <a:t>núcleo</a:t>
            </a:r>
            <a:r>
              <a:rPr b="1" lang="es-419" sz="1200">
                <a:solidFill>
                  <a:schemeClr val="dk2"/>
                </a:solidFill>
                <a:latin typeface="Raleway"/>
                <a:ea typeface="Raleway"/>
                <a:cs typeface="Raleway"/>
                <a:sym typeface="Raleway"/>
              </a:rPr>
              <a:t> muestra la idea de Kuhn de un holismo sin ventanas (paradigmas) que es defendido de las falsaciones.</a:t>
            </a:r>
            <a:endParaRPr b="1" sz="1200">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FF"/>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283100" y="712150"/>
            <a:ext cx="8654100" cy="383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s-419"/>
              <a:t>Programa De investigación Científica </a:t>
            </a:r>
            <a:endParaRPr/>
          </a:p>
          <a:p>
            <a:pPr indent="0" lvl="0" marL="0" rtl="0">
              <a:spcBef>
                <a:spcPts val="0"/>
              </a:spcBef>
              <a:spcAft>
                <a:spcPts val="0"/>
              </a:spcAft>
              <a:buNone/>
            </a:pPr>
            <a:r>
              <a:t/>
            </a:r>
            <a:endParaRPr sz="3000"/>
          </a:p>
          <a:p>
            <a:pPr indent="0" lvl="0" marL="0">
              <a:spcBef>
                <a:spcPts val="0"/>
              </a:spcBef>
              <a:spcAft>
                <a:spcPts val="0"/>
              </a:spcAft>
              <a:buNone/>
            </a:pPr>
            <a:r>
              <a:rPr lang="es-419"/>
              <a:t>#Cinturón  </a:t>
            </a:r>
            <a:endParaRPr/>
          </a:p>
          <a:p>
            <a:pPr indent="0" lvl="0" marL="914400" rtl="0">
              <a:spcBef>
                <a:spcPts val="0"/>
              </a:spcBef>
              <a:spcAft>
                <a:spcPts val="0"/>
              </a:spcAft>
              <a:buNone/>
            </a:pPr>
            <a:r>
              <a:rPr lang="es-419"/>
              <a:t>Protector </a:t>
            </a:r>
            <a:endParaRPr/>
          </a:p>
          <a:p>
            <a:pPr indent="0" lvl="0" marL="0" rtl="0">
              <a:spcBef>
                <a:spcPts val="0"/>
              </a:spcBef>
              <a:spcAft>
                <a:spcPts val="0"/>
              </a:spcAft>
              <a:buNone/>
            </a:pPr>
            <a:r>
              <a:rPr lang="es-419"/>
              <a:t>			</a:t>
            </a:r>
            <a:endParaRPr/>
          </a:p>
        </p:txBody>
      </p:sp>
      <p:grpSp>
        <p:nvGrpSpPr>
          <p:cNvPr id="183" name="Shape 183"/>
          <p:cNvGrpSpPr/>
          <p:nvPr/>
        </p:nvGrpSpPr>
        <p:grpSpPr>
          <a:xfrm>
            <a:off x="5505882" y="1662466"/>
            <a:ext cx="3502117" cy="3353253"/>
            <a:chOff x="6803275" y="395363"/>
            <a:chExt cx="2212050" cy="2537076"/>
          </a:xfrm>
        </p:grpSpPr>
        <p:pic>
          <p:nvPicPr>
            <p:cNvPr id="184" name="Shape 184"/>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85" name="Shape 18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186" name="Shape 186"/>
          <p:cNvSpPr txBox="1"/>
          <p:nvPr/>
        </p:nvSpPr>
        <p:spPr>
          <a:xfrm>
            <a:off x="5875250" y="2252025"/>
            <a:ext cx="2791800" cy="256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s-419" sz="1100">
                <a:solidFill>
                  <a:schemeClr val="dk2"/>
                </a:solidFill>
                <a:latin typeface="Raleway"/>
                <a:ea typeface="Raleway"/>
                <a:cs typeface="Raleway"/>
                <a:sym typeface="Raleway"/>
              </a:rPr>
              <a:t>Está</a:t>
            </a:r>
            <a:r>
              <a:rPr b="1" lang="es-419" sz="1100">
                <a:solidFill>
                  <a:schemeClr val="dk2"/>
                </a:solidFill>
                <a:latin typeface="Raleway"/>
                <a:ea typeface="Raleway"/>
                <a:cs typeface="Raleway"/>
                <a:sym typeface="Raleway"/>
              </a:rPr>
              <a:t> compuesto por un conjunto de </a:t>
            </a:r>
            <a:r>
              <a:rPr b="1" lang="es-419" sz="1100">
                <a:solidFill>
                  <a:schemeClr val="dk2"/>
                </a:solidFill>
                <a:latin typeface="Raleway"/>
                <a:ea typeface="Raleway"/>
                <a:cs typeface="Raleway"/>
                <a:sym typeface="Raleway"/>
              </a:rPr>
              <a:t>hipótesis</a:t>
            </a:r>
            <a:r>
              <a:rPr b="1" lang="es-419" sz="1100">
                <a:solidFill>
                  <a:schemeClr val="dk2"/>
                </a:solidFill>
                <a:latin typeface="Raleway"/>
                <a:ea typeface="Raleway"/>
                <a:cs typeface="Raleway"/>
                <a:sym typeface="Raleway"/>
              </a:rPr>
              <a:t> auxiliares que deben proteger al </a:t>
            </a:r>
            <a:r>
              <a:rPr b="1" lang="es-419" sz="1100">
                <a:solidFill>
                  <a:schemeClr val="dk2"/>
                </a:solidFill>
                <a:latin typeface="Raleway"/>
                <a:ea typeface="Raleway"/>
                <a:cs typeface="Raleway"/>
                <a:sym typeface="Raleway"/>
              </a:rPr>
              <a:t>núcleo</a:t>
            </a:r>
            <a:r>
              <a:rPr b="1" lang="es-419" sz="1100">
                <a:solidFill>
                  <a:schemeClr val="dk2"/>
                </a:solidFill>
                <a:latin typeface="Raleway"/>
                <a:ea typeface="Raleway"/>
                <a:cs typeface="Raleway"/>
                <a:sym typeface="Raleway"/>
              </a:rPr>
              <a:t> de las falsaciones, de modo de asimilar los golpes que provienen de las contrastaciones falsadoras, </a:t>
            </a:r>
            <a:r>
              <a:rPr b="1" lang="es-419" sz="1100">
                <a:solidFill>
                  <a:schemeClr val="dk2"/>
                </a:solidFill>
                <a:latin typeface="Raleway"/>
                <a:ea typeface="Raleway"/>
                <a:cs typeface="Raleway"/>
                <a:sym typeface="Raleway"/>
              </a:rPr>
              <a:t>impidiendo que</a:t>
            </a:r>
            <a:r>
              <a:rPr b="1" lang="es-419" sz="1100">
                <a:solidFill>
                  <a:schemeClr val="dk2"/>
                </a:solidFill>
                <a:latin typeface="Raleway"/>
                <a:ea typeface="Raleway"/>
                <a:cs typeface="Raleway"/>
                <a:sym typeface="Raleway"/>
              </a:rPr>
              <a:t> lleguen al </a:t>
            </a:r>
            <a:r>
              <a:rPr b="1" lang="es-419" sz="1100">
                <a:solidFill>
                  <a:schemeClr val="dk2"/>
                </a:solidFill>
                <a:latin typeface="Raleway"/>
                <a:ea typeface="Raleway"/>
                <a:cs typeface="Raleway"/>
                <a:sym typeface="Raleway"/>
              </a:rPr>
              <a:t>núcleo</a:t>
            </a:r>
            <a:r>
              <a:rPr b="1" lang="es-419" sz="1100">
                <a:solidFill>
                  <a:schemeClr val="dk2"/>
                </a:solidFill>
                <a:latin typeface="Raleway"/>
                <a:ea typeface="Raleway"/>
                <a:cs typeface="Raleway"/>
                <a:sym typeface="Raleway"/>
              </a:rPr>
              <a:t> firme. </a:t>
            </a:r>
            <a:r>
              <a:rPr b="1" lang="es-419" sz="1100">
                <a:solidFill>
                  <a:schemeClr val="dk2"/>
                </a:solidFill>
                <a:latin typeface="Raleway"/>
                <a:ea typeface="Raleway"/>
                <a:cs typeface="Raleway"/>
                <a:sym typeface="Raleway"/>
              </a:rPr>
              <a:t>Aquí</a:t>
            </a:r>
            <a:r>
              <a:rPr b="1" lang="es-419" sz="1100">
                <a:solidFill>
                  <a:schemeClr val="dk2"/>
                </a:solidFill>
                <a:latin typeface="Raleway"/>
                <a:ea typeface="Raleway"/>
                <a:cs typeface="Raleway"/>
                <a:sym typeface="Raleway"/>
              </a:rPr>
              <a:t> asume la </a:t>
            </a:r>
            <a:r>
              <a:rPr b="1" lang="es-419" sz="1100">
                <a:solidFill>
                  <a:schemeClr val="dk2"/>
                </a:solidFill>
                <a:latin typeface="Raleway"/>
                <a:ea typeface="Raleway"/>
                <a:cs typeface="Raleway"/>
                <a:sym typeface="Raleway"/>
              </a:rPr>
              <a:t>posición</a:t>
            </a:r>
            <a:r>
              <a:rPr b="1" lang="es-419" sz="1100">
                <a:solidFill>
                  <a:schemeClr val="dk2"/>
                </a:solidFill>
                <a:latin typeface="Raleway"/>
                <a:ea typeface="Raleway"/>
                <a:cs typeface="Raleway"/>
                <a:sym typeface="Raleway"/>
              </a:rPr>
              <a:t> del falsacionismo popperiano:</a:t>
            </a:r>
            <a:endParaRPr b="1" sz="1100">
              <a:solidFill>
                <a:schemeClr val="dk2"/>
              </a:solidFill>
              <a:latin typeface="Raleway"/>
              <a:ea typeface="Raleway"/>
              <a:cs typeface="Raleway"/>
              <a:sym typeface="Raleway"/>
            </a:endParaRPr>
          </a:p>
          <a:p>
            <a:pPr indent="0" lvl="0" marL="0" rtl="0">
              <a:spcBef>
                <a:spcPts val="800"/>
              </a:spcBef>
              <a:spcAft>
                <a:spcPts val="800"/>
              </a:spcAft>
              <a:buNone/>
            </a:pPr>
            <a:r>
              <a:rPr b="1" lang="es-419" sz="1100">
                <a:solidFill>
                  <a:schemeClr val="dk2"/>
                </a:solidFill>
                <a:latin typeface="Raleway"/>
                <a:ea typeface="Raleway"/>
                <a:cs typeface="Raleway"/>
                <a:sym typeface="Raleway"/>
              </a:rPr>
              <a:t>“La </a:t>
            </a:r>
            <a:r>
              <a:rPr b="1" lang="es-419" sz="1100">
                <a:solidFill>
                  <a:schemeClr val="dk2"/>
                </a:solidFill>
                <a:latin typeface="Raleway"/>
                <a:ea typeface="Raleway"/>
                <a:cs typeface="Raleway"/>
                <a:sym typeface="Raleway"/>
              </a:rPr>
              <a:t>metodología</a:t>
            </a:r>
            <a:r>
              <a:rPr b="1" lang="es-419" sz="1100">
                <a:solidFill>
                  <a:schemeClr val="dk2"/>
                </a:solidFill>
                <a:latin typeface="Raleway"/>
                <a:ea typeface="Raleway"/>
                <a:cs typeface="Raleway"/>
                <a:sym typeface="Raleway"/>
              </a:rPr>
              <a:t> de los programas de </a:t>
            </a:r>
            <a:r>
              <a:rPr b="1" lang="es-419" sz="1100">
                <a:solidFill>
                  <a:schemeClr val="dk2"/>
                </a:solidFill>
                <a:latin typeface="Raleway"/>
                <a:ea typeface="Raleway"/>
                <a:cs typeface="Raleway"/>
                <a:sym typeface="Raleway"/>
              </a:rPr>
              <a:t>investigación</a:t>
            </a:r>
            <a:r>
              <a:rPr b="1" lang="es-419" sz="1100">
                <a:solidFill>
                  <a:schemeClr val="dk2"/>
                </a:solidFill>
                <a:latin typeface="Raleway"/>
                <a:ea typeface="Raleway"/>
                <a:cs typeface="Raleway"/>
                <a:sym typeface="Raleway"/>
              </a:rPr>
              <a:t> -sostiene Lakatos- puede explicar de este modo el elevado grado de </a:t>
            </a:r>
            <a:r>
              <a:rPr b="1" lang="es-419" sz="1100">
                <a:solidFill>
                  <a:schemeClr val="dk2"/>
                </a:solidFill>
                <a:latin typeface="Raleway"/>
                <a:ea typeface="Raleway"/>
                <a:cs typeface="Raleway"/>
                <a:sym typeface="Raleway"/>
              </a:rPr>
              <a:t>autonomía</a:t>
            </a:r>
            <a:r>
              <a:rPr b="1" lang="es-419" sz="1100">
                <a:solidFill>
                  <a:schemeClr val="dk2"/>
                </a:solidFill>
                <a:latin typeface="Raleway"/>
                <a:ea typeface="Raleway"/>
                <a:cs typeface="Raleway"/>
                <a:sym typeface="Raleway"/>
              </a:rPr>
              <a:t> de la ciencia </a:t>
            </a:r>
            <a:r>
              <a:rPr b="1" lang="es-419" sz="1100">
                <a:solidFill>
                  <a:schemeClr val="dk2"/>
                </a:solidFill>
                <a:latin typeface="Raleway"/>
                <a:ea typeface="Raleway"/>
                <a:cs typeface="Raleway"/>
                <a:sym typeface="Raleway"/>
              </a:rPr>
              <a:t>teórica</a:t>
            </a:r>
            <a:r>
              <a:rPr b="1" lang="es-419" sz="1100">
                <a:solidFill>
                  <a:schemeClr val="dk2"/>
                </a:solidFill>
                <a:latin typeface="Raleway"/>
                <a:ea typeface="Raleway"/>
                <a:cs typeface="Raleway"/>
                <a:sym typeface="Raleway"/>
              </a:rPr>
              <a:t>.” (Lakatos, 1993)</a:t>
            </a:r>
            <a:endParaRPr b="1" sz="1100">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FF"/>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283100" y="712150"/>
            <a:ext cx="8654100" cy="383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s-419"/>
              <a:t>Programa De investigación Científica </a:t>
            </a:r>
            <a:endParaRPr/>
          </a:p>
          <a:p>
            <a:pPr indent="0" lvl="0" marL="0" rtl="0">
              <a:spcBef>
                <a:spcPts val="0"/>
              </a:spcBef>
              <a:spcAft>
                <a:spcPts val="0"/>
              </a:spcAft>
              <a:buNone/>
            </a:pPr>
            <a:r>
              <a:t/>
            </a:r>
            <a:endParaRPr sz="3000"/>
          </a:p>
          <a:p>
            <a:pPr indent="0" lvl="0" marL="0" rtl="0">
              <a:spcBef>
                <a:spcPts val="0"/>
              </a:spcBef>
              <a:spcAft>
                <a:spcPts val="0"/>
              </a:spcAft>
              <a:buNone/>
            </a:pPr>
            <a:r>
              <a:rPr lang="es-419"/>
              <a:t>#Hipótesis   </a:t>
            </a:r>
            <a:endParaRPr/>
          </a:p>
          <a:p>
            <a:pPr indent="0" lvl="0" marL="914400" rtl="0">
              <a:spcBef>
                <a:spcPts val="0"/>
              </a:spcBef>
              <a:spcAft>
                <a:spcPts val="0"/>
              </a:spcAft>
              <a:buNone/>
            </a:pPr>
            <a:r>
              <a:rPr lang="es-419"/>
              <a:t>Auxiliares </a:t>
            </a:r>
            <a:endParaRPr/>
          </a:p>
          <a:p>
            <a:pPr indent="0" lvl="0" marL="0" rtl="0">
              <a:spcBef>
                <a:spcPts val="0"/>
              </a:spcBef>
              <a:spcAft>
                <a:spcPts val="0"/>
              </a:spcAft>
              <a:buNone/>
            </a:pPr>
            <a:r>
              <a:rPr lang="es-419"/>
              <a:t>			</a:t>
            </a:r>
            <a:endParaRPr/>
          </a:p>
        </p:txBody>
      </p:sp>
      <p:grpSp>
        <p:nvGrpSpPr>
          <p:cNvPr id="192" name="Shape 192"/>
          <p:cNvGrpSpPr/>
          <p:nvPr/>
        </p:nvGrpSpPr>
        <p:grpSpPr>
          <a:xfrm>
            <a:off x="5505882" y="1662466"/>
            <a:ext cx="3502117" cy="3353253"/>
            <a:chOff x="6803275" y="395363"/>
            <a:chExt cx="2212050" cy="2537076"/>
          </a:xfrm>
        </p:grpSpPr>
        <p:pic>
          <p:nvPicPr>
            <p:cNvPr id="193" name="Shape 193"/>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94" name="Shape 194"/>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195" name="Shape 195"/>
          <p:cNvSpPr txBox="1"/>
          <p:nvPr/>
        </p:nvSpPr>
        <p:spPr>
          <a:xfrm>
            <a:off x="5711775" y="2131250"/>
            <a:ext cx="3090300" cy="276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800"/>
              </a:spcAft>
              <a:buNone/>
            </a:pPr>
            <a:r>
              <a:rPr b="1" lang="es-419" sz="1000">
                <a:solidFill>
                  <a:schemeClr val="dk2"/>
                </a:solidFill>
                <a:latin typeface="Raleway"/>
                <a:ea typeface="Raleway"/>
                <a:cs typeface="Raleway"/>
                <a:sym typeface="Raleway"/>
              </a:rPr>
              <a:t>Consiste en una sucesión de teorías relacionadas entre sí, de manera que unas se generan partiendo de las anteriores. Estas teorías que están dentro de un PIC comparten un núcleo firme o duro (NF). El núcleo firme está protegido por un Cinturón protector (CP) que consiste en un conjunto de hipótesis auxiliares que pueden ser modificadas, eliminadas o reemplazadas por otras nuevas con el objetivo de impedir que se pueda falsar el núcleo firme.</a:t>
            </a:r>
            <a:br>
              <a:rPr b="1" lang="es-419" sz="1000">
                <a:solidFill>
                  <a:schemeClr val="dk2"/>
                </a:solidFill>
                <a:latin typeface="Raleway"/>
                <a:ea typeface="Raleway"/>
                <a:cs typeface="Raleway"/>
                <a:sym typeface="Raleway"/>
              </a:rPr>
            </a:br>
            <a:r>
              <a:rPr b="1" lang="es-419" sz="1000">
                <a:solidFill>
                  <a:schemeClr val="dk2"/>
                </a:solidFill>
                <a:latin typeface="Raleway"/>
                <a:ea typeface="Raleway"/>
                <a:cs typeface="Raleway"/>
                <a:sym typeface="Raleway"/>
              </a:rPr>
              <a:t>Dentro de un PIC hay una heurística negativa y una heurística positiva. La positiva sirve de guía e indica como continuar el programa, mientras que la negativa prohíbe la refutación del núcleo firme.</a:t>
            </a:r>
            <a:endParaRPr b="1" sz="1000">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FF"/>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283100" y="712150"/>
            <a:ext cx="8654100" cy="383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a:spcBef>
                <a:spcPts val="0"/>
              </a:spcBef>
              <a:spcAft>
                <a:spcPts val="0"/>
              </a:spcAft>
              <a:buNone/>
            </a:pPr>
            <a:r>
              <a:rPr lang="es-419"/>
              <a:t>Programa De </a:t>
            </a:r>
            <a:r>
              <a:rPr lang="es-419"/>
              <a:t>investigación</a:t>
            </a:r>
            <a:r>
              <a:rPr lang="es-419"/>
              <a:t> </a:t>
            </a:r>
            <a:r>
              <a:rPr lang="es-419"/>
              <a:t>Científica</a:t>
            </a:r>
            <a:r>
              <a:rPr lang="es-419"/>
              <a:t> </a:t>
            </a:r>
            <a:endParaRPr/>
          </a:p>
          <a:p>
            <a:pPr indent="0" lvl="0" marL="0" rtl="0">
              <a:spcBef>
                <a:spcPts val="0"/>
              </a:spcBef>
              <a:spcAft>
                <a:spcPts val="0"/>
              </a:spcAft>
              <a:buNone/>
            </a:pPr>
            <a:r>
              <a:t/>
            </a:r>
            <a:endParaRPr sz="3000"/>
          </a:p>
          <a:p>
            <a:pPr indent="0" lvl="0" marL="0">
              <a:spcBef>
                <a:spcPts val="0"/>
              </a:spcBef>
              <a:spcAft>
                <a:spcPts val="0"/>
              </a:spcAft>
              <a:buNone/>
            </a:pPr>
            <a:r>
              <a:rPr lang="es-419"/>
              <a:t>#Heuristica</a:t>
            </a:r>
            <a:endParaRPr/>
          </a:p>
          <a:p>
            <a:pPr indent="0" lvl="0" marL="0" rtl="0">
              <a:spcBef>
                <a:spcPts val="0"/>
              </a:spcBef>
              <a:spcAft>
                <a:spcPts val="0"/>
              </a:spcAft>
              <a:buNone/>
            </a:pPr>
            <a:r>
              <a:rPr lang="es-419"/>
              <a:t>			Positiva</a:t>
            </a:r>
            <a:endParaRPr/>
          </a:p>
        </p:txBody>
      </p:sp>
      <p:grpSp>
        <p:nvGrpSpPr>
          <p:cNvPr id="201" name="Shape 201"/>
          <p:cNvGrpSpPr/>
          <p:nvPr/>
        </p:nvGrpSpPr>
        <p:grpSpPr>
          <a:xfrm>
            <a:off x="5505882" y="1662466"/>
            <a:ext cx="3502117" cy="3353253"/>
            <a:chOff x="6803275" y="395363"/>
            <a:chExt cx="2212050" cy="2537076"/>
          </a:xfrm>
        </p:grpSpPr>
        <p:pic>
          <p:nvPicPr>
            <p:cNvPr id="202" name="Shape 20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203" name="Shape 20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204" name="Shape 204"/>
          <p:cNvSpPr txBox="1"/>
          <p:nvPr/>
        </p:nvSpPr>
        <p:spPr>
          <a:xfrm>
            <a:off x="5971138" y="2280425"/>
            <a:ext cx="2571600" cy="247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800"/>
              </a:spcAft>
              <a:buNone/>
            </a:pPr>
            <a:r>
              <a:rPr b="1" lang="es-419" sz="1200">
                <a:solidFill>
                  <a:schemeClr val="dk2"/>
                </a:solidFill>
                <a:latin typeface="Raleway"/>
                <a:ea typeface="Raleway"/>
                <a:cs typeface="Raleway"/>
                <a:sym typeface="Raleway"/>
              </a:rPr>
              <a:t>C</a:t>
            </a:r>
            <a:r>
              <a:rPr b="1" lang="es-419" sz="1200">
                <a:solidFill>
                  <a:schemeClr val="dk2"/>
                </a:solidFill>
                <a:latin typeface="Raleway"/>
                <a:ea typeface="Raleway"/>
                <a:cs typeface="Raleway"/>
                <a:sym typeface="Raleway"/>
              </a:rPr>
              <a:t>onsiste en un conjunto parcialmente articulado de sugerencias o indicaciones sobre cómo cambiar y desarrollar las 'variantes refutables' del programa de investigación; cómo modificar y refinar el cinturón protector refutable</a:t>
            </a:r>
            <a:endParaRPr b="1" sz="1200">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FF"/>
        </a:solidFill>
      </p:bgPr>
    </p:bg>
    <p:spTree>
      <p:nvGrpSpPr>
        <p:cNvPr id="208" name="Shape 208"/>
        <p:cNvGrpSpPr/>
        <p:nvPr/>
      </p:nvGrpSpPr>
      <p:grpSpPr>
        <a:xfrm>
          <a:off x="0" y="0"/>
          <a:ext cx="0" cy="0"/>
          <a:chOff x="0" y="0"/>
          <a:chExt cx="0" cy="0"/>
        </a:xfrm>
      </p:grpSpPr>
      <p:sp>
        <p:nvSpPr>
          <p:cNvPr id="209" name="Shape 209"/>
          <p:cNvSpPr txBox="1"/>
          <p:nvPr>
            <p:ph type="title"/>
          </p:nvPr>
        </p:nvSpPr>
        <p:spPr>
          <a:xfrm>
            <a:off x="283100" y="712150"/>
            <a:ext cx="8654100" cy="383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s-419"/>
              <a:t>Programa De investigación Científica </a:t>
            </a:r>
            <a:endParaRPr/>
          </a:p>
          <a:p>
            <a:pPr indent="0" lvl="0" marL="0" rtl="0">
              <a:spcBef>
                <a:spcPts val="0"/>
              </a:spcBef>
              <a:spcAft>
                <a:spcPts val="0"/>
              </a:spcAft>
              <a:buNone/>
            </a:pPr>
            <a:r>
              <a:t/>
            </a:r>
            <a:endParaRPr sz="3000"/>
          </a:p>
          <a:p>
            <a:pPr indent="0" lvl="0" marL="0" rtl="0">
              <a:spcBef>
                <a:spcPts val="0"/>
              </a:spcBef>
              <a:spcAft>
                <a:spcPts val="0"/>
              </a:spcAft>
              <a:buNone/>
            </a:pPr>
            <a:r>
              <a:rPr lang="es-419"/>
              <a:t>#Heuristica</a:t>
            </a:r>
            <a:endParaRPr/>
          </a:p>
          <a:p>
            <a:pPr indent="0" lvl="0" marL="0" rtl="0">
              <a:spcBef>
                <a:spcPts val="0"/>
              </a:spcBef>
              <a:spcAft>
                <a:spcPts val="0"/>
              </a:spcAft>
              <a:buNone/>
            </a:pPr>
            <a:r>
              <a:rPr lang="es-419"/>
              <a:t>			Negativa</a:t>
            </a:r>
            <a:endParaRPr/>
          </a:p>
        </p:txBody>
      </p:sp>
      <p:grpSp>
        <p:nvGrpSpPr>
          <p:cNvPr id="210" name="Shape 210"/>
          <p:cNvGrpSpPr/>
          <p:nvPr/>
        </p:nvGrpSpPr>
        <p:grpSpPr>
          <a:xfrm>
            <a:off x="5505882" y="1662466"/>
            <a:ext cx="3502117" cy="3353253"/>
            <a:chOff x="6803275" y="395363"/>
            <a:chExt cx="2212050" cy="2537076"/>
          </a:xfrm>
        </p:grpSpPr>
        <p:pic>
          <p:nvPicPr>
            <p:cNvPr id="211" name="Shape 21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212" name="Shape 21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213" name="Shape 213"/>
          <p:cNvSpPr txBox="1"/>
          <p:nvPr/>
        </p:nvSpPr>
        <p:spPr>
          <a:xfrm>
            <a:off x="5971138" y="2280425"/>
            <a:ext cx="2571600" cy="2472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800"/>
              </a:spcAft>
              <a:buNone/>
            </a:pPr>
            <a:r>
              <a:rPr b="1" lang="es-419" sz="1200">
                <a:solidFill>
                  <a:schemeClr val="dk2"/>
                </a:solidFill>
                <a:latin typeface="Raleway"/>
                <a:ea typeface="Raleway"/>
                <a:cs typeface="Raleway"/>
                <a:sym typeface="Raleway"/>
              </a:rPr>
              <a:t>Consiste en prohibir la </a:t>
            </a:r>
            <a:r>
              <a:rPr b="1" lang="es-419" sz="1200">
                <a:solidFill>
                  <a:schemeClr val="dk2"/>
                </a:solidFill>
                <a:latin typeface="Raleway"/>
                <a:ea typeface="Raleway"/>
                <a:cs typeface="Raleway"/>
                <a:sym typeface="Raleway"/>
              </a:rPr>
              <a:t>refutación</a:t>
            </a:r>
            <a:r>
              <a:rPr b="1" lang="es-419" sz="1200">
                <a:solidFill>
                  <a:schemeClr val="dk2"/>
                </a:solidFill>
                <a:latin typeface="Raleway"/>
                <a:ea typeface="Raleway"/>
                <a:cs typeface="Raleway"/>
                <a:sym typeface="Raleway"/>
              </a:rPr>
              <a:t> del </a:t>
            </a:r>
            <a:r>
              <a:rPr b="1" lang="es-419" sz="1200">
                <a:solidFill>
                  <a:schemeClr val="dk2"/>
                </a:solidFill>
                <a:latin typeface="Raleway"/>
                <a:ea typeface="Raleway"/>
                <a:cs typeface="Raleway"/>
                <a:sym typeface="Raleway"/>
              </a:rPr>
              <a:t>núcleo</a:t>
            </a:r>
            <a:r>
              <a:rPr b="1" lang="es-419" sz="1200">
                <a:solidFill>
                  <a:schemeClr val="dk2"/>
                </a:solidFill>
                <a:latin typeface="Raleway"/>
                <a:ea typeface="Raleway"/>
                <a:cs typeface="Raleway"/>
                <a:sym typeface="Raleway"/>
              </a:rPr>
              <a:t>.  Es un conjunto  de reglas que indican los caminos que deben ser evitados en la </a:t>
            </a:r>
            <a:r>
              <a:rPr b="1" lang="es-419" sz="1200">
                <a:solidFill>
                  <a:schemeClr val="dk2"/>
                </a:solidFill>
                <a:latin typeface="Raleway"/>
                <a:ea typeface="Raleway"/>
                <a:cs typeface="Raleway"/>
                <a:sym typeface="Raleway"/>
              </a:rPr>
              <a:t>investigación</a:t>
            </a:r>
            <a:r>
              <a:rPr b="1" lang="es-419" sz="1200">
                <a:solidFill>
                  <a:schemeClr val="dk2"/>
                </a:solidFill>
                <a:latin typeface="Raleway"/>
                <a:ea typeface="Raleway"/>
                <a:cs typeface="Raleway"/>
                <a:sym typeface="Raleway"/>
              </a:rPr>
              <a:t> (como complicar el </a:t>
            </a:r>
            <a:r>
              <a:rPr b="1" lang="es-419" sz="1200">
                <a:solidFill>
                  <a:schemeClr val="dk2"/>
                </a:solidFill>
                <a:latin typeface="Raleway"/>
                <a:ea typeface="Raleway"/>
                <a:cs typeface="Raleway"/>
                <a:sym typeface="Raleway"/>
              </a:rPr>
              <a:t>cinturón</a:t>
            </a:r>
            <a:r>
              <a:rPr b="1" lang="es-419" sz="1200">
                <a:solidFill>
                  <a:schemeClr val="dk2"/>
                </a:solidFill>
                <a:latin typeface="Raleway"/>
                <a:ea typeface="Raleway"/>
                <a:cs typeface="Raleway"/>
                <a:sym typeface="Raleway"/>
              </a:rPr>
              <a:t> protector).</a:t>
            </a:r>
            <a:endParaRPr b="1" sz="1200">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217" name="Shape 217"/>
        <p:cNvGrpSpPr/>
        <p:nvPr/>
      </p:nvGrpSpPr>
      <p:grpSpPr>
        <a:xfrm>
          <a:off x="0" y="0"/>
          <a:ext cx="0" cy="0"/>
          <a:chOff x="0" y="0"/>
          <a:chExt cx="0" cy="0"/>
        </a:xfrm>
      </p:grpSpPr>
      <p:grpSp>
        <p:nvGrpSpPr>
          <p:cNvPr id="218" name="Shape 218"/>
          <p:cNvGrpSpPr/>
          <p:nvPr/>
        </p:nvGrpSpPr>
        <p:grpSpPr>
          <a:xfrm>
            <a:off x="393950" y="446404"/>
            <a:ext cx="8603376" cy="4697095"/>
            <a:chOff x="3804740" y="-535312"/>
            <a:chExt cx="6971941" cy="4697095"/>
          </a:xfrm>
        </p:grpSpPr>
        <p:pic>
          <p:nvPicPr>
            <p:cNvPr id="219" name="Shape 219"/>
            <p:cNvPicPr preferRelativeResize="0"/>
            <p:nvPr/>
          </p:nvPicPr>
          <p:blipFill>
            <a:blip r:embed="rId3">
              <a:alphaModFix/>
            </a:blip>
            <a:stretch>
              <a:fillRect/>
            </a:stretch>
          </p:blipFill>
          <p:spPr>
            <a:xfrm>
              <a:off x="3804740" y="-436292"/>
              <a:ext cx="6971941" cy="4598075"/>
            </a:xfrm>
            <a:prstGeom prst="rect">
              <a:avLst/>
            </a:prstGeom>
            <a:noFill/>
            <a:ln>
              <a:noFill/>
            </a:ln>
          </p:spPr>
        </p:pic>
        <p:pic>
          <p:nvPicPr>
            <p:cNvPr descr="Trozo de cinta adhesiva que pega una nota a la diapositiva" id="220" name="Shape 220"/>
            <p:cNvPicPr preferRelativeResize="0"/>
            <p:nvPr/>
          </p:nvPicPr>
          <p:blipFill rotWithShape="1">
            <a:blip r:embed="rId4">
              <a:alphaModFix/>
            </a:blip>
            <a:srcRect b="10011" l="9244" r="2118" t="5926"/>
            <a:stretch/>
          </p:blipFill>
          <p:spPr>
            <a:xfrm rot="154826">
              <a:off x="6725870" y="-511256"/>
              <a:ext cx="1077273" cy="382687"/>
            </a:xfrm>
            <a:prstGeom prst="rect">
              <a:avLst/>
            </a:prstGeom>
            <a:noFill/>
            <a:ln>
              <a:noFill/>
            </a:ln>
          </p:spPr>
        </p:pic>
        <p:sp>
          <p:nvSpPr>
            <p:cNvPr id="221" name="Shape 221"/>
            <p:cNvSpPr txBox="1"/>
            <p:nvPr/>
          </p:nvSpPr>
          <p:spPr>
            <a:xfrm>
              <a:off x="4221459" y="-104514"/>
              <a:ext cx="6086100" cy="362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b="1" lang="es-419" u="sng">
                  <a:solidFill>
                    <a:schemeClr val="dk1"/>
                  </a:solidFill>
                  <a:latin typeface="Raleway"/>
                  <a:ea typeface="Raleway"/>
                  <a:cs typeface="Raleway"/>
                  <a:sym typeface="Raleway"/>
                </a:rPr>
                <a:t>Programa de </a:t>
              </a:r>
              <a:r>
                <a:rPr b="1" lang="es-419" u="sng">
                  <a:solidFill>
                    <a:schemeClr val="dk1"/>
                  </a:solidFill>
                  <a:latin typeface="Raleway"/>
                  <a:ea typeface="Raleway"/>
                  <a:cs typeface="Raleway"/>
                  <a:sym typeface="Raleway"/>
                </a:rPr>
                <a:t>Investigación</a:t>
              </a:r>
              <a:r>
                <a:rPr b="1" lang="es-419" u="sng">
                  <a:solidFill>
                    <a:schemeClr val="dk1"/>
                  </a:solidFill>
                  <a:latin typeface="Raleway"/>
                  <a:ea typeface="Raleway"/>
                  <a:cs typeface="Raleway"/>
                  <a:sym typeface="Raleway"/>
                </a:rPr>
                <a:t> </a:t>
              </a:r>
              <a:r>
                <a:rPr b="1" lang="es-419" u="sng">
                  <a:solidFill>
                    <a:schemeClr val="dk1"/>
                  </a:solidFill>
                  <a:latin typeface="Raleway"/>
                  <a:ea typeface="Raleway"/>
                  <a:cs typeface="Raleway"/>
                  <a:sym typeface="Raleway"/>
                </a:rPr>
                <a:t>Científica</a:t>
              </a:r>
              <a:r>
                <a:rPr b="1" lang="es-419" u="sng">
                  <a:solidFill>
                    <a:schemeClr val="dk1"/>
                  </a:solidFill>
                  <a:latin typeface="Raleway"/>
                  <a:ea typeface="Raleway"/>
                  <a:cs typeface="Raleway"/>
                  <a:sym typeface="Raleway"/>
                </a:rPr>
                <a:t>.</a:t>
              </a:r>
              <a:r>
                <a:rPr b="1" lang="es-419">
                  <a:solidFill>
                    <a:schemeClr val="dk1"/>
                  </a:solidFill>
                  <a:latin typeface="Raleway"/>
                  <a:ea typeface="Raleway"/>
                  <a:cs typeface="Raleway"/>
                  <a:sym typeface="Raleway"/>
                </a:rPr>
                <a:t>. </a:t>
              </a:r>
              <a:endParaRPr sz="1100">
                <a:solidFill>
                  <a:srgbClr val="545454"/>
                </a:solidFill>
                <a:highlight>
                  <a:srgbClr val="FFFFFF"/>
                </a:highlight>
              </a:endParaRPr>
            </a:p>
            <a:p>
              <a:pPr indent="0" lvl="0" marL="0" rtl="0" algn="just">
                <a:lnSpc>
                  <a:spcPct val="115000"/>
                </a:lnSpc>
                <a:spcBef>
                  <a:spcPts val="800"/>
                </a:spcBef>
                <a:spcAft>
                  <a:spcPts val="0"/>
                </a:spcAft>
                <a:buClr>
                  <a:schemeClr val="dk2"/>
                </a:buClr>
                <a:buSzPts val="1100"/>
                <a:buFont typeface="Arial"/>
                <a:buNone/>
              </a:pPr>
              <a:r>
                <a:t/>
              </a:r>
              <a:endParaRPr sz="1100">
                <a:solidFill>
                  <a:schemeClr val="dk2"/>
                </a:solidFill>
                <a:latin typeface="Verdana"/>
                <a:ea typeface="Verdana"/>
                <a:cs typeface="Verdana"/>
                <a:sym typeface="Verdana"/>
              </a:endParaRPr>
            </a:p>
            <a:p>
              <a:pPr indent="0" lvl="0" marL="0" rtl="0" algn="just">
                <a:lnSpc>
                  <a:spcPct val="115000"/>
                </a:lnSpc>
                <a:spcBef>
                  <a:spcPts val="0"/>
                </a:spcBef>
                <a:spcAft>
                  <a:spcPts val="0"/>
                </a:spcAft>
                <a:buClr>
                  <a:schemeClr val="dk2"/>
                </a:buClr>
                <a:buSzPts val="1100"/>
                <a:buFont typeface="Arial"/>
                <a:buNone/>
              </a:pPr>
              <a:r>
                <a:rPr lang="es-419" sz="1200">
                  <a:solidFill>
                    <a:schemeClr val="dk2"/>
                  </a:solidFill>
                  <a:latin typeface="Verdana"/>
                  <a:ea typeface="Verdana"/>
                  <a:cs typeface="Verdana"/>
                  <a:sym typeface="Verdana"/>
                </a:rPr>
                <a:t>Es una estructura que sirve para guiar a los futuros investigadores sin importar los resultados.</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Hay 2 puntos para valorar los programas de investigación.</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1-El programa debe tener coherencia para la elaboración de futuras investigaciones.</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2-El programa es guía para el descubrimiento de nuevas fenómenos de vez en cuando.</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Si cumple con ambas se las clasifica como científico.</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Existen 2 puntos de vista para la metodología según Lakatos:</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1-Se trata el trabajo realizado dentro de una sola investigación.</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2-Comparar programas rivales.</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Existen 2 tipos de maniobras que excluye la metodología:</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1-Las hipótesis "AD HOC" que no se pueden demostrar de manera independiente.</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2-Las que contradicen el núcleo central.</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El orden es inviolable, los resultados son los que determinan si se rechazan o no las hipótesis experimentales.</a:t>
              </a:r>
              <a:br>
                <a:rPr lang="es-419" sz="1200">
                  <a:solidFill>
                    <a:schemeClr val="dk2"/>
                  </a:solidFill>
                  <a:latin typeface="Verdana"/>
                  <a:ea typeface="Verdana"/>
                  <a:cs typeface="Verdana"/>
                  <a:sym typeface="Verdana"/>
                </a:rPr>
              </a:br>
              <a:r>
                <a:rPr lang="es-419" sz="1200">
                  <a:solidFill>
                    <a:schemeClr val="dk2"/>
                  </a:solidFill>
                  <a:latin typeface="Verdana"/>
                  <a:ea typeface="Verdana"/>
                  <a:cs typeface="Verdana"/>
                  <a:sym typeface="Verdana"/>
                </a:rPr>
                <a:t>Según Lakatos un programa de investigación no será mejor que otro, solo se podrá valorar los resultados individualmente.</a:t>
              </a:r>
              <a:endParaRPr sz="1200">
                <a:solidFill>
                  <a:schemeClr val="dk2"/>
                </a:solidFill>
                <a:latin typeface="Verdana"/>
                <a:ea typeface="Verdana"/>
                <a:cs typeface="Verdana"/>
                <a:sym typeface="Verdana"/>
              </a:endParaRPr>
            </a:p>
            <a:p>
              <a:pPr indent="0" lvl="0" marL="0" rtl="0" algn="just">
                <a:lnSpc>
                  <a:spcPct val="115000"/>
                </a:lnSpc>
                <a:spcBef>
                  <a:spcPts val="0"/>
                </a:spcBef>
                <a:spcAft>
                  <a:spcPts val="0"/>
                </a:spcAft>
                <a:buClr>
                  <a:schemeClr val="dk2"/>
                </a:buClr>
                <a:buSzPts val="1100"/>
                <a:buFont typeface="Arial"/>
                <a:buNone/>
              </a:pPr>
              <a:r>
                <a:t/>
              </a:r>
              <a:endParaRPr sz="600">
                <a:solidFill>
                  <a:schemeClr val="dk2"/>
                </a:solidFill>
                <a:latin typeface="Verdana"/>
                <a:ea typeface="Verdana"/>
                <a:cs typeface="Verdana"/>
                <a:sym typeface="Verdana"/>
              </a:endParaRPr>
            </a:p>
            <a:p>
              <a:pPr indent="0" lvl="0" marL="0" rtl="0">
                <a:spcBef>
                  <a:spcPts val="0"/>
                </a:spcBef>
                <a:spcAft>
                  <a:spcPts val="800"/>
                </a:spcAft>
                <a:buClr>
                  <a:schemeClr val="dk2"/>
                </a:buClr>
                <a:buSzPts val="1100"/>
                <a:buFont typeface="Arial"/>
                <a:buNone/>
              </a:pPr>
              <a:r>
                <a:rPr b="1" lang="es-419" sz="1200">
                  <a:solidFill>
                    <a:schemeClr val="dk2"/>
                  </a:solidFill>
                  <a:latin typeface="Raleway"/>
                  <a:ea typeface="Raleway"/>
                  <a:cs typeface="Raleway"/>
                  <a:sym typeface="Raleway"/>
                </a:rPr>
                <a:t>“FUENTE: Methodology of scientific research programmes”</a:t>
              </a:r>
              <a:endParaRPr b="1" u="sng">
                <a:solidFill>
                  <a:schemeClr val="dk1"/>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Shape 226"/>
          <p:cNvPicPr preferRelativeResize="0"/>
          <p:nvPr/>
        </p:nvPicPr>
        <p:blipFill>
          <a:blip r:embed="rId3">
            <a:alphaModFix/>
          </a:blip>
          <a:stretch>
            <a:fillRect/>
          </a:stretch>
        </p:blipFill>
        <p:spPr>
          <a:xfrm>
            <a:off x="65625" y="497300"/>
            <a:ext cx="8939474" cy="430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Shape 231"/>
          <p:cNvPicPr preferRelativeResize="0"/>
          <p:nvPr/>
        </p:nvPicPr>
        <p:blipFill>
          <a:blip r:embed="rId3">
            <a:alphaModFix/>
          </a:blip>
          <a:stretch>
            <a:fillRect/>
          </a:stretch>
        </p:blipFill>
        <p:spPr>
          <a:xfrm>
            <a:off x="1346200" y="152400"/>
            <a:ext cx="6451601"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386575" y="236150"/>
            <a:ext cx="5197200" cy="768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lang="es-419" sz="3600">
                <a:solidFill>
                  <a:schemeClr val="dk1"/>
                </a:solidFill>
              </a:rPr>
              <a:t>Hola, </a:t>
            </a:r>
            <a:endParaRPr sz="2400"/>
          </a:p>
        </p:txBody>
      </p:sp>
      <p:sp>
        <p:nvSpPr>
          <p:cNvPr id="79" name="Shape 79"/>
          <p:cNvSpPr txBox="1"/>
          <p:nvPr>
            <p:ph idx="4294967295" type="title"/>
          </p:nvPr>
        </p:nvSpPr>
        <p:spPr>
          <a:xfrm>
            <a:off x="500250" y="933125"/>
            <a:ext cx="4167300" cy="4139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2"/>
              </a:buClr>
              <a:buSzPts val="1100"/>
              <a:buFont typeface="Arial"/>
              <a:buNone/>
            </a:pPr>
            <a:r>
              <a:rPr b="0" lang="es-419" sz="1800">
                <a:latin typeface="Lato"/>
                <a:ea typeface="Lato"/>
                <a:cs typeface="Lato"/>
                <a:sym typeface="Lato"/>
              </a:rPr>
              <a:t>Nosotros somos:</a:t>
            </a:r>
            <a:endParaRPr b="0" sz="1800">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s-419" sz="1800">
                <a:latin typeface="Lato"/>
                <a:ea typeface="Lato"/>
                <a:cs typeface="Lato"/>
                <a:sym typeface="Lato"/>
              </a:rPr>
              <a:t>-Aguirre, Sebastian</a:t>
            </a:r>
            <a:endParaRPr b="0" sz="1800">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s-419" sz="1800">
                <a:latin typeface="Lato"/>
                <a:ea typeface="Lato"/>
                <a:cs typeface="Lato"/>
                <a:sym typeface="Lato"/>
              </a:rPr>
              <a:t>-Meza, Marina </a:t>
            </a:r>
            <a:endParaRPr b="0" sz="1800">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s-419" sz="1800">
                <a:latin typeface="Lato"/>
                <a:ea typeface="Lato"/>
                <a:cs typeface="Lato"/>
                <a:sym typeface="Lato"/>
              </a:rPr>
              <a:t>-Rodriguez, Denis</a:t>
            </a:r>
            <a:endParaRPr b="0" sz="1800">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s-419" sz="1800">
                <a:latin typeface="Lato"/>
                <a:ea typeface="Lato"/>
                <a:cs typeface="Lato"/>
                <a:sym typeface="Lato"/>
              </a:rPr>
              <a:t>-Santos, German	</a:t>
            </a:r>
            <a:endParaRPr b="0" sz="1800">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s-419" sz="1800">
                <a:latin typeface="Lato"/>
                <a:ea typeface="Lato"/>
                <a:cs typeface="Lato"/>
                <a:sym typeface="Lato"/>
              </a:rPr>
              <a:t>-Toncic, Luis</a:t>
            </a:r>
            <a:endParaRPr b="0" sz="1800">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s-419" sz="1800">
                <a:latin typeface="Lato"/>
                <a:ea typeface="Lato"/>
                <a:cs typeface="Lato"/>
                <a:sym typeface="Lato"/>
              </a:rPr>
              <a:t>-Vargas, Maximiliano</a:t>
            </a:r>
            <a:endParaRPr b="0" sz="1800">
              <a:latin typeface="Lato"/>
              <a:ea typeface="Lato"/>
              <a:cs typeface="Lato"/>
              <a:sym typeface="Lato"/>
            </a:endParaRPr>
          </a:p>
          <a:p>
            <a:pPr indent="0" lvl="0" marL="0" rtl="0">
              <a:lnSpc>
                <a:spcPct val="115000"/>
              </a:lnSpc>
              <a:spcBef>
                <a:spcPts val="1600"/>
              </a:spcBef>
              <a:spcAft>
                <a:spcPts val="0"/>
              </a:spcAft>
              <a:buClr>
                <a:schemeClr val="dk2"/>
              </a:buClr>
              <a:buSzPts val="1100"/>
              <a:buFont typeface="Arial"/>
              <a:buNone/>
            </a:pPr>
            <a:r>
              <a:rPr b="0" lang="es-419" sz="1800">
                <a:latin typeface="Lato"/>
                <a:ea typeface="Lato"/>
                <a:cs typeface="Lato"/>
                <a:sym typeface="Lato"/>
              </a:rPr>
              <a:t>-Vernengo, Julieta</a:t>
            </a:r>
            <a:endParaRPr b="0" sz="1800">
              <a:latin typeface="Lato"/>
              <a:ea typeface="Lato"/>
              <a:cs typeface="Lato"/>
              <a:sym typeface="Lato"/>
            </a:endParaRPr>
          </a:p>
          <a:p>
            <a:pPr indent="0" lvl="0" marL="0" rtl="0">
              <a:lnSpc>
                <a:spcPct val="115000"/>
              </a:lnSpc>
              <a:spcBef>
                <a:spcPts val="1600"/>
              </a:spcBef>
              <a:spcAft>
                <a:spcPts val="1600"/>
              </a:spcAft>
              <a:buClr>
                <a:schemeClr val="dk2"/>
              </a:buClr>
              <a:buSzPts val="1100"/>
              <a:buFont typeface="Arial"/>
              <a:buNone/>
            </a:pPr>
            <a:r>
              <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00"/>
        </a:solidFill>
      </p:bgPr>
    </p:bg>
    <p:spTree>
      <p:nvGrpSpPr>
        <p:cNvPr id="235" name="Shape 235"/>
        <p:cNvGrpSpPr/>
        <p:nvPr/>
      </p:nvGrpSpPr>
      <p:grpSpPr>
        <a:xfrm>
          <a:off x="0" y="0"/>
          <a:ext cx="0" cy="0"/>
          <a:chOff x="0" y="0"/>
          <a:chExt cx="0" cy="0"/>
        </a:xfrm>
      </p:grpSpPr>
      <p:pic>
        <p:nvPicPr>
          <p:cNvPr id="236" name="Shape 236"/>
          <p:cNvPicPr preferRelativeResize="0"/>
          <p:nvPr/>
        </p:nvPicPr>
        <p:blipFill>
          <a:blip r:embed="rId3">
            <a:alphaModFix/>
          </a:blip>
          <a:stretch>
            <a:fillRect/>
          </a:stretch>
        </p:blipFill>
        <p:spPr>
          <a:xfrm>
            <a:off x="1015900" y="162725"/>
            <a:ext cx="7118499" cy="4818049"/>
          </a:xfrm>
          <a:prstGeom prst="rect">
            <a:avLst/>
          </a:prstGeom>
          <a:noFill/>
          <a:ln>
            <a:noFill/>
          </a:ln>
        </p:spPr>
      </p:pic>
      <p:pic>
        <p:nvPicPr>
          <p:cNvPr descr="Trozo de cinta adhesiva que pega una nota a la diapositiva" id="237" name="Shape 237"/>
          <p:cNvPicPr preferRelativeResize="0"/>
          <p:nvPr/>
        </p:nvPicPr>
        <p:blipFill rotWithShape="1">
          <a:blip r:embed="rId4">
            <a:alphaModFix/>
          </a:blip>
          <a:srcRect b="10011" l="9244" r="2118" t="5926"/>
          <a:stretch/>
        </p:blipFill>
        <p:spPr>
          <a:xfrm rot="154824">
            <a:off x="3556752" y="145628"/>
            <a:ext cx="1832820" cy="651069"/>
          </a:xfrm>
          <a:prstGeom prst="rect">
            <a:avLst/>
          </a:prstGeom>
          <a:noFill/>
          <a:ln>
            <a:noFill/>
          </a:ln>
        </p:spPr>
      </p:pic>
      <p:sp>
        <p:nvSpPr>
          <p:cNvPr id="238" name="Shape 238"/>
          <p:cNvSpPr txBox="1"/>
          <p:nvPr/>
        </p:nvSpPr>
        <p:spPr>
          <a:xfrm>
            <a:off x="1442175" y="687400"/>
            <a:ext cx="59178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419" sz="3000">
                <a:solidFill>
                  <a:schemeClr val="lt2"/>
                </a:solidFill>
                <a:latin typeface="Raleway"/>
                <a:ea typeface="Raleway"/>
                <a:cs typeface="Raleway"/>
                <a:sym typeface="Raleway"/>
              </a:rPr>
              <a:t> </a:t>
            </a:r>
            <a:r>
              <a:rPr b="1" lang="es-419" sz="3000">
                <a:solidFill>
                  <a:schemeClr val="lt2"/>
                </a:solidFill>
                <a:latin typeface="Raleway"/>
                <a:ea typeface="Raleway"/>
                <a:cs typeface="Raleway"/>
                <a:sym typeface="Raleway"/>
              </a:rPr>
              <a:t>Conclusión</a:t>
            </a:r>
            <a:r>
              <a:rPr b="1" lang="es-419" sz="3000">
                <a:solidFill>
                  <a:schemeClr val="lt2"/>
                </a:solidFill>
                <a:latin typeface="Raleway"/>
                <a:ea typeface="Raleway"/>
                <a:cs typeface="Raleway"/>
                <a:sym typeface="Raleway"/>
              </a:rPr>
              <a:t> </a:t>
            </a:r>
            <a:endParaRPr b="1" sz="3000">
              <a:solidFill>
                <a:schemeClr val="lt2"/>
              </a:solidFill>
              <a:latin typeface="Raleway"/>
              <a:ea typeface="Raleway"/>
              <a:cs typeface="Raleway"/>
              <a:sym typeface="Raleway"/>
            </a:endParaRPr>
          </a:p>
        </p:txBody>
      </p:sp>
      <p:sp>
        <p:nvSpPr>
          <p:cNvPr id="239" name="Shape 239"/>
          <p:cNvSpPr txBox="1"/>
          <p:nvPr>
            <p:ph idx="4294967295" type="body"/>
          </p:nvPr>
        </p:nvSpPr>
        <p:spPr>
          <a:xfrm>
            <a:off x="1605575" y="1377475"/>
            <a:ext cx="5562600" cy="332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sz="1200">
                <a:latin typeface="Raleway"/>
                <a:ea typeface="Raleway"/>
                <a:cs typeface="Raleway"/>
                <a:sym typeface="Raleway"/>
              </a:rPr>
              <a:t>Se torna </a:t>
            </a:r>
            <a:r>
              <a:rPr lang="es-419" sz="1200">
                <a:latin typeface="Raleway"/>
                <a:ea typeface="Raleway"/>
                <a:cs typeface="Raleway"/>
                <a:sym typeface="Raleway"/>
              </a:rPr>
              <a:t>difícil</a:t>
            </a:r>
            <a:r>
              <a:rPr lang="es-419" sz="1200">
                <a:latin typeface="Raleway"/>
                <a:ea typeface="Raleway"/>
                <a:cs typeface="Raleway"/>
                <a:sym typeface="Raleway"/>
              </a:rPr>
              <a:t>, llegar a una conclusión cuando se trata de la obra de un gran y </a:t>
            </a:r>
            <a:r>
              <a:rPr lang="es-419" sz="1200">
                <a:latin typeface="Raleway"/>
                <a:ea typeface="Raleway"/>
                <a:cs typeface="Raleway"/>
                <a:sym typeface="Raleway"/>
              </a:rPr>
              <a:t>polémico</a:t>
            </a:r>
            <a:r>
              <a:rPr lang="es-419" sz="1200">
                <a:latin typeface="Raleway"/>
                <a:ea typeface="Raleway"/>
                <a:cs typeface="Raleway"/>
                <a:sym typeface="Raleway"/>
              </a:rPr>
              <a:t> autor como Lakatos. </a:t>
            </a:r>
            <a:endParaRPr sz="1200">
              <a:latin typeface="Raleway"/>
              <a:ea typeface="Raleway"/>
              <a:cs typeface="Raleway"/>
              <a:sym typeface="Raleway"/>
            </a:endParaRPr>
          </a:p>
          <a:p>
            <a:pPr indent="0" lvl="0" marL="0">
              <a:spcBef>
                <a:spcPts val="1600"/>
              </a:spcBef>
              <a:spcAft>
                <a:spcPts val="0"/>
              </a:spcAft>
              <a:buNone/>
            </a:pPr>
            <a:r>
              <a:rPr lang="es-419" sz="1200">
                <a:latin typeface="Raleway"/>
                <a:ea typeface="Raleway"/>
                <a:cs typeface="Raleway"/>
                <a:sym typeface="Raleway"/>
              </a:rPr>
              <a:t>Lakatos propuso que la evaluación y análisis de las teorías científicas debería incluir tanto su descripción, como una serie de ellas que tiene en cuenta sus predicciones, </a:t>
            </a:r>
            <a:r>
              <a:rPr lang="es-419" sz="1200">
                <a:latin typeface="Raleway"/>
                <a:ea typeface="Raleway"/>
                <a:cs typeface="Raleway"/>
                <a:sym typeface="Raleway"/>
              </a:rPr>
              <a:t>así</a:t>
            </a:r>
            <a:r>
              <a:rPr lang="es-419" sz="1200">
                <a:latin typeface="Raleway"/>
                <a:ea typeface="Raleway"/>
                <a:cs typeface="Raleway"/>
                <a:sym typeface="Raleway"/>
              </a:rPr>
              <a:t> como las evidencias en pro de su corroboración o falsación. Observamos entonces, que </a:t>
            </a:r>
            <a:r>
              <a:rPr lang="es-419" sz="1200">
                <a:latin typeface="Raleway"/>
                <a:ea typeface="Raleway"/>
                <a:cs typeface="Raleway"/>
                <a:sym typeface="Raleway"/>
              </a:rPr>
              <a:t>además</a:t>
            </a:r>
            <a:r>
              <a:rPr lang="es-419" sz="1200">
                <a:latin typeface="Raleway"/>
                <a:ea typeface="Raleway"/>
                <a:cs typeface="Raleway"/>
                <a:sym typeface="Raleway"/>
              </a:rPr>
              <a:t> de considerar las </a:t>
            </a:r>
            <a:r>
              <a:rPr lang="es-419" sz="1200">
                <a:latin typeface="Raleway"/>
                <a:ea typeface="Raleway"/>
                <a:cs typeface="Raleway"/>
                <a:sym typeface="Raleway"/>
              </a:rPr>
              <a:t>teorías</a:t>
            </a:r>
            <a:r>
              <a:rPr lang="es-419" sz="1200">
                <a:latin typeface="Raleway"/>
                <a:ea typeface="Raleway"/>
                <a:cs typeface="Raleway"/>
                <a:sym typeface="Raleway"/>
              </a:rPr>
              <a:t> como sistemas, agrupa a todas aquellas vinculadas entre </a:t>
            </a:r>
            <a:r>
              <a:rPr lang="es-419" sz="1200">
                <a:latin typeface="Raleway"/>
                <a:ea typeface="Raleway"/>
                <a:cs typeface="Raleway"/>
                <a:sym typeface="Raleway"/>
              </a:rPr>
              <a:t>sí</a:t>
            </a:r>
            <a:r>
              <a:rPr lang="es-419" sz="1200">
                <a:latin typeface="Raleway"/>
                <a:ea typeface="Raleway"/>
                <a:cs typeface="Raleway"/>
                <a:sym typeface="Raleway"/>
              </a:rPr>
              <a:t> en un nuevo nivel </a:t>
            </a:r>
            <a:r>
              <a:rPr lang="es-419" sz="1200">
                <a:latin typeface="Raleway"/>
                <a:ea typeface="Raleway"/>
                <a:cs typeface="Raleway"/>
                <a:sym typeface="Raleway"/>
              </a:rPr>
              <a:t>jerárquico</a:t>
            </a:r>
            <a:r>
              <a:rPr lang="es-419" sz="1200">
                <a:latin typeface="Raleway"/>
                <a:ea typeface="Raleway"/>
                <a:cs typeface="Raleway"/>
                <a:sym typeface="Raleway"/>
              </a:rPr>
              <a:t> (PIC) a los que analiza en su conjunto. Su enfoque es </a:t>
            </a:r>
            <a:r>
              <a:rPr lang="es-419" sz="1200">
                <a:latin typeface="Raleway"/>
                <a:ea typeface="Raleway"/>
                <a:cs typeface="Raleway"/>
                <a:sym typeface="Raleway"/>
              </a:rPr>
              <a:t>historiográfico</a:t>
            </a:r>
            <a:r>
              <a:rPr lang="es-419" sz="1200">
                <a:latin typeface="Raleway"/>
                <a:ea typeface="Raleway"/>
                <a:cs typeface="Raleway"/>
                <a:sym typeface="Raleway"/>
              </a:rPr>
              <a:t>, ya que tiene en cuenta la estructura interna como el contexto en que se propusieron. En la supuesta serie de constructos modelo </a:t>
            </a:r>
            <a:r>
              <a:rPr lang="es-419" sz="1200">
                <a:latin typeface="Raleway"/>
                <a:ea typeface="Raleway"/>
                <a:cs typeface="Raleway"/>
                <a:sym typeface="Raleway"/>
              </a:rPr>
              <a:t>teóricos</a:t>
            </a:r>
            <a:r>
              <a:rPr lang="es-419" sz="1200">
                <a:latin typeface="Raleway"/>
                <a:ea typeface="Raleway"/>
                <a:cs typeface="Raleway"/>
                <a:sym typeface="Raleway"/>
              </a:rPr>
              <a:t> discierne entre lo que resulta esencial de lo que puede considerarse reemplazable. Es decir, ahonda y categoriza entre los diferentes elementos constitutivos de tales aparatos modelo-teóricos.</a:t>
            </a:r>
            <a:endParaRPr sz="1200">
              <a:latin typeface="Raleway"/>
              <a:ea typeface="Raleway"/>
              <a:cs typeface="Raleway"/>
              <a:sym typeface="Raleway"/>
            </a:endParaRPr>
          </a:p>
          <a:p>
            <a:pPr indent="0" lvl="0" marL="0">
              <a:spcBef>
                <a:spcPts val="1600"/>
              </a:spcBef>
              <a:spcAft>
                <a:spcPts val="0"/>
              </a:spcAft>
              <a:buNone/>
            </a:pPr>
            <a:r>
              <a:t/>
            </a:r>
            <a:endParaRPr sz="1200">
              <a:latin typeface="Raleway"/>
              <a:ea typeface="Raleway"/>
              <a:cs typeface="Raleway"/>
              <a:sym typeface="Raleway"/>
            </a:endParaRPr>
          </a:p>
          <a:p>
            <a:pPr indent="0" lvl="0" marL="0" rtl="0">
              <a:spcBef>
                <a:spcPts val="1600"/>
              </a:spcBef>
              <a:spcAft>
                <a:spcPts val="1600"/>
              </a:spcAft>
              <a:buNone/>
            </a:pPr>
            <a:r>
              <a:t/>
            </a:r>
            <a:endParaRPr sz="1200">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243" name="Shape 243"/>
        <p:cNvGrpSpPr/>
        <p:nvPr/>
      </p:nvGrpSpPr>
      <p:grpSpPr>
        <a:xfrm>
          <a:off x="0" y="0"/>
          <a:ext cx="0" cy="0"/>
          <a:chOff x="0" y="0"/>
          <a:chExt cx="0" cy="0"/>
        </a:xfrm>
      </p:grpSpPr>
      <p:pic>
        <p:nvPicPr>
          <p:cNvPr id="244" name="Shape 244"/>
          <p:cNvPicPr preferRelativeResize="0"/>
          <p:nvPr/>
        </p:nvPicPr>
        <p:blipFill>
          <a:blip r:embed="rId3">
            <a:alphaModFix/>
          </a:blip>
          <a:stretch>
            <a:fillRect/>
          </a:stretch>
        </p:blipFill>
        <p:spPr>
          <a:xfrm>
            <a:off x="1015900" y="162725"/>
            <a:ext cx="7118499" cy="4818049"/>
          </a:xfrm>
          <a:prstGeom prst="rect">
            <a:avLst/>
          </a:prstGeom>
          <a:noFill/>
          <a:ln>
            <a:noFill/>
          </a:ln>
        </p:spPr>
      </p:pic>
      <p:pic>
        <p:nvPicPr>
          <p:cNvPr descr="Trozo de cinta adhesiva que pega una nota a la diapositiva" id="245" name="Shape 245"/>
          <p:cNvPicPr preferRelativeResize="0"/>
          <p:nvPr/>
        </p:nvPicPr>
        <p:blipFill rotWithShape="1">
          <a:blip r:embed="rId4">
            <a:alphaModFix/>
          </a:blip>
          <a:srcRect b="10011" l="9244" r="2118" t="5926"/>
          <a:stretch/>
        </p:blipFill>
        <p:spPr>
          <a:xfrm rot="154824">
            <a:off x="3556752" y="145628"/>
            <a:ext cx="1832820" cy="651069"/>
          </a:xfrm>
          <a:prstGeom prst="rect">
            <a:avLst/>
          </a:prstGeom>
          <a:noFill/>
          <a:ln>
            <a:noFill/>
          </a:ln>
        </p:spPr>
      </p:pic>
      <p:sp>
        <p:nvSpPr>
          <p:cNvPr id="246" name="Shape 246"/>
          <p:cNvSpPr txBox="1"/>
          <p:nvPr>
            <p:ph idx="4294967295" type="body"/>
          </p:nvPr>
        </p:nvSpPr>
        <p:spPr>
          <a:xfrm>
            <a:off x="1605575" y="1377475"/>
            <a:ext cx="55626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t/>
            </a:r>
            <a:endParaRPr sz="1100">
              <a:latin typeface="Verdana"/>
              <a:ea typeface="Verdana"/>
              <a:cs typeface="Verdana"/>
              <a:sym typeface="Verdana"/>
            </a:endParaRPr>
          </a:p>
          <a:p>
            <a:pPr indent="0" lvl="0" marL="0" rtl="0">
              <a:lnSpc>
                <a:spcPct val="100000"/>
              </a:lnSpc>
              <a:spcBef>
                <a:spcPts val="0"/>
              </a:spcBef>
              <a:spcAft>
                <a:spcPts val="0"/>
              </a:spcAft>
              <a:buNone/>
            </a:pPr>
            <a:r>
              <a:rPr b="1" lang="es-419" sz="1200">
                <a:latin typeface="Raleway"/>
                <a:ea typeface="Raleway"/>
                <a:cs typeface="Raleway"/>
                <a:sym typeface="Raleway"/>
              </a:rPr>
              <a:t>-</a:t>
            </a:r>
            <a:r>
              <a:rPr b="1" lang="es-419" sz="1400">
                <a:latin typeface="Raleway"/>
                <a:ea typeface="Raleway"/>
                <a:cs typeface="Raleway"/>
                <a:sym typeface="Raleway"/>
              </a:rPr>
              <a:t>Sonia Durand (2005) </a:t>
            </a:r>
            <a:r>
              <a:rPr lang="es-419" sz="1400">
                <a:latin typeface="Verdana"/>
                <a:ea typeface="Verdana"/>
                <a:cs typeface="Verdana"/>
                <a:sym typeface="Verdana"/>
              </a:rPr>
              <a:t>Encrucijadas del pensamiento.        Buenos Aires.  Editorial: Gran Aldea</a:t>
            </a:r>
            <a:endParaRPr b="1" sz="1400">
              <a:latin typeface="Raleway"/>
              <a:ea typeface="Raleway"/>
              <a:cs typeface="Raleway"/>
              <a:sym typeface="Raleway"/>
            </a:endParaRPr>
          </a:p>
          <a:p>
            <a:pPr indent="0" lvl="0" marL="0" rtl="0">
              <a:lnSpc>
                <a:spcPct val="100000"/>
              </a:lnSpc>
              <a:spcBef>
                <a:spcPts val="800"/>
              </a:spcBef>
              <a:spcAft>
                <a:spcPts val="0"/>
              </a:spcAft>
              <a:buNone/>
            </a:pPr>
            <a:r>
              <a:rPr b="1" lang="es-419" sz="1200">
                <a:latin typeface="Raleway"/>
                <a:ea typeface="Raleway"/>
                <a:cs typeface="Raleway"/>
                <a:sym typeface="Raleway"/>
              </a:rPr>
              <a:t>-</a:t>
            </a:r>
            <a:r>
              <a:rPr lang="es-419" sz="1400">
                <a:solidFill>
                  <a:srgbClr val="111111"/>
                </a:solidFill>
                <a:highlight>
                  <a:srgbClr val="FFFFFF"/>
                </a:highlight>
                <a:latin typeface="Arial"/>
                <a:ea typeface="Arial"/>
                <a:cs typeface="Arial"/>
                <a:sym typeface="Arial"/>
              </a:rPr>
              <a:t>J</a:t>
            </a:r>
            <a:r>
              <a:rPr b="1" lang="es-419" sz="1400">
                <a:solidFill>
                  <a:srgbClr val="111111"/>
                </a:solidFill>
                <a:highlight>
                  <a:srgbClr val="FFFFFF"/>
                </a:highlight>
                <a:latin typeface="Raleway"/>
                <a:ea typeface="Raleway"/>
                <a:cs typeface="Raleway"/>
                <a:sym typeface="Raleway"/>
              </a:rPr>
              <a:t>ohn Worrall, Gregory Currie</a:t>
            </a:r>
            <a:r>
              <a:rPr b="1" lang="es-419" sz="1400">
                <a:solidFill>
                  <a:srgbClr val="111111"/>
                </a:solidFill>
                <a:highlight>
                  <a:srgbClr val="FFFFFF"/>
                </a:highlight>
                <a:latin typeface="Arial"/>
                <a:ea typeface="Arial"/>
                <a:cs typeface="Arial"/>
                <a:sym typeface="Arial"/>
              </a:rPr>
              <a:t> (2001) </a:t>
            </a:r>
            <a:r>
              <a:rPr lang="es-419" sz="1400">
                <a:latin typeface="Verdana"/>
                <a:ea typeface="Verdana"/>
                <a:cs typeface="Verdana"/>
                <a:sym typeface="Verdana"/>
              </a:rPr>
              <a:t>La Metodología de los Programas de Investigación Científica: Vol. 1: Documentos Filosóficos. Cambridge. Editorial: Syndicate of the university of Cambridge. (Traducción: Anonima).</a:t>
            </a:r>
            <a:endParaRPr sz="1400">
              <a:latin typeface="Verdana"/>
              <a:ea typeface="Verdana"/>
              <a:cs typeface="Verdana"/>
              <a:sym typeface="Verdana"/>
            </a:endParaRPr>
          </a:p>
          <a:p>
            <a:pPr indent="0" lvl="0" marL="0" rtl="0">
              <a:lnSpc>
                <a:spcPct val="100000"/>
              </a:lnSpc>
              <a:spcBef>
                <a:spcPts val="800"/>
              </a:spcBef>
              <a:spcAft>
                <a:spcPts val="0"/>
              </a:spcAft>
              <a:buNone/>
            </a:pPr>
            <a:r>
              <a:rPr b="1" lang="es-419" sz="1400">
                <a:latin typeface="Raleway"/>
                <a:ea typeface="Raleway"/>
                <a:cs typeface="Raleway"/>
                <a:sym typeface="Raleway"/>
              </a:rPr>
              <a:t>-</a:t>
            </a:r>
            <a:r>
              <a:rPr b="1" lang="es-419" sz="1400" u="sng">
                <a:solidFill>
                  <a:schemeClr val="hlink"/>
                </a:solidFill>
                <a:latin typeface="Raleway"/>
                <a:ea typeface="Raleway"/>
                <a:cs typeface="Raleway"/>
                <a:sym typeface="Raleway"/>
                <a:hlinkClick r:id="rId5"/>
              </a:rPr>
              <a:t>www.mcnbiografias.com</a:t>
            </a:r>
            <a:r>
              <a:rPr b="1" lang="es-419" sz="1400">
                <a:latin typeface="Raleway"/>
                <a:ea typeface="Raleway"/>
                <a:cs typeface="Raleway"/>
                <a:sym typeface="Raleway"/>
              </a:rPr>
              <a:t> [Ultimo acceso: 27/05/18].</a:t>
            </a:r>
            <a:endParaRPr b="1" sz="1400">
              <a:latin typeface="Raleway"/>
              <a:ea typeface="Raleway"/>
              <a:cs typeface="Raleway"/>
              <a:sym typeface="Raleway"/>
            </a:endParaRPr>
          </a:p>
          <a:p>
            <a:pPr indent="0" lvl="0" marL="0" rtl="0">
              <a:lnSpc>
                <a:spcPct val="100000"/>
              </a:lnSpc>
              <a:spcBef>
                <a:spcPts val="800"/>
              </a:spcBef>
              <a:spcAft>
                <a:spcPts val="0"/>
              </a:spcAft>
              <a:buNone/>
            </a:pPr>
            <a:r>
              <a:rPr b="1" lang="es-419" sz="1400">
                <a:latin typeface="Raleway"/>
                <a:ea typeface="Raleway"/>
                <a:cs typeface="Raleway"/>
                <a:sym typeface="Raleway"/>
              </a:rPr>
              <a:t>-</a:t>
            </a:r>
            <a:r>
              <a:rPr b="1" lang="es-419" sz="1400" u="sng">
                <a:solidFill>
                  <a:schemeClr val="hlink"/>
                </a:solidFill>
                <a:latin typeface="Raleway"/>
                <a:ea typeface="Raleway"/>
                <a:cs typeface="Raleway"/>
                <a:sym typeface="Raleway"/>
                <a:hlinkClick r:id="rId6"/>
              </a:rPr>
              <a:t>http://slideplayer.es/slide/3359885/#</a:t>
            </a:r>
            <a:r>
              <a:rPr b="1" lang="es-419" sz="1400">
                <a:latin typeface="Raleway"/>
                <a:ea typeface="Raleway"/>
                <a:cs typeface="Raleway"/>
                <a:sym typeface="Raleway"/>
              </a:rPr>
              <a:t> [Ultimo acceso: 28/05/18].</a:t>
            </a:r>
            <a:endParaRPr b="1" sz="1400">
              <a:latin typeface="Raleway"/>
              <a:ea typeface="Raleway"/>
              <a:cs typeface="Raleway"/>
              <a:sym typeface="Raleway"/>
            </a:endParaRPr>
          </a:p>
          <a:p>
            <a:pPr indent="0" lvl="0" marL="0" rtl="0">
              <a:lnSpc>
                <a:spcPct val="100000"/>
              </a:lnSpc>
              <a:spcBef>
                <a:spcPts val="800"/>
              </a:spcBef>
              <a:spcAft>
                <a:spcPts val="0"/>
              </a:spcAft>
              <a:buNone/>
            </a:pPr>
            <a:r>
              <a:rPr b="1" lang="es-419" sz="1200">
                <a:latin typeface="Raleway"/>
                <a:ea typeface="Raleway"/>
                <a:cs typeface="Raleway"/>
                <a:sym typeface="Raleway"/>
              </a:rPr>
              <a:t>-</a:t>
            </a:r>
            <a:r>
              <a:rPr b="1" lang="es-419" sz="1400" u="sng">
                <a:solidFill>
                  <a:schemeClr val="hlink"/>
                </a:solidFill>
                <a:latin typeface="Raleway"/>
                <a:ea typeface="Raleway"/>
                <a:cs typeface="Raleway"/>
                <a:sym typeface="Raleway"/>
                <a:hlinkClick r:id="rId7"/>
              </a:rPr>
              <a:t>http://maaz.ihmc.us/rid=1332419297608_426031060_30893/lakatos.cmap</a:t>
            </a:r>
            <a:r>
              <a:rPr b="1" lang="es-419" sz="1400">
                <a:latin typeface="Raleway"/>
                <a:ea typeface="Raleway"/>
                <a:cs typeface="Raleway"/>
                <a:sym typeface="Raleway"/>
              </a:rPr>
              <a:t> [Ultimo acceso: 28/05/18].</a:t>
            </a:r>
            <a:endParaRPr b="1" sz="1400">
              <a:latin typeface="Raleway"/>
              <a:ea typeface="Raleway"/>
              <a:cs typeface="Raleway"/>
              <a:sym typeface="Raleway"/>
            </a:endParaRPr>
          </a:p>
          <a:p>
            <a:pPr indent="0" lvl="0" marL="0" rtl="0">
              <a:lnSpc>
                <a:spcPct val="100000"/>
              </a:lnSpc>
              <a:spcBef>
                <a:spcPts val="800"/>
              </a:spcBef>
              <a:spcAft>
                <a:spcPts val="800"/>
              </a:spcAft>
              <a:buClr>
                <a:schemeClr val="dk2"/>
              </a:buClr>
              <a:buSzPts val="1100"/>
              <a:buFont typeface="Arial"/>
              <a:buNone/>
            </a:pPr>
            <a:r>
              <a:t/>
            </a:r>
            <a:endParaRPr b="1" sz="1200">
              <a:latin typeface="Raleway"/>
              <a:ea typeface="Raleway"/>
              <a:cs typeface="Raleway"/>
              <a:sym typeface="Raleway"/>
            </a:endParaRPr>
          </a:p>
        </p:txBody>
      </p:sp>
      <p:sp>
        <p:nvSpPr>
          <p:cNvPr id="247" name="Shape 247"/>
          <p:cNvSpPr txBox="1"/>
          <p:nvPr/>
        </p:nvSpPr>
        <p:spPr>
          <a:xfrm>
            <a:off x="1442175" y="687400"/>
            <a:ext cx="59178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419" sz="3000">
                <a:solidFill>
                  <a:schemeClr val="lt2"/>
                </a:solidFill>
                <a:latin typeface="Raleway"/>
                <a:ea typeface="Raleway"/>
                <a:cs typeface="Raleway"/>
                <a:sym typeface="Raleway"/>
              </a:rPr>
              <a:t>Bibliografía</a:t>
            </a:r>
            <a:r>
              <a:rPr b="1" lang="es-419" sz="3000">
                <a:solidFill>
                  <a:schemeClr val="lt2"/>
                </a:solidFill>
                <a:latin typeface="Raleway"/>
                <a:ea typeface="Raleway"/>
                <a:cs typeface="Raleway"/>
                <a:sym typeface="Raleway"/>
              </a:rPr>
              <a:t> </a:t>
            </a:r>
            <a:endParaRPr b="1" sz="3000">
              <a:solidFill>
                <a:schemeClr val="lt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261750" y="712150"/>
            <a:ext cx="8620500" cy="1019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lang="es-419"/>
              <a:t>Preguntas?</a:t>
            </a:r>
            <a:endParaRPr/>
          </a:p>
        </p:txBody>
      </p:sp>
      <p:sp>
        <p:nvSpPr>
          <p:cNvPr id="253" name="Shape 253"/>
          <p:cNvSpPr/>
          <p:nvPr/>
        </p:nvSpPr>
        <p:spPr>
          <a:xfrm>
            <a:off x="371775" y="1988900"/>
            <a:ext cx="42003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4879346" y="1988900"/>
            <a:ext cx="40029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txBox="1"/>
          <p:nvPr>
            <p:ph type="title"/>
          </p:nvPr>
        </p:nvSpPr>
        <p:spPr>
          <a:xfrm>
            <a:off x="447975" y="2061900"/>
            <a:ext cx="4002900" cy="2005800"/>
          </a:xfrm>
          <a:prstGeom prst="rect">
            <a:avLst/>
          </a:prstGeom>
        </p:spPr>
        <p:txBody>
          <a:bodyPr anchorCtr="0" anchor="t" bIns="91425" lIns="91425" spcFirstLastPara="1" rIns="91425" wrap="square" tIns="91425">
            <a:noAutofit/>
          </a:bodyPr>
          <a:lstStyle/>
          <a:p>
            <a:pPr indent="0" lvl="0" marL="0" rtl="0">
              <a:spcBef>
                <a:spcPts val="0"/>
              </a:spcBef>
              <a:spcAft>
                <a:spcPts val="1200"/>
              </a:spcAft>
              <a:buNone/>
            </a:pPr>
            <a:r>
              <a:rPr lang="es-419" sz="2400"/>
              <a:t>¿que </a:t>
            </a:r>
            <a:r>
              <a:rPr lang="es-419" sz="2400"/>
              <a:t>podrían</a:t>
            </a:r>
            <a:r>
              <a:rPr lang="es-419" sz="2400"/>
              <a:t> agregar, sobre la </a:t>
            </a:r>
            <a:r>
              <a:rPr lang="es-419" sz="2400"/>
              <a:t>contextualización</a:t>
            </a:r>
            <a:r>
              <a:rPr lang="es-419" sz="2400"/>
              <a:t> en lo que respecta a Lakatos?</a:t>
            </a:r>
            <a:endParaRPr sz="2400"/>
          </a:p>
        </p:txBody>
      </p:sp>
      <p:sp>
        <p:nvSpPr>
          <p:cNvPr id="256" name="Shape 256"/>
          <p:cNvSpPr txBox="1"/>
          <p:nvPr>
            <p:ph type="title"/>
          </p:nvPr>
        </p:nvSpPr>
        <p:spPr>
          <a:xfrm>
            <a:off x="5055550" y="2061900"/>
            <a:ext cx="3531000" cy="2005800"/>
          </a:xfrm>
          <a:prstGeom prst="rect">
            <a:avLst/>
          </a:prstGeom>
        </p:spPr>
        <p:txBody>
          <a:bodyPr anchorCtr="0" anchor="t" bIns="91425" lIns="91425" spcFirstLastPara="1" rIns="91425" wrap="square" tIns="91425">
            <a:noAutofit/>
          </a:bodyPr>
          <a:lstStyle/>
          <a:p>
            <a:pPr indent="0" lvl="0" marL="0" rtl="0">
              <a:spcBef>
                <a:spcPts val="0"/>
              </a:spcBef>
              <a:spcAft>
                <a:spcPts val="1200"/>
              </a:spcAft>
              <a:buClr>
                <a:schemeClr val="dk2"/>
              </a:buClr>
              <a:buSzPts val="1100"/>
              <a:buFont typeface="Arial"/>
              <a:buNone/>
            </a:pPr>
            <a:r>
              <a:rPr lang="es-419" sz="2400"/>
              <a:t>¿qué diferencia se </a:t>
            </a:r>
            <a:r>
              <a:rPr lang="es-419" sz="2400"/>
              <a:t>podría</a:t>
            </a:r>
            <a:r>
              <a:rPr lang="es-419" sz="2400"/>
              <a:t> establecer, entre Kuhn, Lakatos, y ahora que lo mencionaron Popper?</a:t>
            </a:r>
            <a:endParaRPr b="0" sz="24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260" name="Shape 260"/>
        <p:cNvGrpSpPr/>
        <p:nvPr/>
      </p:nvGrpSpPr>
      <p:grpSpPr>
        <a:xfrm>
          <a:off x="0" y="0"/>
          <a:ext cx="0" cy="0"/>
          <a:chOff x="0" y="0"/>
          <a:chExt cx="0" cy="0"/>
        </a:xfrm>
      </p:grpSpPr>
      <p:sp>
        <p:nvSpPr>
          <p:cNvPr id="261" name="Shape 261"/>
          <p:cNvSpPr txBox="1"/>
          <p:nvPr/>
        </p:nvSpPr>
        <p:spPr>
          <a:xfrm>
            <a:off x="5711100" y="4305222"/>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s-419" sz="3000">
                <a:solidFill>
                  <a:schemeClr val="lt2"/>
                </a:solidFill>
                <a:latin typeface="Raleway"/>
                <a:ea typeface="Raleway"/>
                <a:cs typeface="Raleway"/>
                <a:sym typeface="Raleway"/>
              </a:rPr>
              <a:t>¡Buena suerte!</a:t>
            </a:r>
            <a:endParaRPr b="1" sz="3000">
              <a:solidFill>
                <a:schemeClr val="lt2"/>
              </a:solidFill>
              <a:latin typeface="Raleway"/>
              <a:ea typeface="Raleway"/>
              <a:cs typeface="Raleway"/>
              <a:sym typeface="Raleway"/>
            </a:endParaRPr>
          </a:p>
        </p:txBody>
      </p:sp>
      <p:pic>
        <p:nvPicPr>
          <p:cNvPr id="262" name="Shape 262"/>
          <p:cNvPicPr preferRelativeResize="0"/>
          <p:nvPr/>
        </p:nvPicPr>
        <p:blipFill>
          <a:blip r:embed="rId3">
            <a:alphaModFix/>
          </a:blip>
          <a:stretch>
            <a:fillRect/>
          </a:stretch>
        </p:blipFill>
        <p:spPr>
          <a:xfrm>
            <a:off x="66175" y="49725"/>
            <a:ext cx="6199799" cy="444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317400" y="162737"/>
            <a:ext cx="4254600" cy="4818038"/>
          </a:xfrm>
          <a:prstGeom prst="rect">
            <a:avLst/>
          </a:prstGeom>
          <a:noFill/>
          <a:ln>
            <a:noFill/>
          </a:ln>
        </p:spPr>
      </p:pic>
      <p:pic>
        <p:nvPicPr>
          <p:cNvPr descr="Trozo de cinta adhesiva que pega una nota a la diapositiva" id="85" name="Shape 85"/>
          <p:cNvPicPr preferRelativeResize="0"/>
          <p:nvPr/>
        </p:nvPicPr>
        <p:blipFill rotWithShape="1">
          <a:blip r:embed="rId4">
            <a:alphaModFix/>
          </a:blip>
          <a:srcRect b="10011" l="9244" r="2118" t="5926"/>
          <a:stretch/>
        </p:blipFill>
        <p:spPr>
          <a:xfrm rot="154828">
            <a:off x="1312350" y="46276"/>
            <a:ext cx="2072000" cy="736050"/>
          </a:xfrm>
          <a:prstGeom prst="rect">
            <a:avLst/>
          </a:prstGeom>
          <a:noFill/>
          <a:ln>
            <a:noFill/>
          </a:ln>
        </p:spPr>
      </p:pic>
      <p:sp>
        <p:nvSpPr>
          <p:cNvPr id="86" name="Shape 86"/>
          <p:cNvSpPr txBox="1"/>
          <p:nvPr/>
        </p:nvSpPr>
        <p:spPr>
          <a:xfrm>
            <a:off x="728250" y="658997"/>
            <a:ext cx="3432900" cy="762600"/>
          </a:xfrm>
          <a:prstGeom prst="rect">
            <a:avLst/>
          </a:prstGeom>
          <a:noFill/>
          <a:ln>
            <a:noFill/>
          </a:ln>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s-419" sz="3000">
                <a:solidFill>
                  <a:schemeClr val="lt2"/>
                </a:solidFill>
                <a:latin typeface="Raleway"/>
                <a:ea typeface="Raleway"/>
                <a:cs typeface="Raleway"/>
                <a:sym typeface="Raleway"/>
              </a:rPr>
              <a:t>Temas a Tratar	</a:t>
            </a:r>
            <a:endParaRPr b="1" sz="3000">
              <a:solidFill>
                <a:schemeClr val="lt2"/>
              </a:solidFill>
              <a:latin typeface="Raleway"/>
              <a:ea typeface="Raleway"/>
              <a:cs typeface="Raleway"/>
              <a:sym typeface="Raleway"/>
            </a:endParaRPr>
          </a:p>
        </p:txBody>
      </p:sp>
      <p:sp>
        <p:nvSpPr>
          <p:cNvPr id="87" name="Shape 87"/>
          <p:cNvSpPr txBox="1"/>
          <p:nvPr>
            <p:ph idx="4294967295" type="body"/>
          </p:nvPr>
        </p:nvSpPr>
        <p:spPr>
          <a:xfrm>
            <a:off x="674525" y="1391700"/>
            <a:ext cx="3486600" cy="3327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Biografía</a:t>
            </a:r>
            <a:r>
              <a:rPr b="1" lang="es-419" sz="1400">
                <a:solidFill>
                  <a:schemeClr val="dk1"/>
                </a:solidFill>
                <a:latin typeface="Raleway"/>
                <a:ea typeface="Raleway"/>
                <a:cs typeface="Raleway"/>
                <a:sym typeface="Raleway"/>
              </a:rPr>
              <a:t> </a:t>
            </a:r>
            <a:endParaRPr sz="1200">
              <a:latin typeface="Raleway"/>
              <a:ea typeface="Raleway"/>
              <a:cs typeface="Raleway"/>
              <a:sym typeface="Raleway"/>
            </a:endParaRPr>
          </a:p>
          <a:p>
            <a:pPr indent="-317500" lvl="0" marL="457200" rtl="0">
              <a:spcBef>
                <a:spcPts val="100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Historia Interna</a:t>
            </a:r>
            <a:endParaRPr b="1" sz="1400">
              <a:solidFill>
                <a:schemeClr val="dk1"/>
              </a:solidFill>
              <a:latin typeface="Raleway"/>
              <a:ea typeface="Raleway"/>
              <a:cs typeface="Raleway"/>
              <a:sym typeface="Raleway"/>
            </a:endParaRPr>
          </a:p>
          <a:p>
            <a:pPr indent="-317500" lvl="0" marL="457200" rtl="0">
              <a:spcBef>
                <a:spcPts val="100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Historia Externa</a:t>
            </a:r>
            <a:endParaRPr b="1" sz="1400">
              <a:solidFill>
                <a:schemeClr val="dk1"/>
              </a:solidFill>
              <a:latin typeface="Raleway"/>
              <a:ea typeface="Raleway"/>
              <a:cs typeface="Raleway"/>
              <a:sym typeface="Raleway"/>
            </a:endParaRPr>
          </a:p>
          <a:p>
            <a:pPr indent="-317500" lvl="0" marL="457200" rtl="0">
              <a:spcBef>
                <a:spcPts val="1000"/>
              </a:spcBef>
              <a:spcAft>
                <a:spcPts val="0"/>
              </a:spcAft>
              <a:buClr>
                <a:schemeClr val="dk1"/>
              </a:buClr>
              <a:buSzPts val="1400"/>
              <a:buFont typeface="Raleway"/>
              <a:buChar char="➔"/>
            </a:pPr>
            <a:r>
              <a:rPr b="1" lang="es-419" sz="1400">
                <a:solidFill>
                  <a:schemeClr val="dk1"/>
                </a:solidFill>
                <a:latin typeface="Raleway"/>
                <a:ea typeface="Raleway"/>
                <a:cs typeface="Raleway"/>
                <a:sym typeface="Raleway"/>
              </a:rPr>
              <a:t>Programa de </a:t>
            </a:r>
            <a:r>
              <a:rPr b="1" lang="es-419" sz="1400">
                <a:solidFill>
                  <a:schemeClr val="dk1"/>
                </a:solidFill>
                <a:latin typeface="Raleway"/>
                <a:ea typeface="Raleway"/>
                <a:cs typeface="Raleway"/>
                <a:sym typeface="Raleway"/>
              </a:rPr>
              <a:t>investigación</a:t>
            </a:r>
            <a:r>
              <a:rPr b="1" lang="es-419" sz="1400">
                <a:solidFill>
                  <a:schemeClr val="dk1"/>
                </a:solidFill>
                <a:latin typeface="Raleway"/>
                <a:ea typeface="Raleway"/>
                <a:cs typeface="Raleway"/>
                <a:sym typeface="Raleway"/>
              </a:rPr>
              <a:t> </a:t>
            </a:r>
            <a:r>
              <a:rPr b="1" lang="es-419" sz="1400">
                <a:solidFill>
                  <a:schemeClr val="dk1"/>
                </a:solidFill>
                <a:latin typeface="Raleway"/>
                <a:ea typeface="Raleway"/>
                <a:cs typeface="Raleway"/>
                <a:sym typeface="Raleway"/>
              </a:rPr>
              <a:t>Científica</a:t>
            </a:r>
            <a:r>
              <a:rPr b="1" lang="es-419" sz="1400">
                <a:solidFill>
                  <a:schemeClr val="dk1"/>
                </a:solidFill>
                <a:latin typeface="Raleway"/>
                <a:ea typeface="Raleway"/>
                <a:cs typeface="Raleway"/>
                <a:sym typeface="Raleway"/>
              </a:rPr>
              <a:t>:                                   </a:t>
            </a:r>
            <a:r>
              <a:rPr lang="es-419" sz="1200">
                <a:latin typeface="Raleway"/>
                <a:ea typeface="Raleway"/>
                <a:cs typeface="Raleway"/>
                <a:sym typeface="Raleway"/>
              </a:rPr>
              <a:t>Núcleo Firme                                                   Cinturón Protector                                         Heurística Positiva                                          Heurística Negativa                                    Hipótesis Auxiliares </a:t>
            </a:r>
            <a:endParaRPr b="1" sz="1400">
              <a:solidFill>
                <a:schemeClr val="dk1"/>
              </a:solidFill>
              <a:latin typeface="Raleway"/>
              <a:ea typeface="Raleway"/>
              <a:cs typeface="Raleway"/>
              <a:sym typeface="Raleway"/>
            </a:endParaRPr>
          </a:p>
          <a:p>
            <a:pPr indent="-317500" lvl="0" marL="457200" rtl="0">
              <a:spcBef>
                <a:spcPts val="1000"/>
              </a:spcBef>
              <a:spcAft>
                <a:spcPts val="1000"/>
              </a:spcAft>
              <a:buClr>
                <a:schemeClr val="dk1"/>
              </a:buClr>
              <a:buSzPts val="1400"/>
              <a:buFont typeface="Raleway"/>
              <a:buChar char="➔"/>
            </a:pPr>
            <a:r>
              <a:rPr b="1" lang="es-419" sz="1400">
                <a:solidFill>
                  <a:schemeClr val="dk1"/>
                </a:solidFill>
                <a:latin typeface="Raleway"/>
                <a:ea typeface="Raleway"/>
                <a:cs typeface="Raleway"/>
                <a:sym typeface="Raleway"/>
              </a:rPr>
              <a:t>Conclusión</a:t>
            </a:r>
            <a:br>
              <a:rPr lang="es-419" sz="1400">
                <a:latin typeface="Raleway"/>
                <a:ea typeface="Raleway"/>
                <a:cs typeface="Raleway"/>
                <a:sym typeface="Raleway"/>
              </a:rPr>
            </a:br>
            <a:endParaRPr sz="1200">
              <a:solidFill>
                <a:schemeClr val="dk2"/>
              </a:solidFill>
              <a:latin typeface="Raleway"/>
              <a:ea typeface="Raleway"/>
              <a:cs typeface="Raleway"/>
              <a:sym typeface="Raleway"/>
            </a:endParaRPr>
          </a:p>
        </p:txBody>
      </p:sp>
      <p:pic>
        <p:nvPicPr>
          <p:cNvPr id="88" name="Shape 88"/>
          <p:cNvPicPr preferRelativeResize="0"/>
          <p:nvPr/>
        </p:nvPicPr>
        <p:blipFill>
          <a:blip r:embed="rId5">
            <a:alphaModFix/>
          </a:blip>
          <a:stretch>
            <a:fillRect/>
          </a:stretch>
        </p:blipFill>
        <p:spPr>
          <a:xfrm>
            <a:off x="4639150" y="1421600"/>
            <a:ext cx="4267200" cy="2724825"/>
          </a:xfrm>
          <a:prstGeom prst="rect">
            <a:avLst/>
          </a:prstGeom>
          <a:noFill/>
          <a:ln>
            <a:noFill/>
          </a:ln>
        </p:spPr>
      </p:pic>
      <p:pic>
        <p:nvPicPr>
          <p:cNvPr descr="Trozo de cinta adhesiva que pega una nota a la diapositiva" id="89" name="Shape 89"/>
          <p:cNvPicPr preferRelativeResize="0"/>
          <p:nvPr/>
        </p:nvPicPr>
        <p:blipFill rotWithShape="1">
          <a:blip r:embed="rId4">
            <a:alphaModFix/>
          </a:blip>
          <a:srcRect b="10011" l="9244" r="2118" t="5926"/>
          <a:stretch/>
        </p:blipFill>
        <p:spPr>
          <a:xfrm rot="154828">
            <a:off x="5901725" y="927201"/>
            <a:ext cx="2072000" cy="73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6666"/>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283100" y="712150"/>
            <a:ext cx="6383700" cy="383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a:spcBef>
                <a:spcPts val="0"/>
              </a:spcBef>
              <a:spcAft>
                <a:spcPts val="0"/>
              </a:spcAft>
              <a:buNone/>
            </a:pPr>
            <a:r>
              <a:rPr lang="es-419"/>
              <a:t>Imre Lakatos </a:t>
            </a:r>
            <a:endParaRPr/>
          </a:p>
          <a:p>
            <a:pPr indent="0" lvl="0" marL="0">
              <a:spcBef>
                <a:spcPts val="0"/>
              </a:spcBef>
              <a:spcAft>
                <a:spcPts val="0"/>
              </a:spcAft>
              <a:buNone/>
            </a:pPr>
            <a:r>
              <a:t/>
            </a:r>
            <a:endParaRPr/>
          </a:p>
          <a:p>
            <a:pPr indent="0" lvl="0" marL="0" rtl="0">
              <a:spcBef>
                <a:spcPts val="0"/>
              </a:spcBef>
              <a:spcAft>
                <a:spcPts val="0"/>
              </a:spcAft>
              <a:buNone/>
            </a:pPr>
            <a:r>
              <a:rPr lang="es-419"/>
              <a:t>#Biografía</a:t>
            </a:r>
            <a:endParaRPr/>
          </a:p>
        </p:txBody>
      </p:sp>
      <p:grpSp>
        <p:nvGrpSpPr>
          <p:cNvPr id="95" name="Shape 95"/>
          <p:cNvGrpSpPr/>
          <p:nvPr/>
        </p:nvGrpSpPr>
        <p:grpSpPr>
          <a:xfrm>
            <a:off x="6781388" y="2464029"/>
            <a:ext cx="2212050" cy="2537076"/>
            <a:chOff x="6803275" y="395363"/>
            <a:chExt cx="2212050" cy="2537076"/>
          </a:xfrm>
        </p:grpSpPr>
        <p:pic>
          <p:nvPicPr>
            <p:cNvPr id="96" name="Shape 9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97" name="Shape 9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pic>
        <p:nvPicPr>
          <p:cNvPr id="98" name="Shape 98"/>
          <p:cNvPicPr preferRelativeResize="0"/>
          <p:nvPr/>
        </p:nvPicPr>
        <p:blipFill>
          <a:blip r:embed="rId5">
            <a:alphaModFix/>
          </a:blip>
          <a:stretch>
            <a:fillRect/>
          </a:stretch>
        </p:blipFill>
        <p:spPr>
          <a:xfrm>
            <a:off x="7183975" y="2976700"/>
            <a:ext cx="1406900" cy="187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6666"/>
        </a:solidFill>
      </p:bgPr>
    </p:bg>
    <p:spTree>
      <p:nvGrpSpPr>
        <p:cNvPr id="102" name="Shape 102"/>
        <p:cNvGrpSpPr/>
        <p:nvPr/>
      </p:nvGrpSpPr>
      <p:grpSpPr>
        <a:xfrm>
          <a:off x="0" y="0"/>
          <a:ext cx="0" cy="0"/>
          <a:chOff x="0" y="0"/>
          <a:chExt cx="0" cy="0"/>
        </a:xfrm>
      </p:grpSpPr>
      <p:grpSp>
        <p:nvGrpSpPr>
          <p:cNvPr id="103" name="Shape 103"/>
          <p:cNvGrpSpPr/>
          <p:nvPr/>
        </p:nvGrpSpPr>
        <p:grpSpPr>
          <a:xfrm>
            <a:off x="393958" y="446404"/>
            <a:ext cx="8603376" cy="4458821"/>
            <a:chOff x="3804747" y="-535312"/>
            <a:chExt cx="6971941" cy="4458821"/>
          </a:xfrm>
        </p:grpSpPr>
        <p:pic>
          <p:nvPicPr>
            <p:cNvPr id="104" name="Shape 104"/>
            <p:cNvPicPr preferRelativeResize="0"/>
            <p:nvPr/>
          </p:nvPicPr>
          <p:blipFill>
            <a:blip r:embed="rId3">
              <a:alphaModFix/>
            </a:blip>
            <a:stretch>
              <a:fillRect/>
            </a:stretch>
          </p:blipFill>
          <p:spPr>
            <a:xfrm>
              <a:off x="3804747" y="-436292"/>
              <a:ext cx="6971941" cy="4359800"/>
            </a:xfrm>
            <a:prstGeom prst="rect">
              <a:avLst/>
            </a:prstGeom>
            <a:noFill/>
            <a:ln>
              <a:noFill/>
            </a:ln>
          </p:spPr>
        </p:pic>
        <p:pic>
          <p:nvPicPr>
            <p:cNvPr descr="Trozo de cinta adhesiva que pega una nota a la diapositiva" id="105" name="Shape 105"/>
            <p:cNvPicPr preferRelativeResize="0"/>
            <p:nvPr/>
          </p:nvPicPr>
          <p:blipFill rotWithShape="1">
            <a:blip r:embed="rId4">
              <a:alphaModFix/>
            </a:blip>
            <a:srcRect b="10011" l="9244" r="2118" t="5926"/>
            <a:stretch/>
          </p:blipFill>
          <p:spPr>
            <a:xfrm rot="154826">
              <a:off x="6725870" y="-511256"/>
              <a:ext cx="1077273" cy="382687"/>
            </a:xfrm>
            <a:prstGeom prst="rect">
              <a:avLst/>
            </a:prstGeom>
            <a:noFill/>
            <a:ln>
              <a:noFill/>
            </a:ln>
          </p:spPr>
        </p:pic>
        <p:sp>
          <p:nvSpPr>
            <p:cNvPr id="106" name="Shape 106"/>
            <p:cNvSpPr txBox="1"/>
            <p:nvPr/>
          </p:nvSpPr>
          <p:spPr>
            <a:xfrm>
              <a:off x="4302274" y="23536"/>
              <a:ext cx="6086100" cy="362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b="1" lang="es-419" u="sng">
                  <a:solidFill>
                    <a:schemeClr val="dk1"/>
                  </a:solidFill>
                  <a:latin typeface="Raleway"/>
                  <a:ea typeface="Raleway"/>
                  <a:cs typeface="Raleway"/>
                  <a:sym typeface="Raleway"/>
                </a:rPr>
                <a:t>Lakatos</a:t>
              </a:r>
              <a:r>
                <a:rPr b="1" lang="es-419">
                  <a:solidFill>
                    <a:schemeClr val="dk1"/>
                  </a:solidFill>
                  <a:latin typeface="Raleway"/>
                  <a:ea typeface="Raleway"/>
                  <a:cs typeface="Raleway"/>
                  <a:sym typeface="Raleway"/>
                </a:rPr>
                <a:t>, Imre (1922 - 1974). </a:t>
              </a:r>
              <a:endParaRPr sz="1100">
                <a:solidFill>
                  <a:srgbClr val="545454"/>
                </a:solidFill>
                <a:highlight>
                  <a:srgbClr val="FFFFFF"/>
                </a:highlight>
              </a:endParaRPr>
            </a:p>
            <a:p>
              <a:pPr indent="0" lvl="0" marL="0" rtl="0" algn="just">
                <a:lnSpc>
                  <a:spcPct val="115000"/>
                </a:lnSpc>
                <a:spcBef>
                  <a:spcPts val="800"/>
                </a:spcBef>
                <a:spcAft>
                  <a:spcPts val="0"/>
                </a:spcAft>
                <a:buClr>
                  <a:schemeClr val="dk2"/>
                </a:buClr>
                <a:buSzPts val="1100"/>
                <a:buFont typeface="Arial"/>
                <a:buNone/>
              </a:pPr>
              <a:r>
                <a:rPr lang="es-419" sz="1100">
                  <a:solidFill>
                    <a:schemeClr val="dk2"/>
                  </a:solidFill>
                  <a:latin typeface="Verdana"/>
                  <a:ea typeface="Verdana"/>
                  <a:cs typeface="Verdana"/>
                  <a:sym typeface="Verdana"/>
                </a:rPr>
                <a:t>Filósofo húngaro, nacido en 1922 y muerto en 1974. Se opuso activamente al nazismo y participó en el movimiento comunista húngaro, por lo que fue detenido en 1950 y encarcelado durante tres años. En 1956 se </a:t>
              </a:r>
              <a:r>
                <a:rPr lang="es-419" sz="1100">
                  <a:solidFill>
                    <a:schemeClr val="dk2"/>
                  </a:solidFill>
                  <a:latin typeface="Verdana"/>
                  <a:ea typeface="Verdana"/>
                  <a:cs typeface="Verdana"/>
                  <a:sym typeface="Verdana"/>
                </a:rPr>
                <a:t>exilió</a:t>
              </a:r>
              <a:r>
                <a:rPr lang="es-419" sz="1100">
                  <a:solidFill>
                    <a:schemeClr val="dk2"/>
                  </a:solidFill>
                  <a:latin typeface="Verdana"/>
                  <a:ea typeface="Verdana"/>
                  <a:cs typeface="Verdana"/>
                  <a:sym typeface="Verdana"/>
                </a:rPr>
                <a:t> a Viena y posteriormente a Inglaterra. Se doctoró en Cambridge y fue profesor en el "London School of Economics" desde 1960 hasta su muerte.</a:t>
              </a:r>
              <a:endParaRPr sz="1100">
                <a:solidFill>
                  <a:schemeClr val="dk2"/>
                </a:solidFill>
                <a:latin typeface="Verdana"/>
                <a:ea typeface="Verdana"/>
                <a:cs typeface="Verdana"/>
                <a:sym typeface="Verdana"/>
              </a:endParaRPr>
            </a:p>
            <a:p>
              <a:pPr indent="0" lvl="0" marL="0" rtl="0" algn="just">
                <a:lnSpc>
                  <a:spcPct val="115000"/>
                </a:lnSpc>
                <a:spcBef>
                  <a:spcPts val="0"/>
                </a:spcBef>
                <a:spcAft>
                  <a:spcPts val="0"/>
                </a:spcAft>
                <a:buClr>
                  <a:schemeClr val="dk2"/>
                </a:buClr>
                <a:buSzPts val="1100"/>
                <a:buFont typeface="Arial"/>
                <a:buNone/>
              </a:pPr>
              <a:r>
                <a:rPr lang="es-419" sz="1100">
                  <a:solidFill>
                    <a:schemeClr val="dk2"/>
                  </a:solidFill>
                  <a:latin typeface="Verdana"/>
                  <a:ea typeface="Verdana"/>
                  <a:cs typeface="Verdana"/>
                  <a:sym typeface="Verdana"/>
                </a:rPr>
                <a:t>Se ocupó particularmente de temas relacionados con la epistemología y la filosofía de la ciencia. Se formó en la doctrina de Popper, aunque la amplió y modificó hasta alterarla casi por completo en algunos puntos. Asumió la teoría de Kuhn como punto de partida para una nueva fundamentación de la filosofía de la ciencia; sin embargo, se mostró en desacuerdo con el historicismo derivable de dicha teoría y, en general, con cualquiera de las que utilizaran criterios externos a la propia ciencia para explicar el desarrollo y crecimiento de ésta.</a:t>
              </a:r>
              <a:endParaRPr sz="1100">
                <a:solidFill>
                  <a:schemeClr val="dk2"/>
                </a:solidFill>
                <a:latin typeface="Verdana"/>
                <a:ea typeface="Verdana"/>
                <a:cs typeface="Verdana"/>
                <a:sym typeface="Verdana"/>
              </a:endParaRPr>
            </a:p>
            <a:p>
              <a:pPr indent="0" lvl="0" marL="0" rtl="0">
                <a:spcBef>
                  <a:spcPts val="0"/>
                </a:spcBef>
                <a:spcAft>
                  <a:spcPts val="0"/>
                </a:spcAft>
                <a:buNone/>
              </a:pPr>
              <a:r>
                <a:rPr lang="es-419" sz="1100">
                  <a:solidFill>
                    <a:schemeClr val="dk2"/>
                  </a:solidFill>
                  <a:highlight>
                    <a:srgbClr val="DDE1CF"/>
                  </a:highlight>
                  <a:latin typeface="Verdana"/>
                  <a:ea typeface="Verdana"/>
                  <a:cs typeface="Verdana"/>
                  <a:sym typeface="Verdana"/>
                </a:rPr>
                <a:t>Los escritos principales de este filósofo son artículos que han aparecido publicados en distintas revistas y compendios; entre ellos figuran: "Infinite Regress and the Foundations of Mathematics", "Proofs and Refutations, "Changes in the Problem of Inductive Logic", "Criticism and the Methodology of Scientific Research Programmes", "Falsification and the Methodology of Scientific Research Programmes", "History of Science and Its Rational Reconstructions", "Science and Pseudoscience" y "A Renaissance of Empiricism in the Recent Philosophy of Mathematics".</a:t>
              </a:r>
              <a:endParaRPr b="1" sz="1200">
                <a:solidFill>
                  <a:schemeClr val="dk2"/>
                </a:solidFill>
                <a:latin typeface="Raleway"/>
                <a:ea typeface="Raleway"/>
                <a:cs typeface="Raleway"/>
                <a:sym typeface="Raleway"/>
              </a:endParaRPr>
            </a:p>
            <a:p>
              <a:pPr indent="0" lvl="0" marL="0" rtl="0">
                <a:spcBef>
                  <a:spcPts val="800"/>
                </a:spcBef>
                <a:spcAft>
                  <a:spcPts val="800"/>
                </a:spcAft>
                <a:buNone/>
              </a:pPr>
              <a:r>
                <a:rPr b="1" lang="es-419" sz="1200">
                  <a:solidFill>
                    <a:schemeClr val="dk2"/>
                  </a:solidFill>
                  <a:latin typeface="Raleway"/>
                  <a:ea typeface="Raleway"/>
                  <a:cs typeface="Raleway"/>
                  <a:sym typeface="Raleway"/>
                </a:rPr>
                <a:t>“FUENTE: Texto extraído de </a:t>
              </a:r>
              <a:r>
                <a:rPr b="1" lang="es-419" sz="1200" u="sng">
                  <a:solidFill>
                    <a:schemeClr val="hlink"/>
                  </a:solidFill>
                  <a:latin typeface="Raleway"/>
                  <a:ea typeface="Raleway"/>
                  <a:cs typeface="Raleway"/>
                  <a:sym typeface="Raleway"/>
                  <a:hlinkClick r:id="rId5"/>
                </a:rPr>
                <a:t>www.mcnbiografias.com</a:t>
              </a:r>
              <a:r>
                <a:rPr b="1" lang="es-419" sz="1200">
                  <a:solidFill>
                    <a:schemeClr val="dk2"/>
                  </a:solidFill>
                  <a:latin typeface="Raleway"/>
                  <a:ea typeface="Raleway"/>
                  <a:cs typeface="Raleway"/>
                  <a:sym typeface="Raleway"/>
                </a:rPr>
                <a:t> [Ultimo acceso: 27/05/18]”</a:t>
              </a:r>
              <a:endParaRPr b="1" sz="1200">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9999"/>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411575"/>
            <a:ext cx="8520600" cy="639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s-419" u="sng">
                <a:solidFill>
                  <a:schemeClr val="lt2"/>
                </a:solidFill>
              </a:rPr>
              <a:t>Imre Lakatos</a:t>
            </a:r>
            <a:endParaRPr u="sng">
              <a:solidFill>
                <a:schemeClr val="lt2"/>
              </a:solidFill>
            </a:endParaRPr>
          </a:p>
        </p:txBody>
      </p:sp>
      <p:graphicFrame>
        <p:nvGraphicFramePr>
          <p:cNvPr id="112" name="Shape 112"/>
          <p:cNvGraphicFramePr/>
          <p:nvPr/>
        </p:nvGraphicFramePr>
        <p:xfrm>
          <a:off x="264825" y="1834125"/>
          <a:ext cx="3000000" cy="3000000"/>
        </p:xfrm>
        <a:graphic>
          <a:graphicData uri="http://schemas.openxmlformats.org/drawingml/2006/table">
            <a:tbl>
              <a:tblPr>
                <a:noFill/>
                <a:tableStyleId>{DCF451D9-3DA9-45DF-8BA9-BB32A8A1898C}</a:tableStyleId>
              </a:tblPr>
              <a:tblGrid>
                <a:gridCol w="1416925"/>
                <a:gridCol w="1416925"/>
                <a:gridCol w="1121350"/>
                <a:gridCol w="1183600"/>
                <a:gridCol w="1342825"/>
                <a:gridCol w="1342825"/>
              </a:tblGrid>
              <a:tr h="496025">
                <a:tc>
                  <a:txBody>
                    <a:bodyPr>
                      <a:noAutofit/>
                    </a:bodyPr>
                    <a:lstStyle/>
                    <a:p>
                      <a:pPr indent="0" lvl="0" marL="0" rtl="0" algn="ctr">
                        <a:spcBef>
                          <a:spcPts val="0"/>
                        </a:spcBef>
                        <a:spcAft>
                          <a:spcPts val="0"/>
                        </a:spcAft>
                        <a:buNone/>
                      </a:pPr>
                      <a:r>
                        <a:rPr lang="es-419" sz="1800">
                          <a:solidFill>
                            <a:srgbClr val="FFFFFF"/>
                          </a:solidFill>
                        </a:rPr>
                        <a:t>1922</a:t>
                      </a:r>
                      <a:endParaRPr sz="1800">
                        <a:solidFill>
                          <a:srgbClr val="FFFFFF"/>
                        </a:solidFill>
                      </a:endParaRPr>
                    </a:p>
                  </a:txBody>
                  <a:tcPr marT="91425" marB="91425"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solidFill>
                      <a:srgbClr val="3D85C6"/>
                    </a:solidFill>
                  </a:tcPr>
                </a:tc>
                <a:tc>
                  <a:txBody>
                    <a:bodyPr>
                      <a:noAutofit/>
                    </a:bodyPr>
                    <a:lstStyle/>
                    <a:p>
                      <a:pPr indent="0" lvl="0" marL="0" rtl="0" algn="ctr">
                        <a:spcBef>
                          <a:spcPts val="0"/>
                        </a:spcBef>
                        <a:spcAft>
                          <a:spcPts val="0"/>
                        </a:spcAft>
                        <a:buNone/>
                      </a:pPr>
                      <a:r>
                        <a:rPr lang="es-419" sz="1800">
                          <a:solidFill>
                            <a:srgbClr val="FFFFFF"/>
                          </a:solidFill>
                        </a:rPr>
                        <a:t>1947</a:t>
                      </a:r>
                      <a:endParaRPr sz="1800">
                        <a:solidFill>
                          <a:srgbClr val="FFFFFF"/>
                        </a:solidFill>
                      </a:endParaRPr>
                    </a:p>
                  </a:txBody>
                  <a:tcPr marT="91425" marB="91425"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solidFill>
                      <a:schemeClr val="dk1"/>
                    </a:solidFill>
                  </a:tcPr>
                </a:tc>
                <a:tc>
                  <a:txBody>
                    <a:bodyPr>
                      <a:noAutofit/>
                    </a:bodyPr>
                    <a:lstStyle/>
                    <a:p>
                      <a:pPr indent="0" lvl="0" marL="0" rtl="0" algn="ctr">
                        <a:spcBef>
                          <a:spcPts val="0"/>
                        </a:spcBef>
                        <a:spcAft>
                          <a:spcPts val="0"/>
                        </a:spcAft>
                        <a:buNone/>
                      </a:pPr>
                      <a:r>
                        <a:rPr lang="es-419" sz="1800">
                          <a:solidFill>
                            <a:srgbClr val="FFFFFF"/>
                          </a:solidFill>
                        </a:rPr>
                        <a:t>1950</a:t>
                      </a:r>
                      <a:endParaRPr sz="1800">
                        <a:solidFill>
                          <a:srgbClr val="FFFFFF"/>
                        </a:solidFill>
                      </a:endParaRPr>
                    </a:p>
                  </a:txBody>
                  <a:tcPr marT="91425" marB="91425"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solidFill>
                      <a:srgbClr val="4A86E8"/>
                    </a:solidFill>
                  </a:tcPr>
                </a:tc>
                <a:tc>
                  <a:txBody>
                    <a:bodyPr>
                      <a:noAutofit/>
                    </a:bodyPr>
                    <a:lstStyle/>
                    <a:p>
                      <a:pPr indent="0" lvl="0" marL="0" rtl="0" algn="ctr">
                        <a:spcBef>
                          <a:spcPts val="0"/>
                        </a:spcBef>
                        <a:spcAft>
                          <a:spcPts val="0"/>
                        </a:spcAft>
                        <a:buNone/>
                      </a:pPr>
                      <a:r>
                        <a:rPr lang="es-419" sz="1800">
                          <a:solidFill>
                            <a:srgbClr val="FFFFFF"/>
                          </a:solidFill>
                        </a:rPr>
                        <a:t>1956</a:t>
                      </a:r>
                      <a:endParaRPr sz="1800">
                        <a:solidFill>
                          <a:srgbClr val="FFFFFF"/>
                        </a:solidFill>
                      </a:endParaRPr>
                    </a:p>
                  </a:txBody>
                  <a:tcPr marT="91425" marB="91425"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solidFill>
                      <a:schemeClr val="dk1"/>
                    </a:solidFill>
                  </a:tcPr>
                </a:tc>
                <a:tc>
                  <a:txBody>
                    <a:bodyPr>
                      <a:noAutofit/>
                    </a:bodyPr>
                    <a:lstStyle/>
                    <a:p>
                      <a:pPr indent="0" lvl="0" marL="0" rtl="0" algn="ctr">
                        <a:spcBef>
                          <a:spcPts val="0"/>
                        </a:spcBef>
                        <a:spcAft>
                          <a:spcPts val="0"/>
                        </a:spcAft>
                        <a:buNone/>
                      </a:pPr>
                      <a:r>
                        <a:rPr lang="es-419" sz="1800">
                          <a:solidFill>
                            <a:srgbClr val="FFFFFF"/>
                          </a:solidFill>
                        </a:rPr>
                        <a:t>1960</a:t>
                      </a:r>
                      <a:endParaRPr sz="1800">
                        <a:solidFill>
                          <a:srgbClr val="FFFFFF"/>
                        </a:solidFill>
                      </a:endParaRPr>
                    </a:p>
                  </a:txBody>
                  <a:tcPr marT="91425" marB="91425" marR="91425" marL="91425" anchor="ctr">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A86E8"/>
                    </a:solidFill>
                  </a:tcPr>
                </a:tc>
                <a:tc>
                  <a:txBody>
                    <a:bodyPr>
                      <a:noAutofit/>
                    </a:bodyPr>
                    <a:lstStyle/>
                    <a:p>
                      <a:pPr indent="0" lvl="0" marL="0" rtl="0" algn="ctr">
                        <a:spcBef>
                          <a:spcPts val="0"/>
                        </a:spcBef>
                        <a:spcAft>
                          <a:spcPts val="0"/>
                        </a:spcAft>
                        <a:buNone/>
                      </a:pPr>
                      <a:r>
                        <a:rPr lang="es-419" sz="1800">
                          <a:solidFill>
                            <a:srgbClr val="FFFFFF"/>
                          </a:solidFill>
                        </a:rPr>
                        <a:t>1974</a:t>
                      </a:r>
                      <a:endParaRPr sz="1800">
                        <a:solidFill>
                          <a:srgbClr val="FFFFFF"/>
                        </a:solidFill>
                      </a:endParaRPr>
                    </a:p>
                  </a:txBody>
                  <a:tcPr marT="91425" marB="91425" marR="91425" marL="91425" anchor="ctr">
                    <a:lnL cap="flat" cmpd="sng" w="9525">
                      <a:solidFill>
                        <a:srgbClr val="FFFF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cxnSp>
        <p:nvCxnSpPr>
          <p:cNvPr id="113" name="Shape 113"/>
          <p:cNvCxnSpPr/>
          <p:nvPr/>
        </p:nvCxnSpPr>
        <p:spPr>
          <a:xfrm flipH="1" rot="10800000">
            <a:off x="262175" y="1439275"/>
            <a:ext cx="10200" cy="483300"/>
          </a:xfrm>
          <a:prstGeom prst="straightConnector1">
            <a:avLst/>
          </a:prstGeom>
          <a:noFill/>
          <a:ln cap="flat" cmpd="sng" w="9525">
            <a:solidFill>
              <a:schemeClr val="dk2"/>
            </a:solidFill>
            <a:prstDash val="solid"/>
            <a:round/>
            <a:headEnd len="med" w="med" type="none"/>
            <a:tailEnd len="med" w="med" type="oval"/>
          </a:ln>
        </p:spPr>
      </p:cxnSp>
      <p:sp>
        <p:nvSpPr>
          <p:cNvPr id="114" name="Shape 114"/>
          <p:cNvSpPr txBox="1"/>
          <p:nvPr>
            <p:ph idx="4294967295" type="body"/>
          </p:nvPr>
        </p:nvSpPr>
        <p:spPr>
          <a:xfrm>
            <a:off x="303300" y="1235051"/>
            <a:ext cx="2315700" cy="578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Clr>
                <a:schemeClr val="dk2"/>
              </a:buClr>
              <a:buSzPts val="1100"/>
              <a:buFont typeface="Arial"/>
              <a:buNone/>
            </a:pPr>
            <a:r>
              <a:rPr lang="es-419" sz="1400"/>
              <a:t>Nacio en Hungria.</a:t>
            </a:r>
            <a:endParaRPr sz="1400"/>
          </a:p>
        </p:txBody>
      </p:sp>
      <p:sp>
        <p:nvSpPr>
          <p:cNvPr id="115" name="Shape 115"/>
          <p:cNvSpPr txBox="1"/>
          <p:nvPr>
            <p:ph idx="4294967295" type="body"/>
          </p:nvPr>
        </p:nvSpPr>
        <p:spPr>
          <a:xfrm>
            <a:off x="1674425" y="2571749"/>
            <a:ext cx="2445900" cy="1797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sz="1400"/>
              <a:t>Fue miembro de la resistencia antifascista.</a:t>
            </a:r>
            <a:endParaRPr sz="1400"/>
          </a:p>
          <a:p>
            <a:pPr indent="0" lvl="0" marL="0" rtl="0">
              <a:spcBef>
                <a:spcPts val="1600"/>
              </a:spcBef>
              <a:spcAft>
                <a:spcPts val="1600"/>
              </a:spcAft>
              <a:buNone/>
            </a:pPr>
            <a:r>
              <a:rPr lang="es-419" sz="1400"/>
              <a:t>Fue designado para ocupar un alto puesto en el ministerio de Educacion Hungaro.</a:t>
            </a:r>
            <a:endParaRPr sz="1400"/>
          </a:p>
        </p:txBody>
      </p:sp>
      <p:sp>
        <p:nvSpPr>
          <p:cNvPr id="116" name="Shape 116"/>
          <p:cNvSpPr txBox="1"/>
          <p:nvPr>
            <p:ph idx="4294967295" type="body"/>
          </p:nvPr>
        </p:nvSpPr>
        <p:spPr>
          <a:xfrm>
            <a:off x="4220025" y="2650850"/>
            <a:ext cx="1387200" cy="1164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419" sz="1400"/>
              <a:t>Escapa a Viena y luego a Inglaterra </a:t>
            </a:r>
            <a:endParaRPr sz="1400"/>
          </a:p>
        </p:txBody>
      </p:sp>
      <p:sp>
        <p:nvSpPr>
          <p:cNvPr id="117" name="Shape 117"/>
          <p:cNvSpPr txBox="1"/>
          <p:nvPr>
            <p:ph idx="4294967295" type="body"/>
          </p:nvPr>
        </p:nvSpPr>
        <p:spPr>
          <a:xfrm>
            <a:off x="6746450" y="2846325"/>
            <a:ext cx="1593900" cy="2197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419" sz="1400"/>
              <a:t>Enseña en la universidad de Londres, hasta su repentino fallecimiento, el dia 2 de Febrero de 1974. a los 51 años de edad. </a:t>
            </a:r>
            <a:endParaRPr sz="1400"/>
          </a:p>
        </p:txBody>
      </p:sp>
      <p:cxnSp>
        <p:nvCxnSpPr>
          <p:cNvPr id="118" name="Shape 118"/>
          <p:cNvCxnSpPr/>
          <p:nvPr/>
        </p:nvCxnSpPr>
        <p:spPr>
          <a:xfrm>
            <a:off x="1663175" y="1997625"/>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19" name="Shape 119"/>
          <p:cNvCxnSpPr/>
          <p:nvPr/>
        </p:nvCxnSpPr>
        <p:spPr>
          <a:xfrm rot="10800000">
            <a:off x="3098675" y="811475"/>
            <a:ext cx="0" cy="1098600"/>
          </a:xfrm>
          <a:prstGeom prst="straightConnector1">
            <a:avLst/>
          </a:prstGeom>
          <a:noFill/>
          <a:ln cap="flat" cmpd="sng" w="9525">
            <a:solidFill>
              <a:schemeClr val="dk2"/>
            </a:solidFill>
            <a:prstDash val="solid"/>
            <a:round/>
            <a:headEnd len="med" w="med" type="none"/>
            <a:tailEnd len="med" w="med" type="oval"/>
          </a:ln>
        </p:spPr>
      </p:cxnSp>
      <p:cxnSp>
        <p:nvCxnSpPr>
          <p:cNvPr id="120" name="Shape 120"/>
          <p:cNvCxnSpPr/>
          <p:nvPr/>
        </p:nvCxnSpPr>
        <p:spPr>
          <a:xfrm>
            <a:off x="6746450" y="2272125"/>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21" name="Shape 121"/>
          <p:cNvCxnSpPr/>
          <p:nvPr/>
        </p:nvCxnSpPr>
        <p:spPr>
          <a:xfrm>
            <a:off x="1668788" y="2650850"/>
            <a:ext cx="0" cy="828000"/>
          </a:xfrm>
          <a:prstGeom prst="straightConnector1">
            <a:avLst/>
          </a:prstGeom>
          <a:noFill/>
          <a:ln cap="flat" cmpd="sng" w="9525">
            <a:solidFill>
              <a:schemeClr val="dk2"/>
            </a:solidFill>
            <a:prstDash val="solid"/>
            <a:round/>
            <a:headEnd len="med" w="med" type="none"/>
            <a:tailEnd len="med" w="med" type="oval"/>
          </a:ln>
        </p:spPr>
      </p:cxnSp>
      <p:sp>
        <p:nvSpPr>
          <p:cNvPr id="122" name="Shape 122"/>
          <p:cNvSpPr txBox="1"/>
          <p:nvPr>
            <p:ph idx="4294967295" type="body"/>
          </p:nvPr>
        </p:nvSpPr>
        <p:spPr>
          <a:xfrm>
            <a:off x="3098675" y="640299"/>
            <a:ext cx="2353200" cy="1248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419" sz="1400"/>
              <a:t>Fue arrestado por ser “Revisionista” y paso tres años en una Prision Stalinista</a:t>
            </a:r>
            <a:endParaRPr sz="1400"/>
          </a:p>
        </p:txBody>
      </p:sp>
      <p:cxnSp>
        <p:nvCxnSpPr>
          <p:cNvPr id="123" name="Shape 123"/>
          <p:cNvCxnSpPr/>
          <p:nvPr/>
        </p:nvCxnSpPr>
        <p:spPr>
          <a:xfrm>
            <a:off x="4244625" y="2272125"/>
            <a:ext cx="12600" cy="574200"/>
          </a:xfrm>
          <a:prstGeom prst="straightConnector1">
            <a:avLst/>
          </a:prstGeom>
          <a:noFill/>
          <a:ln cap="flat" cmpd="sng" w="9525">
            <a:solidFill>
              <a:schemeClr val="dk2"/>
            </a:solidFill>
            <a:prstDash val="solid"/>
            <a:round/>
            <a:headEnd len="med" w="med" type="none"/>
            <a:tailEnd len="med" w="med" type="oval"/>
          </a:ln>
        </p:spPr>
      </p:cxnSp>
      <p:cxnSp>
        <p:nvCxnSpPr>
          <p:cNvPr id="124" name="Shape 124"/>
          <p:cNvCxnSpPr/>
          <p:nvPr/>
        </p:nvCxnSpPr>
        <p:spPr>
          <a:xfrm rot="10800000">
            <a:off x="5403625" y="811475"/>
            <a:ext cx="0" cy="1098600"/>
          </a:xfrm>
          <a:prstGeom prst="straightConnector1">
            <a:avLst/>
          </a:prstGeom>
          <a:noFill/>
          <a:ln cap="flat" cmpd="sng" w="9525">
            <a:solidFill>
              <a:schemeClr val="dk2"/>
            </a:solidFill>
            <a:prstDash val="solid"/>
            <a:round/>
            <a:headEnd len="med" w="med" type="none"/>
            <a:tailEnd len="med" w="med" type="oval"/>
          </a:ln>
        </p:spPr>
      </p:cxnSp>
      <p:sp>
        <p:nvSpPr>
          <p:cNvPr id="125" name="Shape 125"/>
          <p:cNvSpPr txBox="1"/>
          <p:nvPr>
            <p:ph idx="4294967295" type="body"/>
          </p:nvPr>
        </p:nvSpPr>
        <p:spPr>
          <a:xfrm>
            <a:off x="5403625" y="640299"/>
            <a:ext cx="2353200" cy="1248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s-419" sz="1400"/>
              <a:t>Comienza sus estudios de Filosofia en la Univ. de Londres, bajo la tutela de Sir Karl Popper.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283100" y="712150"/>
            <a:ext cx="8307900" cy="383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s-419"/>
              <a:t>Historia Interna y Externa</a:t>
            </a:r>
            <a:endParaRPr/>
          </a:p>
          <a:p>
            <a:pPr indent="0" lvl="0" marL="0" rtl="0">
              <a:spcBef>
                <a:spcPts val="0"/>
              </a:spcBef>
              <a:spcAft>
                <a:spcPts val="0"/>
              </a:spcAft>
              <a:buNone/>
            </a:pPr>
            <a:r>
              <a:t/>
            </a:r>
            <a:endParaRPr/>
          </a:p>
          <a:p>
            <a:pPr indent="0" lvl="0" marL="0" rtl="0">
              <a:spcBef>
                <a:spcPts val="0"/>
              </a:spcBef>
              <a:spcAft>
                <a:spcPts val="0"/>
              </a:spcAft>
              <a:buNone/>
            </a:pPr>
            <a:r>
              <a:rPr lang="es-419"/>
              <a:t>#Historia Interna</a:t>
            </a:r>
            <a:endParaRPr/>
          </a:p>
        </p:txBody>
      </p:sp>
      <p:grpSp>
        <p:nvGrpSpPr>
          <p:cNvPr id="131" name="Shape 131"/>
          <p:cNvGrpSpPr/>
          <p:nvPr/>
        </p:nvGrpSpPr>
        <p:grpSpPr>
          <a:xfrm>
            <a:off x="5591132" y="1754816"/>
            <a:ext cx="3502117" cy="3353253"/>
            <a:chOff x="6803275" y="395363"/>
            <a:chExt cx="2212050" cy="2537076"/>
          </a:xfrm>
        </p:grpSpPr>
        <p:pic>
          <p:nvPicPr>
            <p:cNvPr id="132" name="Shape 1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33" name="Shape 13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134" name="Shape 134"/>
          <p:cNvSpPr txBox="1"/>
          <p:nvPr/>
        </p:nvSpPr>
        <p:spPr>
          <a:xfrm>
            <a:off x="5740250" y="2273375"/>
            <a:ext cx="3218400" cy="2721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lang="es-419" sz="1000">
                <a:solidFill>
                  <a:srgbClr val="545454"/>
                </a:solidFill>
                <a:highlight>
                  <a:srgbClr val="FFFFFF"/>
                </a:highlight>
              </a:rPr>
              <a:t>“La Historia de la ciencia es siempre </a:t>
            </a:r>
            <a:r>
              <a:rPr lang="es-419" sz="1000">
                <a:solidFill>
                  <a:srgbClr val="545454"/>
                </a:solidFill>
                <a:highlight>
                  <a:srgbClr val="FFFFFF"/>
                </a:highlight>
              </a:rPr>
              <a:t>más</a:t>
            </a:r>
            <a:r>
              <a:rPr lang="es-419" sz="1000">
                <a:solidFill>
                  <a:srgbClr val="545454"/>
                </a:solidFill>
                <a:highlight>
                  <a:srgbClr val="FFFFFF"/>
                </a:highlight>
              </a:rPr>
              <a:t> rica que su </a:t>
            </a:r>
            <a:r>
              <a:rPr lang="es-419" sz="1000">
                <a:solidFill>
                  <a:srgbClr val="545454"/>
                </a:solidFill>
                <a:highlight>
                  <a:srgbClr val="FFFFFF"/>
                </a:highlight>
              </a:rPr>
              <a:t>reconstrucción</a:t>
            </a:r>
            <a:r>
              <a:rPr lang="es-419" sz="1000">
                <a:solidFill>
                  <a:srgbClr val="545454"/>
                </a:solidFill>
                <a:highlight>
                  <a:srgbClr val="FFFFFF"/>
                </a:highlight>
              </a:rPr>
              <a:t> racional. pero la </a:t>
            </a:r>
            <a:r>
              <a:rPr lang="es-419" sz="1000">
                <a:solidFill>
                  <a:srgbClr val="545454"/>
                </a:solidFill>
                <a:highlight>
                  <a:srgbClr val="FFFFFF"/>
                </a:highlight>
              </a:rPr>
              <a:t>reconstrucción</a:t>
            </a:r>
            <a:r>
              <a:rPr lang="es-419" sz="1000">
                <a:solidFill>
                  <a:srgbClr val="545454"/>
                </a:solidFill>
                <a:highlight>
                  <a:srgbClr val="FFFFFF"/>
                </a:highlight>
              </a:rPr>
              <a:t> racional o historia interna es primaria y la historia externa </a:t>
            </a:r>
            <a:r>
              <a:rPr lang="es-419" sz="1000">
                <a:solidFill>
                  <a:srgbClr val="545454"/>
                </a:solidFill>
                <a:highlight>
                  <a:srgbClr val="FFFFFF"/>
                </a:highlight>
              </a:rPr>
              <a:t>sólo</a:t>
            </a:r>
            <a:r>
              <a:rPr lang="es-419" sz="1000">
                <a:solidFill>
                  <a:srgbClr val="545454"/>
                </a:solidFill>
                <a:highlight>
                  <a:srgbClr val="FFFFFF"/>
                </a:highlight>
              </a:rPr>
              <a:t> secundaria, ya que los problemas </a:t>
            </a:r>
            <a:r>
              <a:rPr lang="es-419" sz="1000">
                <a:solidFill>
                  <a:srgbClr val="545454"/>
                </a:solidFill>
                <a:highlight>
                  <a:srgbClr val="FFFFFF"/>
                </a:highlight>
              </a:rPr>
              <a:t>más</a:t>
            </a:r>
            <a:r>
              <a:rPr lang="es-419" sz="1000">
                <a:solidFill>
                  <a:srgbClr val="545454"/>
                </a:solidFill>
                <a:highlight>
                  <a:srgbClr val="FFFFFF"/>
                </a:highlight>
              </a:rPr>
              <a:t> importantes de la historia externa son definidos por la historia interna. La historia interna, o proporciona explicaciones no racionales de la rapidez, </a:t>
            </a:r>
            <a:r>
              <a:rPr lang="es-419" sz="1000">
                <a:solidFill>
                  <a:srgbClr val="545454"/>
                </a:solidFill>
                <a:highlight>
                  <a:srgbClr val="FFFFFF"/>
                </a:highlight>
              </a:rPr>
              <a:t>localización</a:t>
            </a:r>
            <a:r>
              <a:rPr lang="es-419" sz="1000">
                <a:solidFill>
                  <a:srgbClr val="545454"/>
                </a:solidFill>
                <a:highlight>
                  <a:srgbClr val="FFFFFF"/>
                </a:highlight>
              </a:rPr>
              <a:t>, selectividad, etc., de los acontecimientos </a:t>
            </a:r>
            <a:r>
              <a:rPr lang="es-419" sz="1000">
                <a:solidFill>
                  <a:srgbClr val="545454"/>
                </a:solidFill>
                <a:highlight>
                  <a:srgbClr val="FFFFFF"/>
                </a:highlight>
              </a:rPr>
              <a:t>históricos</a:t>
            </a:r>
            <a:r>
              <a:rPr lang="es-419" sz="1000">
                <a:solidFill>
                  <a:srgbClr val="545454"/>
                </a:solidFill>
                <a:highlight>
                  <a:srgbClr val="FFFFFF"/>
                </a:highlight>
              </a:rPr>
              <a:t> interpretados en </a:t>
            </a:r>
            <a:r>
              <a:rPr lang="es-419" sz="1000">
                <a:solidFill>
                  <a:srgbClr val="545454"/>
                </a:solidFill>
                <a:highlight>
                  <a:srgbClr val="FFFFFF"/>
                </a:highlight>
              </a:rPr>
              <a:t>términos</a:t>
            </a:r>
            <a:r>
              <a:rPr lang="es-419" sz="1000">
                <a:solidFill>
                  <a:srgbClr val="545454"/>
                </a:solidFill>
                <a:highlight>
                  <a:srgbClr val="FFFFFF"/>
                </a:highlight>
              </a:rPr>
              <a:t> de historia interna, o bien, cuando la historia difiere de su </a:t>
            </a:r>
            <a:r>
              <a:rPr lang="es-419" sz="1000">
                <a:solidFill>
                  <a:srgbClr val="545454"/>
                </a:solidFill>
                <a:highlight>
                  <a:srgbClr val="FFFFFF"/>
                </a:highlight>
              </a:rPr>
              <a:t>reconstrucción</a:t>
            </a:r>
            <a:r>
              <a:rPr lang="es-419" sz="1000">
                <a:solidFill>
                  <a:srgbClr val="545454"/>
                </a:solidFill>
                <a:highlight>
                  <a:srgbClr val="FFFFFF"/>
                </a:highlight>
              </a:rPr>
              <a:t> racional, proporciona una </a:t>
            </a:r>
            <a:r>
              <a:rPr lang="es-419" sz="1000">
                <a:solidFill>
                  <a:srgbClr val="545454"/>
                </a:solidFill>
                <a:highlight>
                  <a:srgbClr val="FFFFFF"/>
                </a:highlight>
              </a:rPr>
              <a:t>explicación</a:t>
            </a:r>
            <a:r>
              <a:rPr lang="es-419" sz="1000">
                <a:solidFill>
                  <a:srgbClr val="545454"/>
                </a:solidFill>
                <a:highlight>
                  <a:srgbClr val="FFFFFF"/>
                </a:highlight>
              </a:rPr>
              <a:t> </a:t>
            </a:r>
            <a:r>
              <a:rPr lang="es-419" sz="1000">
                <a:solidFill>
                  <a:srgbClr val="545454"/>
                </a:solidFill>
                <a:highlight>
                  <a:srgbClr val="FFFFFF"/>
                </a:highlight>
              </a:rPr>
              <a:t>empírica</a:t>
            </a:r>
            <a:r>
              <a:rPr lang="es-419" sz="1000">
                <a:solidFill>
                  <a:srgbClr val="545454"/>
                </a:solidFill>
                <a:highlight>
                  <a:srgbClr val="FFFFFF"/>
                </a:highlight>
              </a:rPr>
              <a:t> de por </a:t>
            </a:r>
            <a:r>
              <a:rPr lang="es-419" sz="1000">
                <a:solidFill>
                  <a:srgbClr val="545454"/>
                </a:solidFill>
                <a:highlight>
                  <a:srgbClr val="FFFFFF"/>
                </a:highlight>
              </a:rPr>
              <a:t>qué</a:t>
            </a:r>
            <a:r>
              <a:rPr lang="es-419" sz="1000">
                <a:solidFill>
                  <a:srgbClr val="545454"/>
                </a:solidFill>
                <a:highlight>
                  <a:srgbClr val="FFFFFF"/>
                </a:highlight>
              </a:rPr>
              <a:t> difieren. Sin embargo, el aspecto racional del desarrollo </a:t>
            </a:r>
            <a:r>
              <a:rPr lang="es-419" sz="1000">
                <a:solidFill>
                  <a:srgbClr val="545454"/>
                </a:solidFill>
                <a:highlight>
                  <a:srgbClr val="FFFFFF"/>
                </a:highlight>
              </a:rPr>
              <a:t>científico</a:t>
            </a:r>
            <a:r>
              <a:rPr lang="es-419" sz="1000">
                <a:solidFill>
                  <a:srgbClr val="545454"/>
                </a:solidFill>
                <a:highlight>
                  <a:srgbClr val="FFFFFF"/>
                </a:highlight>
              </a:rPr>
              <a:t> se explica completamente por la </a:t>
            </a:r>
            <a:r>
              <a:rPr lang="es-419" sz="1000">
                <a:solidFill>
                  <a:srgbClr val="545454"/>
                </a:solidFill>
                <a:highlight>
                  <a:srgbClr val="FFFFFF"/>
                </a:highlight>
              </a:rPr>
              <a:t>lógica</a:t>
            </a:r>
            <a:r>
              <a:rPr lang="es-419" sz="1000">
                <a:solidFill>
                  <a:srgbClr val="545454"/>
                </a:solidFill>
                <a:highlight>
                  <a:srgbClr val="FFFFFF"/>
                </a:highlight>
              </a:rPr>
              <a:t>  propia del descubrimiento </a:t>
            </a:r>
            <a:r>
              <a:rPr lang="es-419" sz="1000">
                <a:solidFill>
                  <a:srgbClr val="545454"/>
                </a:solidFill>
                <a:highlight>
                  <a:srgbClr val="FFFFFF"/>
                </a:highlight>
              </a:rPr>
              <a:t>científico</a:t>
            </a:r>
            <a:r>
              <a:rPr lang="es-419" sz="1000">
                <a:solidFill>
                  <a:srgbClr val="545454"/>
                </a:solidFill>
                <a:highlight>
                  <a:srgbClr val="FFFFFF"/>
                </a:highlight>
              </a:rPr>
              <a:t>.” (Lakatos,1993)</a:t>
            </a:r>
            <a:endParaRPr b="1" sz="1000">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138" name="Shape 138"/>
        <p:cNvGrpSpPr/>
        <p:nvPr/>
      </p:nvGrpSpPr>
      <p:grpSpPr>
        <a:xfrm>
          <a:off x="0" y="0"/>
          <a:ext cx="0" cy="0"/>
          <a:chOff x="0" y="0"/>
          <a:chExt cx="0" cy="0"/>
        </a:xfrm>
      </p:grpSpPr>
      <p:grpSp>
        <p:nvGrpSpPr>
          <p:cNvPr id="139" name="Shape 139"/>
          <p:cNvGrpSpPr/>
          <p:nvPr/>
        </p:nvGrpSpPr>
        <p:grpSpPr>
          <a:xfrm>
            <a:off x="393945" y="446455"/>
            <a:ext cx="8603376" cy="4684438"/>
            <a:chOff x="3804747" y="-535312"/>
            <a:chExt cx="6971941" cy="4458821"/>
          </a:xfrm>
        </p:grpSpPr>
        <p:pic>
          <p:nvPicPr>
            <p:cNvPr id="140" name="Shape 140"/>
            <p:cNvPicPr preferRelativeResize="0"/>
            <p:nvPr/>
          </p:nvPicPr>
          <p:blipFill>
            <a:blip r:embed="rId3">
              <a:alphaModFix/>
            </a:blip>
            <a:stretch>
              <a:fillRect/>
            </a:stretch>
          </p:blipFill>
          <p:spPr>
            <a:xfrm>
              <a:off x="3804747" y="-436292"/>
              <a:ext cx="6971941" cy="4359800"/>
            </a:xfrm>
            <a:prstGeom prst="rect">
              <a:avLst/>
            </a:prstGeom>
            <a:noFill/>
            <a:ln>
              <a:noFill/>
            </a:ln>
          </p:spPr>
        </p:pic>
        <p:pic>
          <p:nvPicPr>
            <p:cNvPr descr="Trozo de cinta adhesiva que pega una nota a la diapositiva" id="141" name="Shape 141"/>
            <p:cNvPicPr preferRelativeResize="0"/>
            <p:nvPr/>
          </p:nvPicPr>
          <p:blipFill rotWithShape="1">
            <a:blip r:embed="rId4">
              <a:alphaModFix/>
            </a:blip>
            <a:srcRect b="10011" l="9244" r="2118" t="5926"/>
            <a:stretch/>
          </p:blipFill>
          <p:spPr>
            <a:xfrm rot="154826">
              <a:off x="6725870" y="-511256"/>
              <a:ext cx="1077273" cy="382687"/>
            </a:xfrm>
            <a:prstGeom prst="rect">
              <a:avLst/>
            </a:prstGeom>
            <a:noFill/>
            <a:ln>
              <a:noFill/>
            </a:ln>
          </p:spPr>
        </p:pic>
        <p:sp>
          <p:nvSpPr>
            <p:cNvPr id="142" name="Shape 142"/>
            <p:cNvSpPr txBox="1"/>
            <p:nvPr/>
          </p:nvSpPr>
          <p:spPr>
            <a:xfrm>
              <a:off x="4325288" y="23536"/>
              <a:ext cx="6086100" cy="362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b="1" lang="es-419" u="sng">
                  <a:solidFill>
                    <a:schemeClr val="dk1"/>
                  </a:solidFill>
                  <a:latin typeface="Raleway"/>
                  <a:ea typeface="Raleway"/>
                  <a:cs typeface="Raleway"/>
                  <a:sym typeface="Raleway"/>
                </a:rPr>
                <a:t>Historia Interna:</a:t>
              </a:r>
              <a:r>
                <a:rPr b="1" lang="es-419">
                  <a:solidFill>
                    <a:schemeClr val="dk1"/>
                  </a:solidFill>
                  <a:latin typeface="Raleway"/>
                  <a:ea typeface="Raleway"/>
                  <a:cs typeface="Raleway"/>
                  <a:sym typeface="Raleway"/>
                </a:rPr>
                <a:t> </a:t>
              </a:r>
              <a:br>
                <a:rPr lang="es-419" sz="1100">
                  <a:solidFill>
                    <a:schemeClr val="dk2"/>
                  </a:solidFill>
                  <a:latin typeface="Verdana"/>
                  <a:ea typeface="Verdana"/>
                  <a:cs typeface="Verdana"/>
                  <a:sym typeface="Verdana"/>
                </a:rPr>
              </a:br>
              <a:endParaRPr sz="600">
                <a:solidFill>
                  <a:schemeClr val="dk2"/>
                </a:solidFill>
                <a:latin typeface="Verdana"/>
                <a:ea typeface="Verdana"/>
                <a:cs typeface="Verdana"/>
                <a:sym typeface="Verdana"/>
              </a:endParaRPr>
            </a:p>
            <a:p>
              <a:pPr indent="0" lvl="0" marL="0" rtl="0">
                <a:spcBef>
                  <a:spcPts val="800"/>
                </a:spcBef>
                <a:spcAft>
                  <a:spcPts val="0"/>
                </a:spcAft>
                <a:buClr>
                  <a:schemeClr val="dk2"/>
                </a:buClr>
                <a:buSzPts val="1100"/>
                <a:buFont typeface="Arial"/>
                <a:buNone/>
              </a:pPr>
              <a:r>
                <a:rPr lang="es-419" sz="1100">
                  <a:solidFill>
                    <a:schemeClr val="dk2"/>
                  </a:solidFill>
                  <a:latin typeface="Verdana"/>
                  <a:ea typeface="Verdana"/>
                  <a:cs typeface="Verdana"/>
                  <a:sym typeface="Verdana"/>
                </a:rPr>
                <a:t>El historiador de ciencia debe atender lo relevante de la historia,  es decir, </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el modo en que se constituyen los modelos científicos, su estructura logica y sus</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procedimientos metodológicos.</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La historia de la ciencia son eventos seleccionados e interpretados </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en forma "normativa" y cada metodología tiene sus propios criterios normativos.</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Lakatos compara las distintas formas de hacer historia interna y sostiene que</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la posición epistemológica lo hace narrar la historia de diferente manera.</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historiador inductivista: busca dar cuenta descubrimientos de hechos firmes y </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producción de generalizaciones inductivas.</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Historiador convencionalista: busca dar cuenta de la construcción de un sistema </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de casillas y de su sustitución por otros más simples o mejor estructurados.</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historiador popperiano: busca audaces teorías falsables y grandes experimentos</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cruciales negativos.</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Para Lakatos el investigador debe advertir que detrás de toda diferencia </a:t>
              </a:r>
              <a:br>
                <a:rPr lang="es-419" sz="1100">
                  <a:solidFill>
                    <a:schemeClr val="dk2"/>
                  </a:solidFill>
                  <a:latin typeface="Verdana"/>
                  <a:ea typeface="Verdana"/>
                  <a:cs typeface="Verdana"/>
                  <a:sym typeface="Verdana"/>
                </a:rPr>
              </a:br>
              <a:r>
                <a:rPr lang="es-419" sz="1100">
                  <a:solidFill>
                    <a:schemeClr val="dk2"/>
                  </a:solidFill>
                  <a:latin typeface="Verdana"/>
                  <a:ea typeface="Verdana"/>
                  <a:cs typeface="Verdana"/>
                  <a:sym typeface="Verdana"/>
                </a:rPr>
                <a:t>hay una lucha oculta entre dos programas de investigación.</a:t>
              </a:r>
              <a:br>
                <a:rPr lang="es-419" sz="1100">
                  <a:solidFill>
                    <a:schemeClr val="dk2"/>
                  </a:solidFill>
                  <a:latin typeface="Verdana"/>
                  <a:ea typeface="Verdana"/>
                  <a:cs typeface="Verdana"/>
                  <a:sym typeface="Verdana"/>
                </a:rPr>
              </a:br>
              <a:endParaRPr sz="1100">
                <a:solidFill>
                  <a:schemeClr val="dk2"/>
                </a:solidFill>
                <a:latin typeface="Verdana"/>
                <a:ea typeface="Verdana"/>
                <a:cs typeface="Verdana"/>
                <a:sym typeface="Verdana"/>
              </a:endParaRPr>
            </a:p>
            <a:p>
              <a:pPr indent="0" lvl="0" marL="0" rtl="0" algn="just">
                <a:lnSpc>
                  <a:spcPct val="115000"/>
                </a:lnSpc>
                <a:spcBef>
                  <a:spcPts val="800"/>
                </a:spcBef>
                <a:spcAft>
                  <a:spcPts val="0"/>
                </a:spcAft>
                <a:buClr>
                  <a:schemeClr val="dk2"/>
                </a:buClr>
                <a:buSzPts val="1100"/>
                <a:buFont typeface="Arial"/>
                <a:buNone/>
              </a:pPr>
              <a:r>
                <a:t/>
              </a:r>
              <a:endParaRPr sz="600">
                <a:solidFill>
                  <a:schemeClr val="dk2"/>
                </a:solidFill>
                <a:latin typeface="Verdana"/>
                <a:ea typeface="Verdana"/>
                <a:cs typeface="Verdana"/>
                <a:sym typeface="Verdana"/>
              </a:endParaRPr>
            </a:p>
            <a:p>
              <a:pPr indent="0" lvl="0" marL="0" rtl="0">
                <a:spcBef>
                  <a:spcPts val="0"/>
                </a:spcBef>
                <a:spcAft>
                  <a:spcPts val="800"/>
                </a:spcAft>
                <a:buNone/>
              </a:pPr>
              <a:r>
                <a:rPr b="1" lang="es-419" sz="1200">
                  <a:solidFill>
                    <a:schemeClr val="dk2"/>
                  </a:solidFill>
                  <a:latin typeface="Raleway"/>
                  <a:ea typeface="Raleway"/>
                  <a:cs typeface="Raleway"/>
                  <a:sym typeface="Raleway"/>
                </a:rPr>
                <a:t>“FUENTE: Texto extraído de www.mcnbiografias.com”</a:t>
              </a:r>
              <a:endParaRPr b="1" sz="1200">
                <a:solidFill>
                  <a:schemeClr val="dk2"/>
                </a:solidFill>
                <a:latin typeface="Raleway"/>
                <a:ea typeface="Raleway"/>
                <a:cs typeface="Raleway"/>
                <a:sym typeface="Raleway"/>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283100" y="712150"/>
            <a:ext cx="8307900" cy="383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s-419"/>
              <a:t>Historia Interna y Externa</a:t>
            </a:r>
            <a:endParaRPr/>
          </a:p>
          <a:p>
            <a:pPr indent="0" lvl="0" marL="0" rtl="0">
              <a:spcBef>
                <a:spcPts val="0"/>
              </a:spcBef>
              <a:spcAft>
                <a:spcPts val="0"/>
              </a:spcAft>
              <a:buNone/>
            </a:pPr>
            <a:r>
              <a:t/>
            </a:r>
            <a:endParaRPr/>
          </a:p>
          <a:p>
            <a:pPr indent="0" lvl="0" marL="0" rtl="0">
              <a:spcBef>
                <a:spcPts val="0"/>
              </a:spcBef>
              <a:spcAft>
                <a:spcPts val="0"/>
              </a:spcAft>
              <a:buNone/>
            </a:pPr>
            <a:r>
              <a:rPr lang="es-419"/>
              <a:t>#Historia Externa</a:t>
            </a:r>
            <a:endParaRPr/>
          </a:p>
        </p:txBody>
      </p:sp>
      <p:grpSp>
        <p:nvGrpSpPr>
          <p:cNvPr id="148" name="Shape 148"/>
          <p:cNvGrpSpPr/>
          <p:nvPr/>
        </p:nvGrpSpPr>
        <p:grpSpPr>
          <a:xfrm>
            <a:off x="5591132" y="1754816"/>
            <a:ext cx="3502117" cy="3353253"/>
            <a:chOff x="6803275" y="395363"/>
            <a:chExt cx="2212050" cy="2537076"/>
          </a:xfrm>
        </p:grpSpPr>
        <p:pic>
          <p:nvPicPr>
            <p:cNvPr id="149" name="Shape 14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50" name="Shape 15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151" name="Shape 151"/>
          <p:cNvSpPr txBox="1"/>
          <p:nvPr/>
        </p:nvSpPr>
        <p:spPr>
          <a:xfrm>
            <a:off x="5740250" y="2273375"/>
            <a:ext cx="3218400" cy="2721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lang="es-419" sz="1000">
                <a:solidFill>
                  <a:srgbClr val="545454"/>
                </a:solidFill>
                <a:highlight>
                  <a:srgbClr val="FFFFFF"/>
                </a:highlight>
              </a:rPr>
              <a:t>“La Historia de la ciencia es siempre más rica que su reconstrucción racional. pero la reconstrucción racional o historia interna es primaria y la historia externa sólo secundaria, ya que los problemas más importantes de la historia externa son definidos por la historia interna. La historia interna, o proporciona explicaciones no racionales de la rapidez, localización, selectividad, etc., de los acontecimientos históricos interpretados en términos de historia interna, o bien, cuando la historia difiere de su reconstrucción racional, proporciona una explicación empírica de por qué difieren. Sin embargo, el aspecto racional del desarrollo científico se explica completamente por la lógica  propia del descubrimiento científico.” (Lakatos,1993)</a:t>
            </a:r>
            <a:endParaRPr b="1" sz="10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