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3"/>
    <p:restoredTop sz="95846"/>
  </p:normalViewPr>
  <p:slideViewPr>
    <p:cSldViewPr snapToGrid="0">
      <p:cViewPr varScale="1">
        <p:scale>
          <a:sx n="124" d="100"/>
          <a:sy n="124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8228-A7D6-692E-C198-23A5B36AD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66E78-2A6B-C245-2A01-C011D972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D7B6-4B8E-3204-2EA3-A9995466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6204-6F1B-6252-295D-8EF0BA26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F172E-8BCF-1735-0A9F-D733DDDE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356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D1D-E2E1-F8D3-CE23-5B5FA4E1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DA80A-87AD-781B-1110-FC506E4F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9756-0EA0-AD48-B67B-39978BAC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CD9A-8AA2-163D-7F77-AC09CBD1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C3FB-F98A-D1EB-AA2C-A0FE2707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634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4E023-D7B5-5E1F-C2CE-FAD98F4F0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757FF-071D-1F23-EEF9-47ED1EE1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7409-2A1A-F876-4384-7C2F9E55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09A4D-CD0B-7644-C4EE-AEB30A8F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212C-4A00-CE60-79D6-263817DC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0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AFF0-A5E6-C3FD-7F62-7ABE5F84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A290-90F8-E546-5992-D1941712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77F5-F865-4EA8-7D9F-027EFFAF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1C94-F448-ED5C-074B-989BFCFC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AA91-66BF-C422-17EF-138C1367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58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591C-E11A-AB4D-8143-3B027EF1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4A7C0-765C-DC9D-8791-063669B0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A7345-4EAA-4D66-6A6C-507C477F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F4FD-C088-C607-E556-F15F191F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5F29-184D-E1EC-D0D9-09860D69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27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1F39-A5AF-F21A-D05B-2EACFE70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665F-D2D8-E3D5-AECE-654354E17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F5AE0-E5C5-04EF-DC02-88ED3781D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5088B-62E1-9DAC-852E-7974F61D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A482-4D62-7492-D1CD-6EE86A2C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AC1D-60C0-8C40-CF99-2CFDAF1D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287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B0F-4E6F-4BBB-C6F0-A5E2BB52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BC71-EB02-C887-9CB0-5F19BD00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AF473-4C42-3E6B-F61F-F971581F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7CFD8-1D5A-4CC7-18B7-0BE8988F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28A27-ACF2-ED51-B808-2985464EB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5BCCA-6538-393B-02E4-CA7A7F67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68986-4C39-9FD1-18B5-08ADCC65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7D8E0-4540-2189-6942-1E963C7D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65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FD33-6E4A-3946-4941-49DD187F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1701E-174F-300A-8D11-A8A93DD2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699A8-CD51-B750-A4BD-0A071F87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1DD2B-B44B-89A6-BF50-3C68304E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8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174AF-F96C-A99A-8AA5-20472E34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E7A7C-B212-9D61-4430-0A13B903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A0967-6E71-2F66-A662-40E89E97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577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5E4C-C595-C403-4DA9-65DBB0D3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9EB0-B15C-580E-4C97-028E281F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70F24-852A-DB3E-7ED4-6E1114B4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C13BE-C530-B7BE-B233-29A32CD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6C4CB-CB7C-0B1F-28FD-B15F4836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DC9E3-811C-4C48-F0E5-DEB2E3F1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8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50CC-330C-56F0-0CC9-AA65A81C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AE8FC-26A8-0D61-4C35-95E5C1275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9EB43-CC3E-3F31-FFE0-9BE7775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24327-EE11-342B-CEF3-4CC247C3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099F2-7885-2672-7208-09B98F74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CBAB-4817-1273-DC98-90683254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48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87D71-8939-8D92-69F5-178D09FA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ED67-1949-AE53-DCDE-BF80AAD3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2904-2199-0D8D-2B22-0E0909DC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945F5-CAD7-1D49-8086-4EA43C65F518}" type="datetimeFigureOut">
              <a:rPr lang="en-DE" smtClean="0"/>
              <a:t>31.05.23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7852-4EDE-BE65-F3C0-B1FBFDCA7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F97A-CBF3-2422-04F5-F0159B23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7332-3EAE-C044-8106-E7D79F88C1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8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9A7A26-6488-37D1-F8BC-87DAD61B5EC2}"/>
              </a:ext>
            </a:extLst>
          </p:cNvPr>
          <p:cNvGrpSpPr/>
          <p:nvPr/>
        </p:nvGrpSpPr>
        <p:grpSpPr>
          <a:xfrm>
            <a:off x="1205490" y="265379"/>
            <a:ext cx="5871082" cy="6327242"/>
            <a:chOff x="-2441836" y="342323"/>
            <a:chExt cx="5871082" cy="6327242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CE709EC5-1D01-B639-C284-7DD848C65CBC}"/>
                </a:ext>
              </a:extLst>
            </p:cNvPr>
            <p:cNvSpPr/>
            <p:nvPr/>
          </p:nvSpPr>
          <p:spPr>
            <a:xfrm rot="2192278">
              <a:off x="-2441836" y="523148"/>
              <a:ext cx="5304878" cy="5915310"/>
            </a:xfrm>
            <a:prstGeom prst="arc">
              <a:avLst>
                <a:gd name="adj1" fmla="val 14597809"/>
                <a:gd name="adj2" fmla="val 2692043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Helvetica" pitchFamily="2" charset="0"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99D475BD-7CA3-6173-90E9-FC6DFCD00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5957" y="5351897"/>
              <a:ext cx="992000" cy="108000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2695F399-D8A3-DB47-5101-1854AC0891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9334" t="4970" r="5322" b="4063"/>
            <a:stretch/>
          </p:blipFill>
          <p:spPr>
            <a:xfrm>
              <a:off x="1997708" y="4276752"/>
              <a:ext cx="1150738" cy="900000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49304911-0A01-6204-0128-FD0860B9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37246" y="2744773"/>
              <a:ext cx="992000" cy="1043821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6032FD3B-ED45-7395-3C92-01032CBEC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5957" y="342323"/>
              <a:ext cx="1439718" cy="71985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BF70C23-D1E0-0B07-4A96-38D8C34B3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97708" y="1365063"/>
              <a:ext cx="1150738" cy="10719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43106E-A9CE-6F11-B92D-6D602FAA0138}"/>
                </a:ext>
              </a:extLst>
            </p:cNvPr>
            <p:cNvSpPr txBox="1"/>
            <p:nvPr/>
          </p:nvSpPr>
          <p:spPr>
            <a:xfrm>
              <a:off x="796637" y="979055"/>
              <a:ext cx="91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Authors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7DE7F9-61FC-5DF6-7730-B4C0AB2FABF0}"/>
                </a:ext>
              </a:extLst>
            </p:cNvPr>
            <p:cNvSpPr txBox="1"/>
            <p:nvPr/>
          </p:nvSpPr>
          <p:spPr>
            <a:xfrm>
              <a:off x="1289791" y="1815812"/>
              <a:ext cx="91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Articles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66E-8045-D998-8C95-E602FDFEA816}"/>
                </a:ext>
              </a:extLst>
            </p:cNvPr>
            <p:cNvSpPr txBox="1"/>
            <p:nvPr/>
          </p:nvSpPr>
          <p:spPr>
            <a:xfrm>
              <a:off x="1616365" y="3112794"/>
              <a:ext cx="1065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Journals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AB6DC1-6ABA-BBBB-2124-C626CC7A3080}"/>
                </a:ext>
              </a:extLst>
            </p:cNvPr>
            <p:cNvSpPr txBox="1"/>
            <p:nvPr/>
          </p:nvSpPr>
          <p:spPr>
            <a:xfrm>
              <a:off x="877455" y="4361766"/>
              <a:ext cx="128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Universities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B3099E-43B0-92EA-D440-693FE9C55DC5}"/>
                </a:ext>
              </a:extLst>
            </p:cNvPr>
            <p:cNvSpPr txBox="1"/>
            <p:nvPr/>
          </p:nvSpPr>
          <p:spPr>
            <a:xfrm>
              <a:off x="461818" y="6361788"/>
              <a:ext cx="1066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Countries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5E530F-C9C7-D12A-38DF-A7FAC1BC7821}"/>
              </a:ext>
            </a:extLst>
          </p:cNvPr>
          <p:cNvSpPr txBox="1"/>
          <p:nvPr/>
        </p:nvSpPr>
        <p:spPr>
          <a:xfrm>
            <a:off x="1034564" y="2728073"/>
            <a:ext cx="3424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entails making interpretative descriptions of various research components: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EC140-2023-155F-6E16-CE39DB23BD66}"/>
              </a:ext>
            </a:extLst>
          </p:cNvPr>
          <p:cNvSpPr txBox="1"/>
          <p:nvPr/>
        </p:nvSpPr>
        <p:spPr>
          <a:xfrm>
            <a:off x="7804416" y="2667828"/>
            <a:ext cx="3168384" cy="153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Typical measures include </a:t>
            </a:r>
          </a:p>
          <a:p>
            <a:r>
              <a:rPr lang="en-GB" dirty="0"/>
              <a:t>citation count, </a:t>
            </a:r>
          </a:p>
          <a:p>
            <a:r>
              <a:rPr lang="en-GB" dirty="0"/>
              <a:t>the number of publications, </a:t>
            </a:r>
          </a:p>
          <a:p>
            <a:r>
              <a:rPr lang="en-GB" dirty="0"/>
              <a:t>the H-index, </a:t>
            </a:r>
          </a:p>
          <a:p>
            <a:r>
              <a:rPr lang="en-GB" dirty="0"/>
              <a:t>and the G-index.</a:t>
            </a:r>
          </a:p>
        </p:txBody>
      </p:sp>
    </p:spTree>
    <p:extLst>
      <p:ext uri="{BB962C8B-B14F-4D97-AF65-F5344CB8AC3E}">
        <p14:creationId xmlns:p14="http://schemas.microsoft.com/office/powerpoint/2010/main" val="406629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A4BF3642-A74D-E265-7D9B-5D5317DF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72" y="834044"/>
            <a:ext cx="5655470" cy="3491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D3937-165D-F501-6333-10C53B62F2D7}"/>
              </a:ext>
            </a:extLst>
          </p:cNvPr>
          <p:cNvSpPr txBox="1"/>
          <p:nvPr/>
        </p:nvSpPr>
        <p:spPr>
          <a:xfrm>
            <a:off x="2328809" y="4690466"/>
            <a:ext cx="2880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refers to a set of techniques designed to visualise and examine structures, relationships, and trends within any field.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543FD-72FD-688C-FCB7-C9B68A48A36F}"/>
              </a:ext>
            </a:extLst>
          </p:cNvPr>
          <p:cNvSpPr txBox="1"/>
          <p:nvPr/>
        </p:nvSpPr>
        <p:spPr>
          <a:xfrm>
            <a:off x="7340887" y="2383718"/>
            <a:ext cx="4340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Typical </a:t>
            </a:r>
            <a:r>
              <a:rPr lang="en-GB" b="1" dirty="0"/>
              <a:t>metrics</a:t>
            </a:r>
            <a:r>
              <a:rPr lang="en-GB" dirty="0"/>
              <a:t> include similarity measures, such as co-citation analysis, bibliographic coupling, and co-authorship analysis.</a:t>
            </a:r>
          </a:p>
        </p:txBody>
      </p:sp>
    </p:spTree>
    <p:extLst>
      <p:ext uri="{BB962C8B-B14F-4D97-AF65-F5344CB8AC3E}">
        <p14:creationId xmlns:p14="http://schemas.microsoft.com/office/powerpoint/2010/main" val="310089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988DC7-D0AA-40C0-6A07-672E8EBC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59" y="884007"/>
            <a:ext cx="5578867" cy="3806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3EEC9-DD32-0306-2FAD-9133AE185432}"/>
              </a:ext>
            </a:extLst>
          </p:cNvPr>
          <p:cNvSpPr txBox="1"/>
          <p:nvPr/>
        </p:nvSpPr>
        <p:spPr>
          <a:xfrm>
            <a:off x="737170" y="1469876"/>
            <a:ext cx="30334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involves utilising measures and principles from graph theory to comprehend various connections among elements of research.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46390-8D88-AF7E-A60E-5D1D42A04AB1}"/>
              </a:ext>
            </a:extLst>
          </p:cNvPr>
          <p:cNvSpPr txBox="1"/>
          <p:nvPr/>
        </p:nvSpPr>
        <p:spPr>
          <a:xfrm>
            <a:off x="4493659" y="541501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Standard metrics used include the degree of centrality and betweenness centrality,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57297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106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Carlos Castillo Tellez</dc:creator>
  <cp:lastModifiedBy>Luis Carlos Castillo Tellez</cp:lastModifiedBy>
  <cp:revision>1</cp:revision>
  <dcterms:created xsi:type="dcterms:W3CDTF">2023-05-31T11:53:03Z</dcterms:created>
  <dcterms:modified xsi:type="dcterms:W3CDTF">2023-05-31T13:21:53Z</dcterms:modified>
</cp:coreProperties>
</file>