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8" r:id="rId18"/>
    <p:sldId id="272" r:id="rId19"/>
    <p:sldId id="273" r:id="rId20"/>
    <p:sldId id="279" r:id="rId21"/>
    <p:sldId id="274" r:id="rId22"/>
    <p:sldId id="275" r:id="rId23"/>
    <p:sldId id="280" r:id="rId24"/>
    <p:sldId id="281" r:id="rId25"/>
    <p:sldId id="282" r:id="rId26"/>
    <p:sldId id="283" r:id="rId27"/>
    <p:sldId id="284" r:id="rId28"/>
    <p:sldId id="277" r:id="rId29"/>
    <p:sldId id="286" r:id="rId30"/>
    <p:sldId id="285" r:id="rId31"/>
    <p:sldId id="287" r:id="rId32"/>
    <p:sldId id="288" r:id="rId33"/>
    <p:sldId id="289" r:id="rId34"/>
    <p:sldId id="290" r:id="rId35"/>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29"/>
    <p:restoredTop sz="94582"/>
  </p:normalViewPr>
  <p:slideViewPr>
    <p:cSldViewPr snapToGrid="0">
      <p:cViewPr varScale="1">
        <p:scale>
          <a:sx n="120" d="100"/>
          <a:sy n="120" d="100"/>
        </p:scale>
        <p:origin x="7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8490-577D-61BA-3EA7-CB2E4DE71E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88320027-0814-6AA4-EF50-1C813DA0C6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C7084962-41B3-9ECB-0B6A-91063AF00198}"/>
              </a:ext>
            </a:extLst>
          </p:cNvPr>
          <p:cNvSpPr>
            <a:spLocks noGrp="1"/>
          </p:cNvSpPr>
          <p:nvPr>
            <p:ph type="dt" sz="half" idx="10"/>
          </p:nvPr>
        </p:nvSpPr>
        <p:spPr/>
        <p:txBody>
          <a:bodyPr/>
          <a:lstStyle/>
          <a:p>
            <a:fld id="{DB7A28FE-D1E4-C34B-B7AB-57AD42DADD81}" type="datetimeFigureOut">
              <a:rPr lang="en-TR" smtClean="0"/>
              <a:t>5/18/23</a:t>
            </a:fld>
            <a:endParaRPr lang="en-TR"/>
          </a:p>
        </p:txBody>
      </p:sp>
      <p:sp>
        <p:nvSpPr>
          <p:cNvPr id="5" name="Footer Placeholder 4">
            <a:extLst>
              <a:ext uri="{FF2B5EF4-FFF2-40B4-BE49-F238E27FC236}">
                <a16:creationId xmlns:a16="http://schemas.microsoft.com/office/drawing/2014/main" id="{6C8DD378-E062-B152-3A13-2681C5819677}"/>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35DBB979-6E1C-57D1-CE70-85FD4B979DC0}"/>
              </a:ext>
            </a:extLst>
          </p:cNvPr>
          <p:cNvSpPr>
            <a:spLocks noGrp="1"/>
          </p:cNvSpPr>
          <p:nvPr>
            <p:ph type="sldNum" sz="quarter" idx="12"/>
          </p:nvPr>
        </p:nvSpPr>
        <p:spPr/>
        <p:txBody>
          <a:bodyPr/>
          <a:lstStyle/>
          <a:p>
            <a:fld id="{5C0E274E-0D58-B64F-B8CB-00586E3D45DB}" type="slidenum">
              <a:rPr lang="en-TR" smtClean="0"/>
              <a:t>‹#›</a:t>
            </a:fld>
            <a:endParaRPr lang="en-TR"/>
          </a:p>
        </p:txBody>
      </p:sp>
    </p:spTree>
    <p:extLst>
      <p:ext uri="{BB962C8B-B14F-4D97-AF65-F5344CB8AC3E}">
        <p14:creationId xmlns:p14="http://schemas.microsoft.com/office/powerpoint/2010/main" val="1081910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FE5A-615F-2760-A7B7-EB1B2094D92D}"/>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3FA3BD8D-6291-EFB1-F68B-2FBDCDF9C0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5075607D-BCF7-418D-DD42-F3A357D3B686}"/>
              </a:ext>
            </a:extLst>
          </p:cNvPr>
          <p:cNvSpPr>
            <a:spLocks noGrp="1"/>
          </p:cNvSpPr>
          <p:nvPr>
            <p:ph type="dt" sz="half" idx="10"/>
          </p:nvPr>
        </p:nvSpPr>
        <p:spPr/>
        <p:txBody>
          <a:bodyPr/>
          <a:lstStyle/>
          <a:p>
            <a:fld id="{DB7A28FE-D1E4-C34B-B7AB-57AD42DADD81}" type="datetimeFigureOut">
              <a:rPr lang="en-TR" smtClean="0"/>
              <a:t>5/18/23</a:t>
            </a:fld>
            <a:endParaRPr lang="en-TR"/>
          </a:p>
        </p:txBody>
      </p:sp>
      <p:sp>
        <p:nvSpPr>
          <p:cNvPr id="5" name="Footer Placeholder 4">
            <a:extLst>
              <a:ext uri="{FF2B5EF4-FFF2-40B4-BE49-F238E27FC236}">
                <a16:creationId xmlns:a16="http://schemas.microsoft.com/office/drawing/2014/main" id="{1FF07018-6C01-6186-3080-F3DDFC9DAD62}"/>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4CC38409-32BA-A5EE-E142-4F4A4A6827B8}"/>
              </a:ext>
            </a:extLst>
          </p:cNvPr>
          <p:cNvSpPr>
            <a:spLocks noGrp="1"/>
          </p:cNvSpPr>
          <p:nvPr>
            <p:ph type="sldNum" sz="quarter" idx="12"/>
          </p:nvPr>
        </p:nvSpPr>
        <p:spPr/>
        <p:txBody>
          <a:bodyPr/>
          <a:lstStyle/>
          <a:p>
            <a:fld id="{5C0E274E-0D58-B64F-B8CB-00586E3D45DB}" type="slidenum">
              <a:rPr lang="en-TR" smtClean="0"/>
              <a:t>‹#›</a:t>
            </a:fld>
            <a:endParaRPr lang="en-TR"/>
          </a:p>
        </p:txBody>
      </p:sp>
    </p:spTree>
    <p:extLst>
      <p:ext uri="{BB962C8B-B14F-4D97-AF65-F5344CB8AC3E}">
        <p14:creationId xmlns:p14="http://schemas.microsoft.com/office/powerpoint/2010/main" val="1556104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FEBB23-BC5D-AFE8-6607-3D36AE11BE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3A5BED79-CCF2-20B2-06ED-C53362782A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89306898-3EE5-38BF-8ABD-BA38FE59EF43}"/>
              </a:ext>
            </a:extLst>
          </p:cNvPr>
          <p:cNvSpPr>
            <a:spLocks noGrp="1"/>
          </p:cNvSpPr>
          <p:nvPr>
            <p:ph type="dt" sz="half" idx="10"/>
          </p:nvPr>
        </p:nvSpPr>
        <p:spPr/>
        <p:txBody>
          <a:bodyPr/>
          <a:lstStyle/>
          <a:p>
            <a:fld id="{DB7A28FE-D1E4-C34B-B7AB-57AD42DADD81}" type="datetimeFigureOut">
              <a:rPr lang="en-TR" smtClean="0"/>
              <a:t>5/18/23</a:t>
            </a:fld>
            <a:endParaRPr lang="en-TR"/>
          </a:p>
        </p:txBody>
      </p:sp>
      <p:sp>
        <p:nvSpPr>
          <p:cNvPr id="5" name="Footer Placeholder 4">
            <a:extLst>
              <a:ext uri="{FF2B5EF4-FFF2-40B4-BE49-F238E27FC236}">
                <a16:creationId xmlns:a16="http://schemas.microsoft.com/office/drawing/2014/main" id="{8D60F3DD-C09C-E184-0769-994E59741C4B}"/>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FDBC444D-F291-2366-F845-8966C888386F}"/>
              </a:ext>
            </a:extLst>
          </p:cNvPr>
          <p:cNvSpPr>
            <a:spLocks noGrp="1"/>
          </p:cNvSpPr>
          <p:nvPr>
            <p:ph type="sldNum" sz="quarter" idx="12"/>
          </p:nvPr>
        </p:nvSpPr>
        <p:spPr/>
        <p:txBody>
          <a:bodyPr/>
          <a:lstStyle/>
          <a:p>
            <a:fld id="{5C0E274E-0D58-B64F-B8CB-00586E3D45DB}" type="slidenum">
              <a:rPr lang="en-TR" smtClean="0"/>
              <a:t>‹#›</a:t>
            </a:fld>
            <a:endParaRPr lang="en-TR"/>
          </a:p>
        </p:txBody>
      </p:sp>
    </p:spTree>
    <p:extLst>
      <p:ext uri="{BB962C8B-B14F-4D97-AF65-F5344CB8AC3E}">
        <p14:creationId xmlns:p14="http://schemas.microsoft.com/office/powerpoint/2010/main" val="660111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120C-4EB9-99CB-708E-2AFB4A02F439}"/>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48A3108F-9A81-CAB7-7A46-27D9F2A2E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1B75FDA4-2A07-4B20-FF7B-3DA4E3CB7FE1}"/>
              </a:ext>
            </a:extLst>
          </p:cNvPr>
          <p:cNvSpPr>
            <a:spLocks noGrp="1"/>
          </p:cNvSpPr>
          <p:nvPr>
            <p:ph type="dt" sz="half" idx="10"/>
          </p:nvPr>
        </p:nvSpPr>
        <p:spPr/>
        <p:txBody>
          <a:bodyPr/>
          <a:lstStyle/>
          <a:p>
            <a:fld id="{DB7A28FE-D1E4-C34B-B7AB-57AD42DADD81}" type="datetimeFigureOut">
              <a:rPr lang="en-TR" smtClean="0"/>
              <a:t>5/18/23</a:t>
            </a:fld>
            <a:endParaRPr lang="en-TR"/>
          </a:p>
        </p:txBody>
      </p:sp>
      <p:sp>
        <p:nvSpPr>
          <p:cNvPr id="5" name="Footer Placeholder 4">
            <a:extLst>
              <a:ext uri="{FF2B5EF4-FFF2-40B4-BE49-F238E27FC236}">
                <a16:creationId xmlns:a16="http://schemas.microsoft.com/office/drawing/2014/main" id="{ACB2172A-04F2-C7C6-F860-D341A665425C}"/>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0EFEB3E6-135E-5151-5088-2EC69BD4EC1D}"/>
              </a:ext>
            </a:extLst>
          </p:cNvPr>
          <p:cNvSpPr>
            <a:spLocks noGrp="1"/>
          </p:cNvSpPr>
          <p:nvPr>
            <p:ph type="sldNum" sz="quarter" idx="12"/>
          </p:nvPr>
        </p:nvSpPr>
        <p:spPr/>
        <p:txBody>
          <a:bodyPr/>
          <a:lstStyle/>
          <a:p>
            <a:fld id="{5C0E274E-0D58-B64F-B8CB-00586E3D45DB}" type="slidenum">
              <a:rPr lang="en-TR" smtClean="0"/>
              <a:t>‹#›</a:t>
            </a:fld>
            <a:endParaRPr lang="en-TR"/>
          </a:p>
        </p:txBody>
      </p:sp>
    </p:spTree>
    <p:extLst>
      <p:ext uri="{BB962C8B-B14F-4D97-AF65-F5344CB8AC3E}">
        <p14:creationId xmlns:p14="http://schemas.microsoft.com/office/powerpoint/2010/main" val="2807695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80641-510F-63F2-6640-7513015ABE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DB075C1B-0816-32EE-C069-21228B6CFB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30A885-963C-B9C6-25D2-9DC27B8BDEC1}"/>
              </a:ext>
            </a:extLst>
          </p:cNvPr>
          <p:cNvSpPr>
            <a:spLocks noGrp="1"/>
          </p:cNvSpPr>
          <p:nvPr>
            <p:ph type="dt" sz="half" idx="10"/>
          </p:nvPr>
        </p:nvSpPr>
        <p:spPr/>
        <p:txBody>
          <a:bodyPr/>
          <a:lstStyle/>
          <a:p>
            <a:fld id="{DB7A28FE-D1E4-C34B-B7AB-57AD42DADD81}" type="datetimeFigureOut">
              <a:rPr lang="en-TR" smtClean="0"/>
              <a:t>5/18/23</a:t>
            </a:fld>
            <a:endParaRPr lang="en-TR"/>
          </a:p>
        </p:txBody>
      </p:sp>
      <p:sp>
        <p:nvSpPr>
          <p:cNvPr id="5" name="Footer Placeholder 4">
            <a:extLst>
              <a:ext uri="{FF2B5EF4-FFF2-40B4-BE49-F238E27FC236}">
                <a16:creationId xmlns:a16="http://schemas.microsoft.com/office/drawing/2014/main" id="{ADCBA154-3581-DFD9-B7A4-C7C4EDD23F11}"/>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660D5641-2913-7D06-DCAE-CAD443BA0727}"/>
              </a:ext>
            </a:extLst>
          </p:cNvPr>
          <p:cNvSpPr>
            <a:spLocks noGrp="1"/>
          </p:cNvSpPr>
          <p:nvPr>
            <p:ph type="sldNum" sz="quarter" idx="12"/>
          </p:nvPr>
        </p:nvSpPr>
        <p:spPr/>
        <p:txBody>
          <a:bodyPr/>
          <a:lstStyle/>
          <a:p>
            <a:fld id="{5C0E274E-0D58-B64F-B8CB-00586E3D45DB}" type="slidenum">
              <a:rPr lang="en-TR" smtClean="0"/>
              <a:t>‹#›</a:t>
            </a:fld>
            <a:endParaRPr lang="en-TR"/>
          </a:p>
        </p:txBody>
      </p:sp>
    </p:spTree>
    <p:extLst>
      <p:ext uri="{BB962C8B-B14F-4D97-AF65-F5344CB8AC3E}">
        <p14:creationId xmlns:p14="http://schemas.microsoft.com/office/powerpoint/2010/main" val="4232823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DA3D-BFA3-B72A-CC1D-BE1C3DD76AB7}"/>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DA2D4E9B-3708-0F2D-91F8-F44763C8AD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85D89D3E-DA3A-99C7-BA67-DC7F0F2619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97AC1746-1746-49C7-484B-C86CA2B0C288}"/>
              </a:ext>
            </a:extLst>
          </p:cNvPr>
          <p:cNvSpPr>
            <a:spLocks noGrp="1"/>
          </p:cNvSpPr>
          <p:nvPr>
            <p:ph type="dt" sz="half" idx="10"/>
          </p:nvPr>
        </p:nvSpPr>
        <p:spPr/>
        <p:txBody>
          <a:bodyPr/>
          <a:lstStyle/>
          <a:p>
            <a:fld id="{DB7A28FE-D1E4-C34B-B7AB-57AD42DADD81}" type="datetimeFigureOut">
              <a:rPr lang="en-TR" smtClean="0"/>
              <a:t>5/18/23</a:t>
            </a:fld>
            <a:endParaRPr lang="en-TR"/>
          </a:p>
        </p:txBody>
      </p:sp>
      <p:sp>
        <p:nvSpPr>
          <p:cNvPr id="6" name="Footer Placeholder 5">
            <a:extLst>
              <a:ext uri="{FF2B5EF4-FFF2-40B4-BE49-F238E27FC236}">
                <a16:creationId xmlns:a16="http://schemas.microsoft.com/office/drawing/2014/main" id="{4BA54E49-320A-E1A6-E053-A80B849CA23E}"/>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BEC0C425-0835-45F6-702F-15004937926B}"/>
              </a:ext>
            </a:extLst>
          </p:cNvPr>
          <p:cNvSpPr>
            <a:spLocks noGrp="1"/>
          </p:cNvSpPr>
          <p:nvPr>
            <p:ph type="sldNum" sz="quarter" idx="12"/>
          </p:nvPr>
        </p:nvSpPr>
        <p:spPr/>
        <p:txBody>
          <a:bodyPr/>
          <a:lstStyle/>
          <a:p>
            <a:fld id="{5C0E274E-0D58-B64F-B8CB-00586E3D45DB}" type="slidenum">
              <a:rPr lang="en-TR" smtClean="0"/>
              <a:t>‹#›</a:t>
            </a:fld>
            <a:endParaRPr lang="en-TR"/>
          </a:p>
        </p:txBody>
      </p:sp>
    </p:spTree>
    <p:extLst>
      <p:ext uri="{BB962C8B-B14F-4D97-AF65-F5344CB8AC3E}">
        <p14:creationId xmlns:p14="http://schemas.microsoft.com/office/powerpoint/2010/main" val="158527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522AE-E803-9C33-2A1A-F2DFD489F382}"/>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E7E1521C-CE07-8246-6949-EEFE6724E1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1005F6-0191-0470-F8EB-44B87CB336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65F91EB6-5B19-6EBA-0D07-3B115F48B8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75139B-FC35-80AC-125F-85BA0B51A3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BC94DAE7-74DB-6F27-E485-1514E61131CD}"/>
              </a:ext>
            </a:extLst>
          </p:cNvPr>
          <p:cNvSpPr>
            <a:spLocks noGrp="1"/>
          </p:cNvSpPr>
          <p:nvPr>
            <p:ph type="dt" sz="half" idx="10"/>
          </p:nvPr>
        </p:nvSpPr>
        <p:spPr/>
        <p:txBody>
          <a:bodyPr/>
          <a:lstStyle/>
          <a:p>
            <a:fld id="{DB7A28FE-D1E4-C34B-B7AB-57AD42DADD81}" type="datetimeFigureOut">
              <a:rPr lang="en-TR" smtClean="0"/>
              <a:t>5/18/23</a:t>
            </a:fld>
            <a:endParaRPr lang="en-TR"/>
          </a:p>
        </p:txBody>
      </p:sp>
      <p:sp>
        <p:nvSpPr>
          <p:cNvPr id="8" name="Footer Placeholder 7">
            <a:extLst>
              <a:ext uri="{FF2B5EF4-FFF2-40B4-BE49-F238E27FC236}">
                <a16:creationId xmlns:a16="http://schemas.microsoft.com/office/drawing/2014/main" id="{3CFEDBFE-EDCA-2A92-B5F6-9B13D16FB74C}"/>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553F879D-B661-F61D-63F5-372F44D144F7}"/>
              </a:ext>
            </a:extLst>
          </p:cNvPr>
          <p:cNvSpPr>
            <a:spLocks noGrp="1"/>
          </p:cNvSpPr>
          <p:nvPr>
            <p:ph type="sldNum" sz="quarter" idx="12"/>
          </p:nvPr>
        </p:nvSpPr>
        <p:spPr/>
        <p:txBody>
          <a:bodyPr/>
          <a:lstStyle/>
          <a:p>
            <a:fld id="{5C0E274E-0D58-B64F-B8CB-00586E3D45DB}" type="slidenum">
              <a:rPr lang="en-TR" smtClean="0"/>
              <a:t>‹#›</a:t>
            </a:fld>
            <a:endParaRPr lang="en-TR"/>
          </a:p>
        </p:txBody>
      </p:sp>
    </p:spTree>
    <p:extLst>
      <p:ext uri="{BB962C8B-B14F-4D97-AF65-F5344CB8AC3E}">
        <p14:creationId xmlns:p14="http://schemas.microsoft.com/office/powerpoint/2010/main" val="3969327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C3AD-B5FD-ED18-C449-B50F756B225C}"/>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FC238761-412D-9D62-AA19-8294B9998A58}"/>
              </a:ext>
            </a:extLst>
          </p:cNvPr>
          <p:cNvSpPr>
            <a:spLocks noGrp="1"/>
          </p:cNvSpPr>
          <p:nvPr>
            <p:ph type="dt" sz="half" idx="10"/>
          </p:nvPr>
        </p:nvSpPr>
        <p:spPr/>
        <p:txBody>
          <a:bodyPr/>
          <a:lstStyle/>
          <a:p>
            <a:fld id="{DB7A28FE-D1E4-C34B-B7AB-57AD42DADD81}" type="datetimeFigureOut">
              <a:rPr lang="en-TR" smtClean="0"/>
              <a:t>5/18/23</a:t>
            </a:fld>
            <a:endParaRPr lang="en-TR"/>
          </a:p>
        </p:txBody>
      </p:sp>
      <p:sp>
        <p:nvSpPr>
          <p:cNvPr id="4" name="Footer Placeholder 3">
            <a:extLst>
              <a:ext uri="{FF2B5EF4-FFF2-40B4-BE49-F238E27FC236}">
                <a16:creationId xmlns:a16="http://schemas.microsoft.com/office/drawing/2014/main" id="{51F2BA79-FF0F-02C6-B34F-4AE27AEE49DA}"/>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01BE0541-DCD8-073A-4F10-AD46F751E4CF}"/>
              </a:ext>
            </a:extLst>
          </p:cNvPr>
          <p:cNvSpPr>
            <a:spLocks noGrp="1"/>
          </p:cNvSpPr>
          <p:nvPr>
            <p:ph type="sldNum" sz="quarter" idx="12"/>
          </p:nvPr>
        </p:nvSpPr>
        <p:spPr/>
        <p:txBody>
          <a:bodyPr/>
          <a:lstStyle/>
          <a:p>
            <a:fld id="{5C0E274E-0D58-B64F-B8CB-00586E3D45DB}" type="slidenum">
              <a:rPr lang="en-TR" smtClean="0"/>
              <a:t>‹#›</a:t>
            </a:fld>
            <a:endParaRPr lang="en-TR"/>
          </a:p>
        </p:txBody>
      </p:sp>
    </p:spTree>
    <p:extLst>
      <p:ext uri="{BB962C8B-B14F-4D97-AF65-F5344CB8AC3E}">
        <p14:creationId xmlns:p14="http://schemas.microsoft.com/office/powerpoint/2010/main" val="356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92A294-3E32-7BCB-09A7-82E4490AF70A}"/>
              </a:ext>
            </a:extLst>
          </p:cNvPr>
          <p:cNvSpPr>
            <a:spLocks noGrp="1"/>
          </p:cNvSpPr>
          <p:nvPr>
            <p:ph type="dt" sz="half" idx="10"/>
          </p:nvPr>
        </p:nvSpPr>
        <p:spPr/>
        <p:txBody>
          <a:bodyPr/>
          <a:lstStyle/>
          <a:p>
            <a:fld id="{DB7A28FE-D1E4-C34B-B7AB-57AD42DADD81}" type="datetimeFigureOut">
              <a:rPr lang="en-TR" smtClean="0"/>
              <a:t>5/18/23</a:t>
            </a:fld>
            <a:endParaRPr lang="en-TR"/>
          </a:p>
        </p:txBody>
      </p:sp>
      <p:sp>
        <p:nvSpPr>
          <p:cNvPr id="3" name="Footer Placeholder 2">
            <a:extLst>
              <a:ext uri="{FF2B5EF4-FFF2-40B4-BE49-F238E27FC236}">
                <a16:creationId xmlns:a16="http://schemas.microsoft.com/office/drawing/2014/main" id="{DACC0F0C-E332-414F-43C6-29873C88A074}"/>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0023A57B-CA97-9741-A189-F8805AA571B6}"/>
              </a:ext>
            </a:extLst>
          </p:cNvPr>
          <p:cNvSpPr>
            <a:spLocks noGrp="1"/>
          </p:cNvSpPr>
          <p:nvPr>
            <p:ph type="sldNum" sz="quarter" idx="12"/>
          </p:nvPr>
        </p:nvSpPr>
        <p:spPr/>
        <p:txBody>
          <a:bodyPr/>
          <a:lstStyle/>
          <a:p>
            <a:fld id="{5C0E274E-0D58-B64F-B8CB-00586E3D45DB}" type="slidenum">
              <a:rPr lang="en-TR" smtClean="0"/>
              <a:t>‹#›</a:t>
            </a:fld>
            <a:endParaRPr lang="en-TR"/>
          </a:p>
        </p:txBody>
      </p:sp>
    </p:spTree>
    <p:extLst>
      <p:ext uri="{BB962C8B-B14F-4D97-AF65-F5344CB8AC3E}">
        <p14:creationId xmlns:p14="http://schemas.microsoft.com/office/powerpoint/2010/main" val="154622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E74C-8CCB-D52D-A68E-63CD91D701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051139AC-C061-E150-66CD-F479160E6A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CACC1DE0-77B1-377E-6F3E-FBFB30640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44A7BB-B058-2FB0-E006-5C746347DB2F}"/>
              </a:ext>
            </a:extLst>
          </p:cNvPr>
          <p:cNvSpPr>
            <a:spLocks noGrp="1"/>
          </p:cNvSpPr>
          <p:nvPr>
            <p:ph type="dt" sz="half" idx="10"/>
          </p:nvPr>
        </p:nvSpPr>
        <p:spPr/>
        <p:txBody>
          <a:bodyPr/>
          <a:lstStyle/>
          <a:p>
            <a:fld id="{DB7A28FE-D1E4-C34B-B7AB-57AD42DADD81}" type="datetimeFigureOut">
              <a:rPr lang="en-TR" smtClean="0"/>
              <a:t>5/18/23</a:t>
            </a:fld>
            <a:endParaRPr lang="en-TR"/>
          </a:p>
        </p:txBody>
      </p:sp>
      <p:sp>
        <p:nvSpPr>
          <p:cNvPr id="6" name="Footer Placeholder 5">
            <a:extLst>
              <a:ext uri="{FF2B5EF4-FFF2-40B4-BE49-F238E27FC236}">
                <a16:creationId xmlns:a16="http://schemas.microsoft.com/office/drawing/2014/main" id="{A75E27B0-B084-50A4-0BAC-84193815B66C}"/>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D70138C0-5DB4-D4DC-3EBD-2C840CA47CD3}"/>
              </a:ext>
            </a:extLst>
          </p:cNvPr>
          <p:cNvSpPr>
            <a:spLocks noGrp="1"/>
          </p:cNvSpPr>
          <p:nvPr>
            <p:ph type="sldNum" sz="quarter" idx="12"/>
          </p:nvPr>
        </p:nvSpPr>
        <p:spPr/>
        <p:txBody>
          <a:bodyPr/>
          <a:lstStyle/>
          <a:p>
            <a:fld id="{5C0E274E-0D58-B64F-B8CB-00586E3D45DB}" type="slidenum">
              <a:rPr lang="en-TR" smtClean="0"/>
              <a:t>‹#›</a:t>
            </a:fld>
            <a:endParaRPr lang="en-TR"/>
          </a:p>
        </p:txBody>
      </p:sp>
    </p:spTree>
    <p:extLst>
      <p:ext uri="{BB962C8B-B14F-4D97-AF65-F5344CB8AC3E}">
        <p14:creationId xmlns:p14="http://schemas.microsoft.com/office/powerpoint/2010/main" val="3425225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BE16-D27D-5FFE-3FDD-C640D848CB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EC85253B-2887-CC87-8488-DFA74DD55B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B54A96EA-4B23-6B77-55DB-1E7D83CD1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FD3925-366F-6905-1514-D4008ED6FB36}"/>
              </a:ext>
            </a:extLst>
          </p:cNvPr>
          <p:cNvSpPr>
            <a:spLocks noGrp="1"/>
          </p:cNvSpPr>
          <p:nvPr>
            <p:ph type="dt" sz="half" idx="10"/>
          </p:nvPr>
        </p:nvSpPr>
        <p:spPr/>
        <p:txBody>
          <a:bodyPr/>
          <a:lstStyle/>
          <a:p>
            <a:fld id="{DB7A28FE-D1E4-C34B-B7AB-57AD42DADD81}" type="datetimeFigureOut">
              <a:rPr lang="en-TR" smtClean="0"/>
              <a:t>5/18/23</a:t>
            </a:fld>
            <a:endParaRPr lang="en-TR"/>
          </a:p>
        </p:txBody>
      </p:sp>
      <p:sp>
        <p:nvSpPr>
          <p:cNvPr id="6" name="Footer Placeholder 5">
            <a:extLst>
              <a:ext uri="{FF2B5EF4-FFF2-40B4-BE49-F238E27FC236}">
                <a16:creationId xmlns:a16="http://schemas.microsoft.com/office/drawing/2014/main" id="{A23FA433-58C5-F0EA-30CE-B98EC85173F1}"/>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5FAB82CB-5203-0B4C-26EA-4E315054ABA3}"/>
              </a:ext>
            </a:extLst>
          </p:cNvPr>
          <p:cNvSpPr>
            <a:spLocks noGrp="1"/>
          </p:cNvSpPr>
          <p:nvPr>
            <p:ph type="sldNum" sz="quarter" idx="12"/>
          </p:nvPr>
        </p:nvSpPr>
        <p:spPr/>
        <p:txBody>
          <a:bodyPr/>
          <a:lstStyle/>
          <a:p>
            <a:fld id="{5C0E274E-0D58-B64F-B8CB-00586E3D45DB}" type="slidenum">
              <a:rPr lang="en-TR" smtClean="0"/>
              <a:t>‹#›</a:t>
            </a:fld>
            <a:endParaRPr lang="en-TR"/>
          </a:p>
        </p:txBody>
      </p:sp>
    </p:spTree>
    <p:extLst>
      <p:ext uri="{BB962C8B-B14F-4D97-AF65-F5344CB8AC3E}">
        <p14:creationId xmlns:p14="http://schemas.microsoft.com/office/powerpoint/2010/main" val="381183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E0F549-27B5-DEF1-F7E4-245B3345B2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E4F719B2-08F7-C425-FCB9-C4811473C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AA39ABFA-C4D5-5DB3-D012-486A9B3DA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7A28FE-D1E4-C34B-B7AB-57AD42DADD81}" type="datetimeFigureOut">
              <a:rPr lang="en-TR" smtClean="0"/>
              <a:t>5/18/23</a:t>
            </a:fld>
            <a:endParaRPr lang="en-TR"/>
          </a:p>
        </p:txBody>
      </p:sp>
      <p:sp>
        <p:nvSpPr>
          <p:cNvPr id="5" name="Footer Placeholder 4">
            <a:extLst>
              <a:ext uri="{FF2B5EF4-FFF2-40B4-BE49-F238E27FC236}">
                <a16:creationId xmlns:a16="http://schemas.microsoft.com/office/drawing/2014/main" id="{6C24B6C9-FF71-712F-9047-1B4F0CE7A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R"/>
          </a:p>
        </p:txBody>
      </p:sp>
      <p:sp>
        <p:nvSpPr>
          <p:cNvPr id="6" name="Slide Number Placeholder 5">
            <a:extLst>
              <a:ext uri="{FF2B5EF4-FFF2-40B4-BE49-F238E27FC236}">
                <a16:creationId xmlns:a16="http://schemas.microsoft.com/office/drawing/2014/main" id="{DDB29D19-E77A-CAA8-32F9-48214DB9A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E274E-0D58-B64F-B8CB-00586E3D45DB}" type="slidenum">
              <a:rPr lang="en-TR" smtClean="0"/>
              <a:t>‹#›</a:t>
            </a:fld>
            <a:endParaRPr lang="en-TR"/>
          </a:p>
        </p:txBody>
      </p:sp>
    </p:spTree>
    <p:extLst>
      <p:ext uri="{BB962C8B-B14F-4D97-AF65-F5344CB8AC3E}">
        <p14:creationId xmlns:p14="http://schemas.microsoft.com/office/powerpoint/2010/main" val="3925904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0E29-8D3C-E89D-5EBE-938573E2F6E9}"/>
              </a:ext>
            </a:extLst>
          </p:cNvPr>
          <p:cNvSpPr>
            <a:spLocks noGrp="1"/>
          </p:cNvSpPr>
          <p:nvPr>
            <p:ph type="ctrTitle"/>
          </p:nvPr>
        </p:nvSpPr>
        <p:spPr/>
        <p:txBody>
          <a:bodyPr/>
          <a:lstStyle/>
          <a:p>
            <a:r>
              <a:rPr lang="en-TR" dirty="0"/>
              <a:t>Speech Digtial Divdie</a:t>
            </a:r>
          </a:p>
        </p:txBody>
      </p:sp>
      <p:sp>
        <p:nvSpPr>
          <p:cNvPr id="3" name="Subtitle 2">
            <a:extLst>
              <a:ext uri="{FF2B5EF4-FFF2-40B4-BE49-F238E27FC236}">
                <a16:creationId xmlns:a16="http://schemas.microsoft.com/office/drawing/2014/main" id="{1C687A09-8C0D-A39E-AED6-E58D293CB9F9}"/>
              </a:ext>
            </a:extLst>
          </p:cNvPr>
          <p:cNvSpPr>
            <a:spLocks noGrp="1"/>
          </p:cNvSpPr>
          <p:nvPr>
            <p:ph type="subTitle" idx="1"/>
          </p:nvPr>
        </p:nvSpPr>
        <p:spPr/>
        <p:txBody>
          <a:bodyPr/>
          <a:lstStyle/>
          <a:p>
            <a:endParaRPr lang="en-TR"/>
          </a:p>
        </p:txBody>
      </p:sp>
    </p:spTree>
    <p:extLst>
      <p:ext uri="{BB962C8B-B14F-4D97-AF65-F5344CB8AC3E}">
        <p14:creationId xmlns:p14="http://schemas.microsoft.com/office/powerpoint/2010/main" val="2323507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F2E4D-C38F-4326-9536-0549162AF77C}"/>
              </a:ext>
            </a:extLst>
          </p:cNvPr>
          <p:cNvSpPr>
            <a:spLocks noGrp="1"/>
          </p:cNvSpPr>
          <p:nvPr>
            <p:ph type="title"/>
          </p:nvPr>
        </p:nvSpPr>
        <p:spPr/>
        <p:txBody>
          <a:bodyPr/>
          <a:lstStyle/>
          <a:p>
            <a:r>
              <a:rPr lang="en-TR" dirty="0"/>
              <a:t>Motivations</a:t>
            </a:r>
          </a:p>
        </p:txBody>
      </p:sp>
      <p:sp>
        <p:nvSpPr>
          <p:cNvPr id="3" name="Content Placeholder 2">
            <a:extLst>
              <a:ext uri="{FF2B5EF4-FFF2-40B4-BE49-F238E27FC236}">
                <a16:creationId xmlns:a16="http://schemas.microsoft.com/office/drawing/2014/main" id="{C60F1B62-3DA9-9E7F-CFDB-4E682E1F2640}"/>
              </a:ext>
            </a:extLst>
          </p:cNvPr>
          <p:cNvSpPr>
            <a:spLocks noGrp="1"/>
          </p:cNvSpPr>
          <p:nvPr>
            <p:ph idx="1"/>
          </p:nvPr>
        </p:nvSpPr>
        <p:spPr/>
        <p:txBody>
          <a:bodyPr>
            <a:normAutofit/>
          </a:bodyPr>
          <a:lstStyle/>
          <a:p>
            <a:pPr marL="0" indent="0">
              <a:buNone/>
            </a:pPr>
            <a:r>
              <a:rPr lang="en-US" dirty="0"/>
              <a:t>M</a:t>
            </a:r>
            <a:r>
              <a:rPr lang="en-TR" dirty="0"/>
              <a:t>y motivations for conducting this research are </a:t>
            </a:r>
            <a:r>
              <a:rPr lang="en-TR"/>
              <a:t>the following</a:t>
            </a:r>
            <a:r>
              <a:rPr lang="tr-TR" dirty="0"/>
              <a:t>.</a:t>
            </a:r>
            <a:endParaRPr lang="en-TR" dirty="0"/>
          </a:p>
          <a:p>
            <a:endParaRPr lang="en-TR" dirty="0"/>
          </a:p>
          <a:p>
            <a:r>
              <a:rPr lang="tr-TR" dirty="0" err="1"/>
              <a:t>It</a:t>
            </a:r>
            <a:r>
              <a:rPr lang="tr-TR" dirty="0"/>
              <a:t> is </a:t>
            </a:r>
            <a:r>
              <a:rPr lang="tr-TR" dirty="0" err="1"/>
              <a:t>important</a:t>
            </a:r>
            <a:r>
              <a:rPr lang="tr-TR" dirty="0"/>
              <a:t> </a:t>
            </a:r>
            <a:r>
              <a:rPr lang="tr-TR" dirty="0" err="1"/>
              <a:t>to</a:t>
            </a:r>
            <a:r>
              <a:rPr lang="tr-TR" dirty="0"/>
              <a:t> </a:t>
            </a:r>
            <a:r>
              <a:rPr lang="tr-TR" dirty="0" err="1"/>
              <a:t>investigate</a:t>
            </a:r>
            <a:r>
              <a:rPr lang="tr-TR" dirty="0"/>
              <a:t> </a:t>
            </a:r>
            <a:r>
              <a:rPr lang="tr-TR" dirty="0" err="1"/>
              <a:t>the</a:t>
            </a:r>
            <a:r>
              <a:rPr lang="tr-TR" dirty="0"/>
              <a:t> </a:t>
            </a:r>
            <a:r>
              <a:rPr lang="tr-TR" dirty="0" err="1"/>
              <a:t>transformative</a:t>
            </a:r>
            <a:r>
              <a:rPr lang="en-TR"/>
              <a:t>…</a:t>
            </a:r>
            <a:endParaRPr lang="en-TR" dirty="0"/>
          </a:p>
          <a:p>
            <a:endParaRPr lang="en-TR" dirty="0"/>
          </a:p>
          <a:p>
            <a:r>
              <a:rPr lang="tr-TR" dirty="0" err="1"/>
              <a:t>There</a:t>
            </a:r>
            <a:r>
              <a:rPr lang="tr-TR" dirty="0"/>
              <a:t> </a:t>
            </a:r>
            <a:r>
              <a:rPr lang="tr-TR" dirty="0" err="1"/>
              <a:t>few</a:t>
            </a:r>
            <a:r>
              <a:rPr lang="tr-TR" dirty="0"/>
              <a:t> </a:t>
            </a:r>
            <a:r>
              <a:rPr lang="tr-TR" dirty="0" err="1"/>
              <a:t>bibliometric</a:t>
            </a:r>
            <a:r>
              <a:rPr lang="tr-TR" dirty="0"/>
              <a:t> </a:t>
            </a:r>
            <a:r>
              <a:rPr lang="tr-TR" dirty="0" err="1"/>
              <a:t>publications</a:t>
            </a:r>
            <a:r>
              <a:rPr lang="tr-TR" dirty="0"/>
              <a:t> </a:t>
            </a:r>
            <a:r>
              <a:rPr lang="tr-TR" dirty="0" err="1"/>
              <a:t>addressing</a:t>
            </a:r>
            <a:r>
              <a:rPr lang="tr-TR" dirty="0"/>
              <a:t> </a:t>
            </a:r>
            <a:r>
              <a:rPr lang="tr-TR" dirty="0" err="1"/>
              <a:t>the</a:t>
            </a:r>
            <a:r>
              <a:rPr lang="tr-TR" dirty="0"/>
              <a:t> DD </a:t>
            </a:r>
            <a:r>
              <a:rPr lang="tr-TR" dirty="0" err="1"/>
              <a:t>are</a:t>
            </a:r>
            <a:r>
              <a:rPr lang="tr-TR" dirty="0"/>
              <a:t> in </a:t>
            </a:r>
            <a:r>
              <a:rPr lang="tr-TR" dirty="0" err="1"/>
              <a:t>these</a:t>
            </a:r>
            <a:r>
              <a:rPr lang="tr-TR" dirty="0"/>
              <a:t> </a:t>
            </a:r>
            <a:r>
              <a:rPr lang="tr-TR" dirty="0" err="1"/>
              <a:t>fields</a:t>
            </a:r>
            <a:r>
              <a:rPr lang="tr-TR" dirty="0"/>
              <a:t> </a:t>
            </a:r>
            <a:endParaRPr lang="en-TR" dirty="0"/>
          </a:p>
          <a:p>
            <a:endParaRPr lang="en-TR" dirty="0"/>
          </a:p>
          <a:p>
            <a:r>
              <a:rPr lang="tr-TR" dirty="0" err="1"/>
              <a:t>The</a:t>
            </a:r>
            <a:r>
              <a:rPr lang="tr-TR" dirty="0"/>
              <a:t> </a:t>
            </a:r>
            <a:r>
              <a:rPr lang="tr-TR" dirty="0" err="1"/>
              <a:t>availability</a:t>
            </a:r>
            <a:r>
              <a:rPr lang="en-TR"/>
              <a:t> of</a:t>
            </a:r>
            <a:r>
              <a:rPr lang="tr-TR" dirty="0"/>
              <a:t> </a:t>
            </a:r>
            <a:r>
              <a:rPr lang="tr-TR" dirty="0" err="1"/>
              <a:t>comprehensive</a:t>
            </a:r>
            <a:r>
              <a:rPr lang="en-TR"/>
              <a:t> </a:t>
            </a:r>
            <a:r>
              <a:rPr lang="en-TR" dirty="0"/>
              <a:t>data </a:t>
            </a:r>
            <a:r>
              <a:rPr lang="en-TR"/>
              <a:t>from three</a:t>
            </a:r>
            <a:r>
              <a:rPr lang="tr-TR" dirty="0"/>
              <a:t> </a:t>
            </a:r>
            <a:r>
              <a:rPr lang="tr-TR" dirty="0" err="1"/>
              <a:t>leading</a:t>
            </a:r>
            <a:r>
              <a:rPr lang="en-TR"/>
              <a:t> </a:t>
            </a:r>
            <a:r>
              <a:rPr lang="en-TR" dirty="0"/>
              <a:t>platforms … has stimulated this research initiative</a:t>
            </a:r>
          </a:p>
        </p:txBody>
      </p:sp>
    </p:spTree>
    <p:extLst>
      <p:ext uri="{BB962C8B-B14F-4D97-AF65-F5344CB8AC3E}">
        <p14:creationId xmlns:p14="http://schemas.microsoft.com/office/powerpoint/2010/main" val="1352197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685F-93A1-90E3-A652-CE29DA5BAAC7}"/>
              </a:ext>
            </a:extLst>
          </p:cNvPr>
          <p:cNvSpPr>
            <a:spLocks noGrp="1"/>
          </p:cNvSpPr>
          <p:nvPr>
            <p:ph type="title"/>
          </p:nvPr>
        </p:nvSpPr>
        <p:spPr/>
        <p:txBody>
          <a:bodyPr/>
          <a:lstStyle/>
          <a:p>
            <a:r>
              <a:rPr lang="en-TR" dirty="0"/>
              <a:t>Objectives </a:t>
            </a:r>
          </a:p>
        </p:txBody>
      </p:sp>
      <p:sp>
        <p:nvSpPr>
          <p:cNvPr id="3" name="Content Placeholder 2">
            <a:extLst>
              <a:ext uri="{FF2B5EF4-FFF2-40B4-BE49-F238E27FC236}">
                <a16:creationId xmlns:a16="http://schemas.microsoft.com/office/drawing/2014/main" id="{39424550-6DF1-BBAC-68A8-0662D82BF2CD}"/>
              </a:ext>
            </a:extLst>
          </p:cNvPr>
          <p:cNvSpPr>
            <a:spLocks noGrp="1"/>
          </p:cNvSpPr>
          <p:nvPr>
            <p:ph idx="1"/>
          </p:nvPr>
        </p:nvSpPr>
        <p:spPr/>
        <p:txBody>
          <a:bodyPr>
            <a:normAutofit fontScale="92500" lnSpcReduction="10000"/>
          </a:bodyPr>
          <a:lstStyle/>
          <a:p>
            <a:r>
              <a:rPr lang="en-US" dirty="0">
                <a:solidFill>
                  <a:srgbClr val="FF0000"/>
                </a:solidFill>
              </a:rPr>
              <a:t>I</a:t>
            </a:r>
            <a:r>
              <a:rPr lang="en-TR" dirty="0">
                <a:solidFill>
                  <a:srgbClr val="FF0000"/>
                </a:solidFill>
              </a:rPr>
              <a:t>ntellectual structure </a:t>
            </a:r>
            <a:r>
              <a:rPr lang="en-TR" dirty="0"/>
              <a:t>- </a:t>
            </a:r>
            <a:r>
              <a:rPr lang="en-US" dirty="0"/>
              <a:t>Framework of ideas, theories</a:t>
            </a:r>
            <a:r>
              <a:rPr lang="en-TR" dirty="0">
                <a:solidFill>
                  <a:srgbClr val="FF0000"/>
                </a:solidFill>
              </a:rPr>
              <a:t>: </a:t>
            </a:r>
            <a:r>
              <a:rPr lang="en-US" dirty="0">
                <a:solidFill>
                  <a:srgbClr val="FF0000"/>
                </a:solidFill>
              </a:rPr>
              <a:t>framework of ideas, concepts, theories, and methodologies that shape and define the knowledge within that field</a:t>
            </a:r>
          </a:p>
          <a:p>
            <a:r>
              <a:rPr lang="en-US" dirty="0">
                <a:solidFill>
                  <a:srgbClr val="FF0000"/>
                </a:solidFill>
              </a:rPr>
              <a:t>Intellectual interaction </a:t>
            </a:r>
            <a:r>
              <a:rPr lang="en-US" dirty="0"/>
              <a:t>-Knowledge exchange among researchers</a:t>
            </a:r>
            <a:r>
              <a:rPr lang="en-US" dirty="0">
                <a:solidFill>
                  <a:srgbClr val="FF0000"/>
                </a:solidFill>
              </a:rPr>
              <a:t>: exchange of ideas, knowledge, and perspectives among researchers, scholars, or thinkers within a particular field or across multiple disciplines.</a:t>
            </a:r>
          </a:p>
          <a:p>
            <a:r>
              <a:rPr lang="en-US" dirty="0">
                <a:solidFill>
                  <a:srgbClr val="FF0000"/>
                </a:solidFill>
              </a:rPr>
              <a:t>Structural connections </a:t>
            </a:r>
            <a:r>
              <a:rPr lang="en-US" dirty="0"/>
              <a:t>-Relationships within knowledge structure</a:t>
            </a:r>
            <a:r>
              <a:rPr lang="en-US" dirty="0">
                <a:solidFill>
                  <a:srgbClr val="FF0000"/>
                </a:solidFill>
              </a:rPr>
              <a:t>: refer to the relationships and linkages between different publications, authors, or research topics within a specific research field or domain.</a:t>
            </a:r>
          </a:p>
          <a:p>
            <a:r>
              <a:rPr lang="en-US" dirty="0">
                <a:solidFill>
                  <a:srgbClr val="FF0000"/>
                </a:solidFill>
              </a:rPr>
              <a:t>Thematic relationships </a:t>
            </a:r>
            <a:r>
              <a:rPr lang="en-US" dirty="0"/>
              <a:t>- Connections among research themes</a:t>
            </a:r>
            <a:r>
              <a:rPr lang="en-US" dirty="0">
                <a:solidFill>
                  <a:srgbClr val="FF0000"/>
                </a:solidFill>
              </a:rPr>
              <a:t>: refer to the connections and associations between different research topics, themes, or subdomains within a particular field or across multiple disciplines.</a:t>
            </a:r>
          </a:p>
          <a:p>
            <a:pPr marL="0" indent="0">
              <a:buNone/>
            </a:pPr>
            <a:endParaRPr lang="en-TR" dirty="0"/>
          </a:p>
        </p:txBody>
      </p:sp>
    </p:spTree>
    <p:extLst>
      <p:ext uri="{BB962C8B-B14F-4D97-AF65-F5344CB8AC3E}">
        <p14:creationId xmlns:p14="http://schemas.microsoft.com/office/powerpoint/2010/main" val="405109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DA1B-4C4F-B21B-0728-95F3FA2DD729}"/>
              </a:ext>
            </a:extLst>
          </p:cNvPr>
          <p:cNvSpPr>
            <a:spLocks noGrp="1"/>
          </p:cNvSpPr>
          <p:nvPr>
            <p:ph type="title"/>
          </p:nvPr>
        </p:nvSpPr>
        <p:spPr/>
        <p:txBody>
          <a:bodyPr/>
          <a:lstStyle/>
          <a:p>
            <a:r>
              <a:rPr lang="en-TR" dirty="0"/>
              <a:t>Research questions (read)</a:t>
            </a:r>
          </a:p>
        </p:txBody>
      </p:sp>
      <p:sp>
        <p:nvSpPr>
          <p:cNvPr id="3" name="Content Placeholder 2">
            <a:extLst>
              <a:ext uri="{FF2B5EF4-FFF2-40B4-BE49-F238E27FC236}">
                <a16:creationId xmlns:a16="http://schemas.microsoft.com/office/drawing/2014/main" id="{DCDC62A8-AC6E-3507-0F46-AE0F5078D7D9}"/>
              </a:ext>
            </a:extLst>
          </p:cNvPr>
          <p:cNvSpPr>
            <a:spLocks noGrp="1"/>
          </p:cNvSpPr>
          <p:nvPr>
            <p:ph idx="1"/>
          </p:nvPr>
        </p:nvSpPr>
        <p:spPr/>
        <p:txBody>
          <a:bodyPr/>
          <a:lstStyle/>
          <a:p>
            <a:endParaRPr lang="en-TR"/>
          </a:p>
        </p:txBody>
      </p:sp>
    </p:spTree>
    <p:extLst>
      <p:ext uri="{BB962C8B-B14F-4D97-AF65-F5344CB8AC3E}">
        <p14:creationId xmlns:p14="http://schemas.microsoft.com/office/powerpoint/2010/main" val="3033809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179C-6A4D-88D6-7111-2C40D0B8214E}"/>
              </a:ext>
            </a:extLst>
          </p:cNvPr>
          <p:cNvSpPr>
            <a:spLocks noGrp="1"/>
          </p:cNvSpPr>
          <p:nvPr>
            <p:ph type="title"/>
          </p:nvPr>
        </p:nvSpPr>
        <p:spPr/>
        <p:txBody>
          <a:bodyPr/>
          <a:lstStyle/>
          <a:p>
            <a:r>
              <a:rPr lang="en-TR" dirty="0"/>
              <a:t>Data I </a:t>
            </a:r>
          </a:p>
        </p:txBody>
      </p:sp>
      <p:sp>
        <p:nvSpPr>
          <p:cNvPr id="3" name="Content Placeholder 2">
            <a:extLst>
              <a:ext uri="{FF2B5EF4-FFF2-40B4-BE49-F238E27FC236}">
                <a16:creationId xmlns:a16="http://schemas.microsoft.com/office/drawing/2014/main" id="{57F828F6-446D-AECA-0091-B42A3BDD8CC1}"/>
              </a:ext>
            </a:extLst>
          </p:cNvPr>
          <p:cNvSpPr>
            <a:spLocks noGrp="1"/>
          </p:cNvSpPr>
          <p:nvPr>
            <p:ph idx="1"/>
          </p:nvPr>
        </p:nvSpPr>
        <p:spPr/>
        <p:txBody>
          <a:bodyPr/>
          <a:lstStyle/>
          <a:p>
            <a:r>
              <a:rPr lang="en-US" dirty="0"/>
              <a:t>W</a:t>
            </a:r>
            <a:r>
              <a:rPr lang="en-TR" dirty="0"/>
              <a:t>ith our research questions in mind, Now I will show you how I gathered the data to answer the outlined research questions.</a:t>
            </a:r>
          </a:p>
          <a:p>
            <a:r>
              <a:rPr lang="en-TR" dirty="0"/>
              <a:t>I conducted a specific search within TI and DE</a:t>
            </a:r>
          </a:p>
          <a:p>
            <a:r>
              <a:rPr lang="en-TR" dirty="0"/>
              <a:t>After applying the search criteria   THEN </a:t>
            </a:r>
          </a:p>
          <a:p>
            <a:r>
              <a:rPr lang="en-TR" dirty="0"/>
              <a:t>I applied the following selection criteria on </a:t>
            </a:r>
          </a:p>
          <a:p>
            <a:pPr lvl="1"/>
            <a:r>
              <a:rPr lang="en-US" dirty="0"/>
              <a:t>T</a:t>
            </a:r>
            <a:r>
              <a:rPr lang="en-TR" dirty="0"/>
              <a:t>ype of documents </a:t>
            </a:r>
          </a:p>
          <a:p>
            <a:pPr lvl="1"/>
            <a:r>
              <a:rPr lang="en-TR" dirty="0"/>
              <a:t>European affiliations</a:t>
            </a:r>
          </a:p>
          <a:p>
            <a:pPr lvl="1"/>
            <a:r>
              <a:rPr lang="en-TR" dirty="0"/>
              <a:t>Disciplines(business, management, economics, technology and computer science)</a:t>
            </a:r>
          </a:p>
        </p:txBody>
      </p:sp>
    </p:spTree>
    <p:extLst>
      <p:ext uri="{BB962C8B-B14F-4D97-AF65-F5344CB8AC3E}">
        <p14:creationId xmlns:p14="http://schemas.microsoft.com/office/powerpoint/2010/main" val="2097602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848A9-0B2D-5CF9-FB71-3775344D84DE}"/>
              </a:ext>
            </a:extLst>
          </p:cNvPr>
          <p:cNvSpPr>
            <a:spLocks noGrp="1"/>
          </p:cNvSpPr>
          <p:nvPr>
            <p:ph type="title"/>
          </p:nvPr>
        </p:nvSpPr>
        <p:spPr/>
        <p:txBody>
          <a:bodyPr/>
          <a:lstStyle/>
          <a:p>
            <a:r>
              <a:rPr lang="en-TR" dirty="0"/>
              <a:t>Data II</a:t>
            </a:r>
          </a:p>
        </p:txBody>
      </p:sp>
      <p:sp>
        <p:nvSpPr>
          <p:cNvPr id="3" name="Content Placeholder 2">
            <a:extLst>
              <a:ext uri="{FF2B5EF4-FFF2-40B4-BE49-F238E27FC236}">
                <a16:creationId xmlns:a16="http://schemas.microsoft.com/office/drawing/2014/main" id="{AB5008EB-A323-B6E5-15AE-FCB47CCDDAF7}"/>
              </a:ext>
            </a:extLst>
          </p:cNvPr>
          <p:cNvSpPr>
            <a:spLocks noGrp="1"/>
          </p:cNvSpPr>
          <p:nvPr>
            <p:ph idx="1"/>
          </p:nvPr>
        </p:nvSpPr>
        <p:spPr/>
        <p:txBody>
          <a:bodyPr>
            <a:normAutofit fontScale="92500" lnSpcReduction="20000"/>
          </a:bodyPr>
          <a:lstStyle/>
          <a:p>
            <a:r>
              <a:rPr lang="en-TR" dirty="0"/>
              <a:t>After conducting an exhaustive data cleaning </a:t>
            </a:r>
          </a:p>
          <a:p>
            <a:pPr lvl="1"/>
            <a:r>
              <a:rPr lang="en-TR" dirty="0"/>
              <a:t>Total docs 1609</a:t>
            </a:r>
          </a:p>
          <a:p>
            <a:pPr lvl="1"/>
            <a:r>
              <a:rPr lang="en-US" dirty="0"/>
              <a:t>W</a:t>
            </a:r>
            <a:r>
              <a:rPr lang="en-TR" dirty="0"/>
              <a:t>ith </a:t>
            </a:r>
            <a:r>
              <a:rPr lang="en-TR"/>
              <a:t>a time</a:t>
            </a:r>
            <a:r>
              <a:rPr lang="tr-TR" dirty="0" err="1"/>
              <a:t>frame</a:t>
            </a:r>
            <a:r>
              <a:rPr lang="en-TR"/>
              <a:t> </a:t>
            </a:r>
            <a:r>
              <a:rPr lang="en-TR" dirty="0"/>
              <a:t>of 2000 to 2022</a:t>
            </a:r>
          </a:p>
          <a:p>
            <a:r>
              <a:rPr lang="tr-TR" dirty="0" err="1"/>
              <a:t>The</a:t>
            </a:r>
            <a:r>
              <a:rPr lang="tr-TR" dirty="0"/>
              <a:t> </a:t>
            </a:r>
            <a:r>
              <a:rPr lang="tr-TR" dirty="0" err="1"/>
              <a:t>distributions</a:t>
            </a:r>
            <a:r>
              <a:rPr lang="tr-TR" dirty="0"/>
              <a:t> of </a:t>
            </a:r>
            <a:r>
              <a:rPr lang="tr-TR" dirty="0" err="1"/>
              <a:t>documents</a:t>
            </a:r>
            <a:r>
              <a:rPr lang="tr-TR" dirty="0"/>
              <a:t> </a:t>
            </a:r>
            <a:r>
              <a:rPr lang="tr-TR" dirty="0" err="1"/>
              <a:t>by</a:t>
            </a:r>
            <a:r>
              <a:rPr lang="tr-TR" dirty="0"/>
              <a:t> </a:t>
            </a:r>
            <a:r>
              <a:rPr lang="tr-TR" dirty="0" err="1"/>
              <a:t>database</a:t>
            </a:r>
            <a:r>
              <a:rPr lang="tr-TR" dirty="0"/>
              <a:t> </a:t>
            </a:r>
            <a:r>
              <a:rPr lang="tr-TR" dirty="0" err="1"/>
              <a:t>we</a:t>
            </a:r>
            <a:r>
              <a:rPr lang="tr-TR" dirty="0"/>
              <a:t> </a:t>
            </a:r>
            <a:r>
              <a:rPr lang="tr-TR" dirty="0" err="1"/>
              <a:t>see</a:t>
            </a:r>
            <a:r>
              <a:rPr lang="tr-TR" dirty="0"/>
              <a:t> </a:t>
            </a:r>
            <a:r>
              <a:rPr lang="tr-TR" dirty="0" err="1"/>
              <a:t>that</a:t>
            </a:r>
            <a:r>
              <a:rPr lang="tr-TR" dirty="0"/>
              <a:t> </a:t>
            </a:r>
            <a:r>
              <a:rPr lang="tr-TR" dirty="0" err="1"/>
              <a:t>WoS</a:t>
            </a:r>
            <a:r>
              <a:rPr lang="tr-TR" dirty="0"/>
              <a:t> has a </a:t>
            </a:r>
            <a:r>
              <a:rPr lang="tr-TR" dirty="0" err="1"/>
              <a:t>larger</a:t>
            </a:r>
            <a:r>
              <a:rPr lang="tr-TR" dirty="0"/>
              <a:t> </a:t>
            </a:r>
            <a:r>
              <a:rPr lang="tr-TR" dirty="0" err="1"/>
              <a:t>portion</a:t>
            </a:r>
            <a:r>
              <a:rPr lang="tr-TR" dirty="0"/>
              <a:t> of </a:t>
            </a:r>
            <a:r>
              <a:rPr lang="tr-TR" dirty="0" err="1"/>
              <a:t>published</a:t>
            </a:r>
            <a:r>
              <a:rPr lang="tr-TR" dirty="0"/>
              <a:t> </a:t>
            </a:r>
            <a:r>
              <a:rPr lang="tr-TR" dirty="0" err="1"/>
              <a:t>documents</a:t>
            </a:r>
            <a:r>
              <a:rPr lang="tr-TR" dirty="0"/>
              <a:t>, </a:t>
            </a:r>
            <a:r>
              <a:rPr lang="tr-TR" dirty="0" err="1"/>
              <a:t>followed</a:t>
            </a:r>
            <a:r>
              <a:rPr lang="tr-TR" dirty="0"/>
              <a:t> </a:t>
            </a:r>
            <a:r>
              <a:rPr lang="tr-TR" dirty="0" err="1"/>
              <a:t>by</a:t>
            </a:r>
            <a:r>
              <a:rPr lang="tr-TR" dirty="0"/>
              <a:t> </a:t>
            </a:r>
            <a:r>
              <a:rPr lang="tr-TR" dirty="0" err="1"/>
              <a:t>Dimensions</a:t>
            </a:r>
            <a:r>
              <a:rPr lang="tr-TR" dirty="0"/>
              <a:t> </a:t>
            </a:r>
            <a:r>
              <a:rPr lang="tr-TR" dirty="0" err="1"/>
              <a:t>and</a:t>
            </a:r>
            <a:r>
              <a:rPr lang="tr-TR" dirty="0"/>
              <a:t> </a:t>
            </a:r>
            <a:r>
              <a:rPr lang="tr-TR" dirty="0" err="1"/>
              <a:t>scopus</a:t>
            </a:r>
            <a:endParaRPr lang="en-TR" dirty="0"/>
          </a:p>
          <a:p>
            <a:r>
              <a:rPr lang="en-TR" dirty="0"/>
              <a:t>To track the shift and trends of European research over time, I split the data into three periods. </a:t>
            </a:r>
          </a:p>
          <a:p>
            <a:pPr lvl="1"/>
            <a:r>
              <a:rPr lang="en-US" dirty="0">
                <a:solidFill>
                  <a:srgbClr val="FF0000"/>
                </a:solidFill>
              </a:rPr>
              <a:t>Equal time intervals: allows me to make a fair comparison between the different periods</a:t>
            </a:r>
          </a:p>
          <a:p>
            <a:pPr lvl="1"/>
            <a:r>
              <a:rPr lang="en-US" dirty="0">
                <a:solidFill>
                  <a:srgbClr val="FF0000"/>
                </a:solidFill>
              </a:rPr>
              <a:t>Major global events happened in these periods </a:t>
            </a:r>
          </a:p>
          <a:p>
            <a:pPr lvl="1"/>
            <a:r>
              <a:rPr lang="en-US" dirty="0">
                <a:solidFill>
                  <a:srgbClr val="FF0000"/>
                </a:solidFill>
              </a:rPr>
              <a:t>P1: internet adoption, van Dijk formulate his theory</a:t>
            </a:r>
          </a:p>
          <a:p>
            <a:pPr lvl="1"/>
            <a:r>
              <a:rPr lang="en-US" dirty="0">
                <a:solidFill>
                  <a:srgbClr val="FF0000"/>
                </a:solidFill>
              </a:rPr>
              <a:t>P2: crisis 2008, smartphone release, growth of social media</a:t>
            </a:r>
          </a:p>
          <a:p>
            <a:pPr lvl="1"/>
            <a:r>
              <a:rPr lang="en-TR" dirty="0">
                <a:solidFill>
                  <a:srgbClr val="FF0000"/>
                </a:solidFill>
              </a:rPr>
              <a:t>P3: IoT goes on smartphones, data collection to feed AI</a:t>
            </a:r>
          </a:p>
          <a:p>
            <a:endParaRPr lang="en-TR" dirty="0"/>
          </a:p>
          <a:p>
            <a:pPr lvl="1"/>
            <a:endParaRPr lang="en-TR" dirty="0"/>
          </a:p>
        </p:txBody>
      </p:sp>
    </p:spTree>
    <p:extLst>
      <p:ext uri="{BB962C8B-B14F-4D97-AF65-F5344CB8AC3E}">
        <p14:creationId xmlns:p14="http://schemas.microsoft.com/office/powerpoint/2010/main" val="1347259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C744-5DF6-1199-2391-BF33276E7CE9}"/>
              </a:ext>
            </a:extLst>
          </p:cNvPr>
          <p:cNvSpPr>
            <a:spLocks noGrp="1"/>
          </p:cNvSpPr>
          <p:nvPr>
            <p:ph type="title"/>
          </p:nvPr>
        </p:nvSpPr>
        <p:spPr/>
        <p:txBody>
          <a:bodyPr/>
          <a:lstStyle/>
          <a:p>
            <a:r>
              <a:rPr lang="en-TR" dirty="0"/>
              <a:t>Methodology</a:t>
            </a:r>
          </a:p>
        </p:txBody>
      </p:sp>
      <p:sp>
        <p:nvSpPr>
          <p:cNvPr id="3" name="Content Placeholder 2">
            <a:extLst>
              <a:ext uri="{FF2B5EF4-FFF2-40B4-BE49-F238E27FC236}">
                <a16:creationId xmlns:a16="http://schemas.microsoft.com/office/drawing/2014/main" id="{857D29F8-4159-697B-8166-C6D6E9FFC3E1}"/>
              </a:ext>
            </a:extLst>
          </p:cNvPr>
          <p:cNvSpPr>
            <a:spLocks noGrp="1"/>
          </p:cNvSpPr>
          <p:nvPr>
            <p:ph idx="1"/>
          </p:nvPr>
        </p:nvSpPr>
        <p:spPr/>
        <p:txBody>
          <a:bodyPr>
            <a:normAutofit fontScale="92500"/>
          </a:bodyPr>
          <a:lstStyle/>
          <a:p>
            <a:r>
              <a:rPr lang="en-US" dirty="0"/>
              <a:t>B</a:t>
            </a:r>
            <a:r>
              <a:rPr lang="en-TR" dirty="0"/>
              <a:t>ibliometric is a widely employed methodology by … for evaluating research output </a:t>
            </a:r>
            <a:r>
              <a:rPr lang="en-US" dirty="0"/>
              <a:t>and assessing the impact of scholarly works.</a:t>
            </a:r>
          </a:p>
          <a:p>
            <a:r>
              <a:rPr lang="en-US" dirty="0"/>
              <a:t>This methodology applies quantitative techniques to bibliographic data </a:t>
            </a:r>
            <a:r>
              <a:rPr lang="en-US" dirty="0">
                <a:solidFill>
                  <a:srgbClr val="FF0000"/>
                </a:solidFill>
              </a:rPr>
              <a:t>(the collection of information that describes and identifies a published work)</a:t>
            </a:r>
          </a:p>
          <a:p>
            <a:r>
              <a:rPr lang="en-US" dirty="0">
                <a:solidFill>
                  <a:srgbClr val="FF0000"/>
                </a:solidFill>
              </a:rPr>
              <a:t>Three types of analysis: </a:t>
            </a:r>
          </a:p>
          <a:p>
            <a:pPr lvl="1"/>
            <a:r>
              <a:rPr lang="en-US" dirty="0">
                <a:solidFill>
                  <a:srgbClr val="FF0000"/>
                </a:solidFill>
              </a:rPr>
              <a:t>Performance analysis: descriptive interpretation of research constituents </a:t>
            </a:r>
          </a:p>
          <a:p>
            <a:pPr lvl="1"/>
            <a:r>
              <a:rPr lang="en-US" dirty="0">
                <a:solidFill>
                  <a:srgbClr val="FF0000"/>
                </a:solidFill>
              </a:rPr>
              <a:t>Science mapping: is a set of techniques and tools used to visualize and analyze the structure, relationships, and patterns within a scientific field or discipline.</a:t>
            </a:r>
            <a:endParaRPr lang="en-TR" dirty="0">
              <a:solidFill>
                <a:srgbClr val="FF0000"/>
              </a:solidFill>
            </a:endParaRPr>
          </a:p>
          <a:p>
            <a:pPr lvl="1"/>
            <a:r>
              <a:rPr lang="en-TR" dirty="0">
                <a:solidFill>
                  <a:srgbClr val="FF0000"/>
                </a:solidFill>
              </a:rPr>
              <a:t>Network analysis: is a technique that uses statistics and graph theory to quantify the properties and map the relationships among elements within a network.</a:t>
            </a:r>
            <a:endParaRPr lang="en-US" dirty="0">
              <a:solidFill>
                <a:srgbClr val="FF0000"/>
              </a:solidFill>
            </a:endParaRPr>
          </a:p>
        </p:txBody>
      </p:sp>
    </p:spTree>
    <p:extLst>
      <p:ext uri="{BB962C8B-B14F-4D97-AF65-F5344CB8AC3E}">
        <p14:creationId xmlns:p14="http://schemas.microsoft.com/office/powerpoint/2010/main" val="1441270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5731-05A5-7675-B169-67FBA08B2766}"/>
              </a:ext>
            </a:extLst>
          </p:cNvPr>
          <p:cNvSpPr>
            <a:spLocks noGrp="1"/>
          </p:cNvSpPr>
          <p:nvPr>
            <p:ph type="title"/>
          </p:nvPr>
        </p:nvSpPr>
        <p:spPr/>
        <p:txBody>
          <a:bodyPr/>
          <a:lstStyle/>
          <a:p>
            <a:r>
              <a:rPr lang="en-US" dirty="0"/>
              <a:t>Distribution of Document Types Across Time Periods</a:t>
            </a:r>
            <a:endParaRPr lang="en-TR" dirty="0"/>
          </a:p>
        </p:txBody>
      </p:sp>
      <p:sp>
        <p:nvSpPr>
          <p:cNvPr id="3" name="Content Placeholder 2">
            <a:extLst>
              <a:ext uri="{FF2B5EF4-FFF2-40B4-BE49-F238E27FC236}">
                <a16:creationId xmlns:a16="http://schemas.microsoft.com/office/drawing/2014/main" id="{CA803F99-5298-A908-66D7-E604AEE3A132}"/>
              </a:ext>
            </a:extLst>
          </p:cNvPr>
          <p:cNvSpPr>
            <a:spLocks noGrp="1"/>
          </p:cNvSpPr>
          <p:nvPr>
            <p:ph idx="1"/>
          </p:nvPr>
        </p:nvSpPr>
        <p:spPr/>
        <p:txBody>
          <a:bodyPr/>
          <a:lstStyle/>
          <a:p>
            <a:r>
              <a:rPr lang="en-US" dirty="0"/>
              <a:t>this </a:t>
            </a:r>
            <a:r>
              <a:rPr lang="en-US" dirty="0" err="1"/>
              <a:t>barplot</a:t>
            </a:r>
            <a:r>
              <a:rPr lang="en-US" dirty="0"/>
              <a:t> illustrates the growth and progress in research publications in the field of digital divide across the three periods</a:t>
            </a:r>
          </a:p>
          <a:p>
            <a:r>
              <a:rPr lang="en-US" dirty="0"/>
              <a:t>There has been a notable increase in the number of documents published over the years. </a:t>
            </a:r>
          </a:p>
          <a:p>
            <a:r>
              <a:rPr lang="en-US" dirty="0"/>
              <a:t>We also see that articles constitute the largest portion of the published works, followed by proceedings, conference papers, and book chapters.</a:t>
            </a:r>
            <a:endParaRPr lang="en-TR" dirty="0"/>
          </a:p>
        </p:txBody>
      </p:sp>
    </p:spTree>
    <p:extLst>
      <p:ext uri="{BB962C8B-B14F-4D97-AF65-F5344CB8AC3E}">
        <p14:creationId xmlns:p14="http://schemas.microsoft.com/office/powerpoint/2010/main" val="2122844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97CB-5953-1AE5-1954-6EBFAEA23989}"/>
              </a:ext>
            </a:extLst>
          </p:cNvPr>
          <p:cNvSpPr>
            <a:spLocks noGrp="1"/>
          </p:cNvSpPr>
          <p:nvPr>
            <p:ph type="title"/>
          </p:nvPr>
        </p:nvSpPr>
        <p:spPr/>
        <p:txBody>
          <a:bodyPr/>
          <a:lstStyle/>
          <a:p>
            <a:r>
              <a:rPr lang="en-DE" dirty="0"/>
              <a:t>Results and findings </a:t>
            </a:r>
            <a:endParaRPr lang="en-TR" dirty="0"/>
          </a:p>
        </p:txBody>
      </p:sp>
      <p:sp>
        <p:nvSpPr>
          <p:cNvPr id="3" name="Content Placeholder 2">
            <a:extLst>
              <a:ext uri="{FF2B5EF4-FFF2-40B4-BE49-F238E27FC236}">
                <a16:creationId xmlns:a16="http://schemas.microsoft.com/office/drawing/2014/main" id="{B391AEEC-6B86-F6EA-6D5D-5730A67F62FC}"/>
              </a:ext>
            </a:extLst>
          </p:cNvPr>
          <p:cNvSpPr>
            <a:spLocks noGrp="1"/>
          </p:cNvSpPr>
          <p:nvPr>
            <p:ph idx="1"/>
          </p:nvPr>
        </p:nvSpPr>
        <p:spPr/>
        <p:txBody>
          <a:bodyPr/>
          <a:lstStyle/>
          <a:p>
            <a:r>
              <a:rPr lang="en-US" dirty="0"/>
              <a:t>I</a:t>
            </a:r>
            <a:r>
              <a:rPr lang="en-DE" dirty="0"/>
              <a:t>n the upcoming slides, I will present the key findings and results, starting with the performance analysis of research constituents</a:t>
            </a:r>
          </a:p>
          <a:p>
            <a:r>
              <a:rPr lang="en-DE" dirty="0"/>
              <a:t>Publications vs citations</a:t>
            </a:r>
          </a:p>
          <a:p>
            <a:r>
              <a:rPr lang="en-DE" dirty="0"/>
              <a:t>Authors</a:t>
            </a:r>
          </a:p>
          <a:p>
            <a:r>
              <a:rPr lang="en-DE" dirty="0"/>
              <a:t>Articles</a:t>
            </a:r>
          </a:p>
          <a:p>
            <a:r>
              <a:rPr lang="en-DE" dirty="0"/>
              <a:t>Journals</a:t>
            </a:r>
          </a:p>
          <a:p>
            <a:r>
              <a:rPr lang="en-DE" dirty="0"/>
              <a:t>Universities</a:t>
            </a:r>
          </a:p>
          <a:p>
            <a:r>
              <a:rPr lang="en-DE"/>
              <a:t>Countries</a:t>
            </a:r>
          </a:p>
          <a:p>
            <a:endParaRPr lang="en-TR" dirty="0"/>
          </a:p>
        </p:txBody>
      </p:sp>
    </p:spTree>
    <p:extLst>
      <p:ext uri="{BB962C8B-B14F-4D97-AF65-F5344CB8AC3E}">
        <p14:creationId xmlns:p14="http://schemas.microsoft.com/office/powerpoint/2010/main" val="280642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7BB0-2C91-5402-99A7-2939A815A8DD}"/>
              </a:ext>
            </a:extLst>
          </p:cNvPr>
          <p:cNvSpPr>
            <a:spLocks noGrp="1"/>
          </p:cNvSpPr>
          <p:nvPr>
            <p:ph type="title"/>
          </p:nvPr>
        </p:nvSpPr>
        <p:spPr/>
        <p:txBody>
          <a:bodyPr>
            <a:normAutofit fontScale="90000"/>
          </a:bodyPr>
          <a:lstStyle/>
          <a:p>
            <a:r>
              <a:rPr lang="en-TR" dirty="0"/>
              <a:t>Publications vs citations</a:t>
            </a:r>
            <a:br>
              <a:rPr lang="en-DE" dirty="0"/>
            </a:br>
            <a:r>
              <a:rPr lang="en-US" dirty="0">
                <a:solidFill>
                  <a:srgbClr val="FF0000"/>
                </a:solidFill>
              </a:rPr>
              <a:t>descriptive interpretation of research constituents</a:t>
            </a:r>
            <a:endParaRPr lang="en-TR" dirty="0"/>
          </a:p>
        </p:txBody>
      </p:sp>
      <p:sp>
        <p:nvSpPr>
          <p:cNvPr id="3" name="Content Placeholder 2">
            <a:extLst>
              <a:ext uri="{FF2B5EF4-FFF2-40B4-BE49-F238E27FC236}">
                <a16:creationId xmlns:a16="http://schemas.microsoft.com/office/drawing/2014/main" id="{CDEE4E99-AFB1-939F-D8E4-FBF2ED0BBD43}"/>
              </a:ext>
            </a:extLst>
          </p:cNvPr>
          <p:cNvSpPr>
            <a:spLocks noGrp="1"/>
          </p:cNvSpPr>
          <p:nvPr>
            <p:ph idx="1"/>
          </p:nvPr>
        </p:nvSpPr>
        <p:spPr/>
        <p:txBody>
          <a:bodyPr/>
          <a:lstStyle/>
          <a:p>
            <a:r>
              <a:rPr lang="en-US" dirty="0"/>
              <a:t>we can see that the digital divide is a growing topic despite the fluctuations in citations, it remains an important area of study. </a:t>
            </a:r>
          </a:p>
          <a:p>
            <a:r>
              <a:rPr lang="en-US" dirty="0"/>
              <a:t>highlights the expanding interest and research in the digital divide, reflecting its significance in addressing social, economic, and technological inequalities.</a:t>
            </a:r>
          </a:p>
          <a:p>
            <a:r>
              <a:rPr lang="en-US" dirty="0"/>
              <a:t>C</a:t>
            </a:r>
            <a:r>
              <a:rPr lang="en-TR" dirty="0"/>
              <a:t>itations decline: </a:t>
            </a:r>
            <a:r>
              <a:rPr lang="en-US" dirty="0"/>
              <a:t>Saturation, recency, fragmentation, emerging new research areas</a:t>
            </a:r>
            <a:endParaRPr lang="en-TR" dirty="0"/>
          </a:p>
        </p:txBody>
      </p:sp>
    </p:spTree>
    <p:extLst>
      <p:ext uri="{BB962C8B-B14F-4D97-AF65-F5344CB8AC3E}">
        <p14:creationId xmlns:p14="http://schemas.microsoft.com/office/powerpoint/2010/main" val="2723243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DFAF-8171-3F0C-ED52-D142776C0601}"/>
              </a:ext>
            </a:extLst>
          </p:cNvPr>
          <p:cNvSpPr>
            <a:spLocks noGrp="1"/>
          </p:cNvSpPr>
          <p:nvPr>
            <p:ph type="title"/>
          </p:nvPr>
        </p:nvSpPr>
        <p:spPr>
          <a:xfrm>
            <a:off x="838200" y="365126"/>
            <a:ext cx="10515600" cy="738846"/>
          </a:xfrm>
        </p:spPr>
        <p:txBody>
          <a:bodyPr/>
          <a:lstStyle/>
          <a:p>
            <a:r>
              <a:rPr lang="en-US" dirty="0"/>
              <a:t>Authors’ publications patterns over time.</a:t>
            </a:r>
            <a:endParaRPr lang="en-TR" dirty="0"/>
          </a:p>
        </p:txBody>
      </p:sp>
      <p:sp>
        <p:nvSpPr>
          <p:cNvPr id="3" name="Content Placeholder 2">
            <a:extLst>
              <a:ext uri="{FF2B5EF4-FFF2-40B4-BE49-F238E27FC236}">
                <a16:creationId xmlns:a16="http://schemas.microsoft.com/office/drawing/2014/main" id="{C1617EBB-B1A6-2752-9E80-D02B1DB8F1F6}"/>
              </a:ext>
            </a:extLst>
          </p:cNvPr>
          <p:cNvSpPr>
            <a:spLocks noGrp="1"/>
          </p:cNvSpPr>
          <p:nvPr>
            <p:ph idx="1"/>
          </p:nvPr>
        </p:nvSpPr>
        <p:spPr>
          <a:xfrm>
            <a:off x="838200" y="1103972"/>
            <a:ext cx="10515600" cy="5072991"/>
          </a:xfrm>
        </p:spPr>
        <p:txBody>
          <a:bodyPr>
            <a:normAutofit fontScale="92500"/>
          </a:bodyPr>
          <a:lstStyle/>
          <a:p>
            <a:r>
              <a:rPr lang="en-US" dirty="0"/>
              <a:t>Prolific authors: James,  van Dijk J and van </a:t>
            </a:r>
            <a:r>
              <a:rPr lang="en-US" dirty="0" err="1"/>
              <a:t>Deursen</a:t>
            </a:r>
            <a:r>
              <a:rPr lang="en-US" dirty="0"/>
              <a:t> A</a:t>
            </a:r>
          </a:p>
          <a:p>
            <a:r>
              <a:rPr lang="en-US" dirty="0"/>
              <a:t>The dot size represents the # of articles, and the color intensity represents citations per year</a:t>
            </a:r>
          </a:p>
          <a:p>
            <a:r>
              <a:rPr lang="en-US" dirty="0"/>
              <a:t>Authors have different publications patterns in different timeframes, very few AU published int the first period </a:t>
            </a:r>
          </a:p>
          <a:p>
            <a:r>
              <a:rPr lang="en-US" dirty="0"/>
              <a:t>however AU started to be more productive in the second and third periods this may reflect a change in focus of research.</a:t>
            </a:r>
          </a:p>
          <a:p>
            <a:r>
              <a:rPr lang="en-US" dirty="0"/>
              <a:t>Even though James is the most productive AU with 25 publications other works such as van </a:t>
            </a:r>
            <a:r>
              <a:rPr lang="en-US" dirty="0" err="1"/>
              <a:t>Deursen</a:t>
            </a:r>
            <a:r>
              <a:rPr lang="en-US" dirty="0"/>
              <a:t> van Dijk and </a:t>
            </a:r>
            <a:r>
              <a:rPr lang="en-US" dirty="0" err="1"/>
              <a:t>Hargittai</a:t>
            </a:r>
            <a:r>
              <a:rPr lang="en-US" dirty="0"/>
              <a:t> are more influential and impactful. </a:t>
            </a:r>
          </a:p>
          <a:p>
            <a:r>
              <a:rPr lang="en-US" dirty="0"/>
              <a:t>Emerging voices: Their growing presence in the literature could indicate the introduction of new perspectives, methodologies, or research questions.</a:t>
            </a:r>
          </a:p>
        </p:txBody>
      </p:sp>
    </p:spTree>
    <p:extLst>
      <p:ext uri="{BB962C8B-B14F-4D97-AF65-F5344CB8AC3E}">
        <p14:creationId xmlns:p14="http://schemas.microsoft.com/office/powerpoint/2010/main" val="3909299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5B04-6155-FC1C-BA04-1D6E5F951A7F}"/>
              </a:ext>
            </a:extLst>
          </p:cNvPr>
          <p:cNvSpPr>
            <a:spLocks noGrp="1"/>
          </p:cNvSpPr>
          <p:nvPr>
            <p:ph type="title"/>
          </p:nvPr>
        </p:nvSpPr>
        <p:spPr/>
        <p:txBody>
          <a:bodyPr/>
          <a:lstStyle/>
          <a:p>
            <a:r>
              <a:rPr lang="en-TR" dirty="0"/>
              <a:t>Intro</a:t>
            </a:r>
          </a:p>
        </p:txBody>
      </p:sp>
      <p:sp>
        <p:nvSpPr>
          <p:cNvPr id="3" name="Content Placeholder 2">
            <a:extLst>
              <a:ext uri="{FF2B5EF4-FFF2-40B4-BE49-F238E27FC236}">
                <a16:creationId xmlns:a16="http://schemas.microsoft.com/office/drawing/2014/main" id="{11868310-9384-67EE-7876-03EAE0D00CAB}"/>
              </a:ext>
            </a:extLst>
          </p:cNvPr>
          <p:cNvSpPr>
            <a:spLocks noGrp="1"/>
          </p:cNvSpPr>
          <p:nvPr>
            <p:ph idx="1"/>
          </p:nvPr>
        </p:nvSpPr>
        <p:spPr/>
        <p:txBody>
          <a:bodyPr/>
          <a:lstStyle/>
          <a:p>
            <a:r>
              <a:rPr lang="en-US" dirty="0"/>
              <a:t>thank you for joining me today. It is an honor to present the first chapter of my thesis to such a distinguished audience. The title of this chapter is "Bibliometric Analysis of European Research on Digital Divide: An Exploration of the Corporate Landscape." In this presentation, we will delve into the current state of research on the digital divide within Europe and explore the research on the corporate digital divide. I hope that this analysis will provide valuable insights and spark stimulating discussions among all of us.</a:t>
            </a:r>
            <a:endParaRPr lang="en-TR" dirty="0"/>
          </a:p>
        </p:txBody>
      </p:sp>
    </p:spTree>
    <p:extLst>
      <p:ext uri="{BB962C8B-B14F-4D97-AF65-F5344CB8AC3E}">
        <p14:creationId xmlns:p14="http://schemas.microsoft.com/office/powerpoint/2010/main" val="1615175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8FE2-32BC-CD7E-3C5F-206CDB8BC0F4}"/>
              </a:ext>
            </a:extLst>
          </p:cNvPr>
          <p:cNvSpPr>
            <a:spLocks noGrp="1"/>
          </p:cNvSpPr>
          <p:nvPr>
            <p:ph type="title"/>
          </p:nvPr>
        </p:nvSpPr>
        <p:spPr>
          <a:xfrm>
            <a:off x="838200" y="365126"/>
            <a:ext cx="10515600" cy="616182"/>
          </a:xfrm>
        </p:spPr>
        <p:txBody>
          <a:bodyPr>
            <a:normAutofit fontScale="90000"/>
          </a:bodyPr>
          <a:lstStyle/>
          <a:p>
            <a:r>
              <a:rPr lang="en-US" dirty="0"/>
              <a:t>Trends in authors’ citations over time</a:t>
            </a:r>
            <a:endParaRPr lang="en-TR" dirty="0"/>
          </a:p>
        </p:txBody>
      </p:sp>
      <p:sp>
        <p:nvSpPr>
          <p:cNvPr id="3" name="Content Placeholder 2">
            <a:extLst>
              <a:ext uri="{FF2B5EF4-FFF2-40B4-BE49-F238E27FC236}">
                <a16:creationId xmlns:a16="http://schemas.microsoft.com/office/drawing/2014/main" id="{DC9A841A-BA89-DF9C-D21F-69FD1F43F667}"/>
              </a:ext>
            </a:extLst>
          </p:cNvPr>
          <p:cNvSpPr>
            <a:spLocks noGrp="1"/>
          </p:cNvSpPr>
          <p:nvPr>
            <p:ph idx="1"/>
          </p:nvPr>
        </p:nvSpPr>
        <p:spPr>
          <a:xfrm>
            <a:off x="838200" y="1070517"/>
            <a:ext cx="10515600" cy="5106446"/>
          </a:xfrm>
        </p:spPr>
        <p:txBody>
          <a:bodyPr>
            <a:normAutofit fontScale="85000" lnSpcReduction="20000"/>
          </a:bodyPr>
          <a:lstStyle/>
          <a:p>
            <a:r>
              <a:rPr lang="en-US" dirty="0"/>
              <a:t>T</a:t>
            </a:r>
            <a:r>
              <a:rPr lang="en-DE" dirty="0"/>
              <a:t>his plot here illustrates the trends in authors’ citations across time periods.</a:t>
            </a:r>
          </a:p>
          <a:p>
            <a:r>
              <a:rPr lang="en-DE" dirty="0"/>
              <a:t> the authors in blue, yellow, and green are the top 10 most cited authors for each period. The dot size represents the times cited and the color intensity represents the times cited per year.</a:t>
            </a:r>
          </a:p>
          <a:p>
            <a:r>
              <a:rPr lang="en-DE" dirty="0">
                <a:highlight>
                  <a:srgbClr val="0000FF"/>
                </a:highlight>
              </a:rPr>
              <a:t>We see that one author highlighted in blue </a:t>
            </a:r>
            <a:r>
              <a:rPr lang="en-DE" dirty="0"/>
              <a:t>is very influential across the three periods the others in blue were influential just in the first period, as their analysis was focused in how access to technologies affects different demographic groups.</a:t>
            </a:r>
          </a:p>
          <a:p>
            <a:r>
              <a:rPr lang="en-DE" dirty="0">
                <a:highlight>
                  <a:srgbClr val="FFFF00"/>
                </a:highlight>
              </a:rPr>
              <a:t>The first AU, colored in yellow,</a:t>
            </a:r>
            <a:r>
              <a:rPr lang="en-DE" dirty="0"/>
              <a:t> is very influential in the second and third periods. The others were influential just in the second period as research changed its focus to digital skills and internet usage however these AU were focusing on other emerging topics which established the linkage of gover</a:t>
            </a:r>
            <a:r>
              <a:rPr lang="en-US" dirty="0"/>
              <a:t>n</a:t>
            </a:r>
            <a:r>
              <a:rPr lang="en-DE" dirty="0"/>
              <a:t>ment and the digital divide.</a:t>
            </a:r>
          </a:p>
          <a:p>
            <a:r>
              <a:rPr lang="en-DE" dirty="0">
                <a:highlight>
                  <a:srgbClr val="00FF00"/>
                </a:highlight>
              </a:rPr>
              <a:t>The authors in green are influential </a:t>
            </a:r>
            <a:r>
              <a:rPr lang="en-DE" dirty="0"/>
              <a:t>in the third period during this period the focus of the rese</a:t>
            </a:r>
            <a:r>
              <a:rPr lang="en-US" dirty="0" err="1"/>
              <a:t>ar</a:t>
            </a:r>
            <a:r>
              <a:rPr lang="en-DE" dirty="0"/>
              <a:t>ch shifted from digital skills and internet usage to the returns or gains that individuals get from internet usage(third-level digital divide), however some authors have focused on different areas of the digital divide such the impact of covid, digital skills on different age groups, the role of education.</a:t>
            </a:r>
          </a:p>
          <a:p>
            <a:endParaRPr lang="en-DE" dirty="0"/>
          </a:p>
        </p:txBody>
      </p:sp>
    </p:spTree>
    <p:extLst>
      <p:ext uri="{BB962C8B-B14F-4D97-AF65-F5344CB8AC3E}">
        <p14:creationId xmlns:p14="http://schemas.microsoft.com/office/powerpoint/2010/main" val="256042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28AE-083C-DE6F-ECCC-12A0EAFFD75B}"/>
              </a:ext>
            </a:extLst>
          </p:cNvPr>
          <p:cNvSpPr>
            <a:spLocks noGrp="1"/>
          </p:cNvSpPr>
          <p:nvPr>
            <p:ph type="title"/>
          </p:nvPr>
        </p:nvSpPr>
        <p:spPr/>
        <p:txBody>
          <a:bodyPr/>
          <a:lstStyle/>
          <a:p>
            <a:r>
              <a:rPr lang="en-TR" dirty="0"/>
              <a:t>H-index</a:t>
            </a:r>
          </a:p>
        </p:txBody>
      </p:sp>
      <p:sp>
        <p:nvSpPr>
          <p:cNvPr id="3" name="Content Placeholder 2">
            <a:extLst>
              <a:ext uri="{FF2B5EF4-FFF2-40B4-BE49-F238E27FC236}">
                <a16:creationId xmlns:a16="http://schemas.microsoft.com/office/drawing/2014/main" id="{9300FB7C-2950-DB1E-8EFF-400D1431712E}"/>
              </a:ext>
            </a:extLst>
          </p:cNvPr>
          <p:cNvSpPr>
            <a:spLocks noGrp="1"/>
          </p:cNvSpPr>
          <p:nvPr>
            <p:ph idx="1"/>
          </p:nvPr>
        </p:nvSpPr>
        <p:spPr/>
        <p:txBody>
          <a:bodyPr/>
          <a:lstStyle/>
          <a:p>
            <a:r>
              <a:rPr lang="en-US" dirty="0"/>
              <a:t>The h-index is widely known, but it is just one metric to assess the authors' impact and productivity.</a:t>
            </a:r>
          </a:p>
          <a:p>
            <a:r>
              <a:rPr lang="en-US" dirty="0"/>
              <a:t>Leading authors, middle authors, and emerging contributors, maybe in recent years</a:t>
            </a:r>
          </a:p>
          <a:p>
            <a:r>
              <a:rPr lang="en-US" dirty="0">
                <a:solidFill>
                  <a:srgbClr val="FF0000"/>
                </a:solidFill>
              </a:rPr>
              <a:t>Limitations of H-index: age bias, discipline bias, self-citation, citations distribution, recent publications</a:t>
            </a:r>
            <a:endParaRPr lang="en-TR" dirty="0">
              <a:solidFill>
                <a:srgbClr val="FF0000"/>
              </a:solidFill>
            </a:endParaRPr>
          </a:p>
        </p:txBody>
      </p:sp>
    </p:spTree>
    <p:extLst>
      <p:ext uri="{BB962C8B-B14F-4D97-AF65-F5344CB8AC3E}">
        <p14:creationId xmlns:p14="http://schemas.microsoft.com/office/powerpoint/2010/main" val="3858789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64542-AB90-C881-4610-83472434B50B}"/>
              </a:ext>
            </a:extLst>
          </p:cNvPr>
          <p:cNvSpPr>
            <a:spLocks noGrp="1"/>
          </p:cNvSpPr>
          <p:nvPr>
            <p:ph type="title"/>
          </p:nvPr>
        </p:nvSpPr>
        <p:spPr/>
        <p:txBody>
          <a:bodyPr/>
          <a:lstStyle/>
          <a:p>
            <a:r>
              <a:rPr lang="en-DE" dirty="0"/>
              <a:t>Articles</a:t>
            </a:r>
            <a:endParaRPr lang="en-TR" dirty="0"/>
          </a:p>
        </p:txBody>
      </p:sp>
      <p:sp>
        <p:nvSpPr>
          <p:cNvPr id="3" name="Content Placeholder 2">
            <a:extLst>
              <a:ext uri="{FF2B5EF4-FFF2-40B4-BE49-F238E27FC236}">
                <a16:creationId xmlns:a16="http://schemas.microsoft.com/office/drawing/2014/main" id="{5D877203-3313-A842-F0C3-4F7B78EE2FC5}"/>
              </a:ext>
            </a:extLst>
          </p:cNvPr>
          <p:cNvSpPr>
            <a:spLocks noGrp="1"/>
          </p:cNvSpPr>
          <p:nvPr>
            <p:ph idx="1"/>
          </p:nvPr>
        </p:nvSpPr>
        <p:spPr/>
        <p:txBody>
          <a:bodyPr/>
          <a:lstStyle/>
          <a:p>
            <a:endParaRPr lang="en-DE" dirty="0"/>
          </a:p>
          <a:p>
            <a:endParaRPr lang="en-TR" dirty="0"/>
          </a:p>
        </p:txBody>
      </p:sp>
    </p:spTree>
    <p:extLst>
      <p:ext uri="{BB962C8B-B14F-4D97-AF65-F5344CB8AC3E}">
        <p14:creationId xmlns:p14="http://schemas.microsoft.com/office/powerpoint/2010/main" val="4193675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7532-DEBE-8E4D-51D3-BF11090D0728}"/>
              </a:ext>
            </a:extLst>
          </p:cNvPr>
          <p:cNvSpPr>
            <a:spLocks noGrp="1"/>
          </p:cNvSpPr>
          <p:nvPr>
            <p:ph type="title"/>
          </p:nvPr>
        </p:nvSpPr>
        <p:spPr/>
        <p:txBody>
          <a:bodyPr/>
          <a:lstStyle/>
          <a:p>
            <a:r>
              <a:rPr lang="en-DE" dirty="0"/>
              <a:t>Journals</a:t>
            </a:r>
            <a:endParaRPr lang="en-TR" dirty="0"/>
          </a:p>
        </p:txBody>
      </p:sp>
      <p:sp>
        <p:nvSpPr>
          <p:cNvPr id="3" name="Content Placeholder 2">
            <a:extLst>
              <a:ext uri="{FF2B5EF4-FFF2-40B4-BE49-F238E27FC236}">
                <a16:creationId xmlns:a16="http://schemas.microsoft.com/office/drawing/2014/main" id="{6A2EE740-10EA-DA54-9829-F97C4FD39446}"/>
              </a:ext>
            </a:extLst>
          </p:cNvPr>
          <p:cNvSpPr>
            <a:spLocks noGrp="1"/>
          </p:cNvSpPr>
          <p:nvPr>
            <p:ph idx="1"/>
          </p:nvPr>
        </p:nvSpPr>
        <p:spPr/>
        <p:txBody>
          <a:bodyPr/>
          <a:lstStyle/>
          <a:p>
            <a:r>
              <a:rPr lang="en-DE" dirty="0"/>
              <a:t>New Media &amp; Society </a:t>
            </a:r>
            <a:r>
              <a:rPr lang="en-DE" dirty="0">
                <a:solidFill>
                  <a:srgbClr val="FF0000"/>
                </a:solidFill>
              </a:rPr>
              <a:t>H-i=124 </a:t>
            </a:r>
            <a:r>
              <a:rPr lang="en-DE" dirty="0"/>
              <a:t>Q1 subject area and category communication and political science</a:t>
            </a:r>
          </a:p>
          <a:p>
            <a:r>
              <a:rPr lang="en-US" dirty="0"/>
              <a:t>Information Society </a:t>
            </a:r>
            <a:r>
              <a:rPr lang="en-US" dirty="0">
                <a:solidFill>
                  <a:srgbClr val="FF0000"/>
                </a:solidFill>
              </a:rPr>
              <a:t>H-</a:t>
            </a:r>
            <a:r>
              <a:rPr lang="en-US" dirty="0" err="1">
                <a:solidFill>
                  <a:srgbClr val="FF0000"/>
                </a:solidFill>
              </a:rPr>
              <a:t>i</a:t>
            </a:r>
            <a:r>
              <a:rPr lang="en-US" dirty="0">
                <a:solidFill>
                  <a:srgbClr val="FF0000"/>
                </a:solidFill>
              </a:rPr>
              <a:t>=78 </a:t>
            </a:r>
            <a:r>
              <a:rPr lang="en-US" dirty="0"/>
              <a:t>Q1 </a:t>
            </a:r>
            <a:r>
              <a:rPr lang="en-DE" dirty="0"/>
              <a:t>subject area and category: cultural studies, information systems, political science.</a:t>
            </a:r>
          </a:p>
          <a:p>
            <a:r>
              <a:rPr lang="en-US" dirty="0"/>
              <a:t>High impact with fewer publications: "Poetics" and "European Journal of Communication" demonstrate a high citation count despite having fewer published documents, suggesting that the articles published in these journals may have a significant impact on the field.</a:t>
            </a:r>
          </a:p>
          <a:p>
            <a:endParaRPr lang="en-US" dirty="0"/>
          </a:p>
          <a:p>
            <a:endParaRPr lang="en-DE" dirty="0"/>
          </a:p>
          <a:p>
            <a:endParaRPr lang="en-TR" dirty="0"/>
          </a:p>
        </p:txBody>
      </p:sp>
    </p:spTree>
    <p:extLst>
      <p:ext uri="{BB962C8B-B14F-4D97-AF65-F5344CB8AC3E}">
        <p14:creationId xmlns:p14="http://schemas.microsoft.com/office/powerpoint/2010/main" val="224665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4AEB-F22F-8317-268F-4EA28F2A3345}"/>
              </a:ext>
            </a:extLst>
          </p:cNvPr>
          <p:cNvSpPr>
            <a:spLocks noGrp="1"/>
          </p:cNvSpPr>
          <p:nvPr>
            <p:ph type="title"/>
          </p:nvPr>
        </p:nvSpPr>
        <p:spPr/>
        <p:txBody>
          <a:bodyPr/>
          <a:lstStyle/>
          <a:p>
            <a:r>
              <a:rPr lang="en-DE" dirty="0"/>
              <a:t>Universities </a:t>
            </a:r>
            <a:endParaRPr lang="en-TR" dirty="0"/>
          </a:p>
        </p:txBody>
      </p:sp>
      <p:sp>
        <p:nvSpPr>
          <p:cNvPr id="3" name="Content Placeholder 2">
            <a:extLst>
              <a:ext uri="{FF2B5EF4-FFF2-40B4-BE49-F238E27FC236}">
                <a16:creationId xmlns:a16="http://schemas.microsoft.com/office/drawing/2014/main" id="{B79A9844-9B27-6F2F-FBD3-049F0E6017D1}"/>
              </a:ext>
            </a:extLst>
          </p:cNvPr>
          <p:cNvSpPr>
            <a:spLocks noGrp="1"/>
          </p:cNvSpPr>
          <p:nvPr>
            <p:ph idx="1"/>
          </p:nvPr>
        </p:nvSpPr>
        <p:spPr/>
        <p:txBody>
          <a:bodyPr>
            <a:normAutofit/>
          </a:bodyPr>
          <a:lstStyle/>
          <a:p>
            <a:r>
              <a:rPr lang="en-US" dirty="0"/>
              <a:t>Leading institutions: Univ Twente and London School of Economics and Political Science are the top-performing universities in digital divide research.</a:t>
            </a:r>
          </a:p>
          <a:p>
            <a:r>
              <a:rPr lang="en-US" dirty="0"/>
              <a:t>High impact with fewer publications: Cardiff Univ and New Mexico State Univ demonstrate a high citation count despite</a:t>
            </a:r>
          </a:p>
          <a:p>
            <a:r>
              <a:rPr lang="en-US" dirty="0"/>
              <a:t>High publication volume: Univ Oxford and Tilburg Univ have the highest number of published documents, indicating a strong focus on the digital divide.</a:t>
            </a:r>
          </a:p>
          <a:p>
            <a:endParaRPr lang="en-TR" dirty="0"/>
          </a:p>
        </p:txBody>
      </p:sp>
    </p:spTree>
    <p:extLst>
      <p:ext uri="{BB962C8B-B14F-4D97-AF65-F5344CB8AC3E}">
        <p14:creationId xmlns:p14="http://schemas.microsoft.com/office/powerpoint/2010/main" val="217530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F163-B6D2-E735-C70F-0213F223F236}"/>
              </a:ext>
            </a:extLst>
          </p:cNvPr>
          <p:cNvSpPr>
            <a:spLocks noGrp="1"/>
          </p:cNvSpPr>
          <p:nvPr>
            <p:ph type="title"/>
          </p:nvPr>
        </p:nvSpPr>
        <p:spPr/>
        <p:txBody>
          <a:bodyPr/>
          <a:lstStyle/>
          <a:p>
            <a:r>
              <a:rPr lang="en-GB" dirty="0"/>
              <a:t>C</a:t>
            </a:r>
            <a:r>
              <a:rPr lang="en-DE" dirty="0"/>
              <a:t>ountries</a:t>
            </a:r>
          </a:p>
        </p:txBody>
      </p:sp>
      <p:sp>
        <p:nvSpPr>
          <p:cNvPr id="3" name="Content Placeholder 2">
            <a:extLst>
              <a:ext uri="{FF2B5EF4-FFF2-40B4-BE49-F238E27FC236}">
                <a16:creationId xmlns:a16="http://schemas.microsoft.com/office/drawing/2014/main" id="{52BB3191-8B3F-6948-E688-2AFB8580E5F5}"/>
              </a:ext>
            </a:extLst>
          </p:cNvPr>
          <p:cNvSpPr>
            <a:spLocks noGrp="1"/>
          </p:cNvSpPr>
          <p:nvPr>
            <p:ph idx="1"/>
          </p:nvPr>
        </p:nvSpPr>
        <p:spPr/>
        <p:txBody>
          <a:bodyPr>
            <a:normAutofit fontScale="92500"/>
          </a:bodyPr>
          <a:lstStyle/>
          <a:p>
            <a:r>
              <a:rPr lang="en-GB" dirty="0"/>
              <a:t>Dominant research hub: The United Kingdom is the leading country in digital divide research, with the highest number of citations and published documents, making it a central hub for this area of study.</a:t>
            </a:r>
          </a:p>
          <a:p>
            <a:r>
              <a:rPr lang="en-GB" dirty="0"/>
              <a:t>Strong European presence: Seven out of the top 10 countries are European (Netherlands, Spain, Germany, Italy, Switzerland, Norway, Finland, and Sweden), highlighting the strong research focus on the digital divide in Europe.</a:t>
            </a:r>
          </a:p>
          <a:p>
            <a:r>
              <a:rPr lang="en-GB" dirty="0"/>
              <a:t>High impact with fewer publications: Switzerland and Norway demonstrate high citation counts despite having a lower number of published documents, suggesting that their research in the digital divide field has a significant impact on the global research community.</a:t>
            </a:r>
          </a:p>
          <a:p>
            <a:endParaRPr lang="en-DE" dirty="0"/>
          </a:p>
        </p:txBody>
      </p:sp>
    </p:spTree>
    <p:extLst>
      <p:ext uri="{BB962C8B-B14F-4D97-AF65-F5344CB8AC3E}">
        <p14:creationId xmlns:p14="http://schemas.microsoft.com/office/powerpoint/2010/main" val="400683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DF1EB-E415-9BD1-DA80-F3700A727FED}"/>
              </a:ext>
            </a:extLst>
          </p:cNvPr>
          <p:cNvSpPr>
            <a:spLocks noGrp="1"/>
          </p:cNvSpPr>
          <p:nvPr>
            <p:ph type="title"/>
          </p:nvPr>
        </p:nvSpPr>
        <p:spPr/>
        <p:txBody>
          <a:bodyPr/>
          <a:lstStyle/>
          <a:p>
            <a:r>
              <a:rPr lang="en-DE" dirty="0"/>
              <a:t>Science mapping - </a:t>
            </a:r>
            <a:r>
              <a:rPr lang="en-GB" dirty="0"/>
              <a:t>C</a:t>
            </a:r>
            <a:r>
              <a:rPr lang="en-DE" dirty="0"/>
              <a:t>ited references </a:t>
            </a:r>
          </a:p>
        </p:txBody>
      </p:sp>
      <p:sp>
        <p:nvSpPr>
          <p:cNvPr id="3" name="Content Placeholder 2">
            <a:extLst>
              <a:ext uri="{FF2B5EF4-FFF2-40B4-BE49-F238E27FC236}">
                <a16:creationId xmlns:a16="http://schemas.microsoft.com/office/drawing/2014/main" id="{D9D1B03C-FBBD-64B0-5039-CD3FDEED845E}"/>
              </a:ext>
            </a:extLst>
          </p:cNvPr>
          <p:cNvSpPr>
            <a:spLocks noGrp="1"/>
          </p:cNvSpPr>
          <p:nvPr>
            <p:ph idx="1"/>
          </p:nvPr>
        </p:nvSpPr>
        <p:spPr/>
        <p:txBody>
          <a:bodyPr/>
          <a:lstStyle/>
          <a:p>
            <a:r>
              <a:rPr lang="en-DE" dirty="0"/>
              <a:t>Set of techniques and tools that allows researchers to analyze and visualize the structure, relationships, and patterns within a specific scientific domain.</a:t>
            </a:r>
          </a:p>
          <a:p>
            <a:r>
              <a:rPr lang="en-DE" dirty="0"/>
              <a:t>Citation analysis, co-citation analysis and biblio coupling.</a:t>
            </a:r>
          </a:p>
          <a:p>
            <a:r>
              <a:rPr lang="en-GB" dirty="0"/>
              <a:t>Citation analysis: T</a:t>
            </a:r>
            <a:r>
              <a:rPr lang="en-DE" dirty="0"/>
              <a:t>hese publications introduced groundbreaking concepts, theoretical frameworks and methodologies in the area of the digital divide.</a:t>
            </a:r>
          </a:p>
        </p:txBody>
      </p:sp>
    </p:spTree>
    <p:extLst>
      <p:ext uri="{BB962C8B-B14F-4D97-AF65-F5344CB8AC3E}">
        <p14:creationId xmlns:p14="http://schemas.microsoft.com/office/powerpoint/2010/main" val="1835434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4FE58-7C1E-2D5D-C10D-3DC64798F558}"/>
              </a:ext>
            </a:extLst>
          </p:cNvPr>
          <p:cNvSpPr>
            <a:spLocks noGrp="1"/>
          </p:cNvSpPr>
          <p:nvPr>
            <p:ph type="title"/>
          </p:nvPr>
        </p:nvSpPr>
        <p:spPr/>
        <p:txBody>
          <a:bodyPr/>
          <a:lstStyle/>
          <a:p>
            <a:r>
              <a:rPr lang="en-DE" dirty="0"/>
              <a:t>Similarity measures</a:t>
            </a:r>
          </a:p>
        </p:txBody>
      </p:sp>
      <p:sp>
        <p:nvSpPr>
          <p:cNvPr id="3" name="Content Placeholder 2">
            <a:extLst>
              <a:ext uri="{FF2B5EF4-FFF2-40B4-BE49-F238E27FC236}">
                <a16:creationId xmlns:a16="http://schemas.microsoft.com/office/drawing/2014/main" id="{BDD351B0-E659-EE77-0C41-414E09B37981}"/>
              </a:ext>
            </a:extLst>
          </p:cNvPr>
          <p:cNvSpPr>
            <a:spLocks noGrp="1"/>
          </p:cNvSpPr>
          <p:nvPr>
            <p:ph idx="1"/>
          </p:nvPr>
        </p:nvSpPr>
        <p:spPr/>
        <p:txBody>
          <a:bodyPr>
            <a:normAutofit fontScale="77500" lnSpcReduction="20000"/>
          </a:bodyPr>
          <a:lstStyle/>
          <a:p>
            <a:r>
              <a:rPr lang="en-DE" dirty="0"/>
              <a:t>Are techniques that allow me to quantify the similarity, the connections, and the relationships among academic entities.</a:t>
            </a:r>
          </a:p>
          <a:p>
            <a:r>
              <a:rPr lang="en-DE" dirty="0"/>
              <a:t>We are going to start with the co-citation analysis. This analysis allows me to identify the </a:t>
            </a:r>
            <a:r>
              <a:rPr lang="en-DE" b="1" dirty="0"/>
              <a:t>knowledge base, </a:t>
            </a:r>
            <a:r>
              <a:rPr lang="en-DE" dirty="0"/>
              <a:t>which is a cluster of academic publications in a field that are considered fundamental in the development and understanding of the field. We can visualize the </a:t>
            </a:r>
            <a:r>
              <a:rPr lang="en-DE" b="1" dirty="0"/>
              <a:t>knowledge base </a:t>
            </a:r>
            <a:r>
              <a:rPr lang="en-DE" dirty="0"/>
              <a:t>with a co-citations network. </a:t>
            </a:r>
            <a:r>
              <a:rPr lang="en-GB" dirty="0"/>
              <a:t>H</a:t>
            </a:r>
            <a:r>
              <a:rPr lang="en-DE" dirty="0"/>
              <a:t>ow it works is that publication c cites publications a and b, so I can say that these two publications a </a:t>
            </a:r>
            <a:r>
              <a:rPr lang="en-DE" b="1" dirty="0"/>
              <a:t>co-cited</a:t>
            </a:r>
            <a:r>
              <a:rPr lang="en-DE" dirty="0"/>
              <a:t>, representing the knowledge base which is the fundamental works t</a:t>
            </a:r>
            <a:r>
              <a:rPr lang="en-GB" dirty="0"/>
              <a:t>ha</a:t>
            </a:r>
            <a:r>
              <a:rPr lang="en-DE" dirty="0"/>
              <a:t>t contain theoretical frameworks, methodologies, and concepts that shape the research field.  With this co-citation network, we can also visualize connections between subfields and emerging interdisciplinary areas in the field. </a:t>
            </a:r>
          </a:p>
          <a:p>
            <a:r>
              <a:rPr lang="en-DE" dirty="0"/>
              <a:t>Another type of similarity measure is the bibliographic coupling t</a:t>
            </a:r>
            <a:r>
              <a:rPr lang="en-GB" dirty="0"/>
              <a:t>ha</a:t>
            </a:r>
            <a:r>
              <a:rPr lang="en-DE" dirty="0"/>
              <a:t>t allows us to identify the research front, which is a cluster of academic publications that refers to an emerging active area and they are similar because they </a:t>
            </a:r>
            <a:r>
              <a:rPr lang="en-GB" dirty="0"/>
              <a:t>ha</a:t>
            </a:r>
            <a:r>
              <a:rPr lang="en-DE" dirty="0"/>
              <a:t>ve similar unsolve research problems. We can visualize the research front with a bibliographic coupling network. How it works is that</a:t>
            </a:r>
          </a:p>
          <a:p>
            <a:endParaRPr lang="en-DE" dirty="0"/>
          </a:p>
          <a:p>
            <a:endParaRPr lang="en-DE" dirty="0"/>
          </a:p>
        </p:txBody>
      </p:sp>
    </p:spTree>
    <p:extLst>
      <p:ext uri="{BB962C8B-B14F-4D97-AF65-F5344CB8AC3E}">
        <p14:creationId xmlns:p14="http://schemas.microsoft.com/office/powerpoint/2010/main" val="1362730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2C79-3233-D08E-7249-B62B54FF7EDD}"/>
              </a:ext>
            </a:extLst>
          </p:cNvPr>
          <p:cNvSpPr>
            <a:spLocks noGrp="1"/>
          </p:cNvSpPr>
          <p:nvPr>
            <p:ph type="title"/>
          </p:nvPr>
        </p:nvSpPr>
        <p:spPr/>
        <p:txBody>
          <a:bodyPr/>
          <a:lstStyle/>
          <a:p>
            <a:r>
              <a:rPr lang="en-US" dirty="0"/>
              <a:t>C</a:t>
            </a:r>
            <a:r>
              <a:rPr lang="en-DE" dirty="0"/>
              <a:t>o-citation 2000-2007</a:t>
            </a:r>
            <a:endParaRPr lang="en-TR" dirty="0"/>
          </a:p>
        </p:txBody>
      </p:sp>
      <p:sp>
        <p:nvSpPr>
          <p:cNvPr id="3" name="Content Placeholder 2">
            <a:extLst>
              <a:ext uri="{FF2B5EF4-FFF2-40B4-BE49-F238E27FC236}">
                <a16:creationId xmlns:a16="http://schemas.microsoft.com/office/drawing/2014/main" id="{4E9517F6-BEE0-53D6-8DD4-8363392F93F5}"/>
              </a:ext>
            </a:extLst>
          </p:cNvPr>
          <p:cNvSpPr>
            <a:spLocks noGrp="1"/>
          </p:cNvSpPr>
          <p:nvPr>
            <p:ph idx="1"/>
          </p:nvPr>
        </p:nvSpPr>
        <p:spPr/>
        <p:txBody>
          <a:bodyPr>
            <a:normAutofit fontScale="77500" lnSpcReduction="20000"/>
          </a:bodyPr>
          <a:lstStyle/>
          <a:p>
            <a:r>
              <a:rPr lang="en-GB" dirty="0"/>
              <a:t>Now we are looking at the first co-citation network for the first period from 2000 to 2007. This network is composed of four clusters, and each cluster connects publications that share common themes and research areas. </a:t>
            </a:r>
          </a:p>
          <a:p>
            <a:r>
              <a:rPr lang="en-GB" dirty="0"/>
              <a:t>Looking at each cluster we can identify the big vertices and smaller vertices. The big vertices represent the dominant publications. They are dominant because they have the highest degree of centrality. Which means they have a significant amount of connections within the cluster and across clusters. Dominant authors are highly influential; they play a significant role in the cluster and the whole network because they shape the discourse, the methodologies, and the theoretical frameworks of the digital divide. </a:t>
            </a:r>
          </a:p>
          <a:p>
            <a:pPr marL="0" indent="0">
              <a:buNone/>
            </a:pPr>
            <a:endParaRPr lang="en-GB" dirty="0"/>
          </a:p>
          <a:p>
            <a:r>
              <a:rPr lang="en-GB" dirty="0"/>
              <a:t>Peripheral publications are the smaller vertices and they usually gravitate around the dominant authors. They do not have much influence because they have fewer connections, however, </a:t>
            </a:r>
            <a:r>
              <a:rPr lang="en-US" dirty="0">
                <a:solidFill>
                  <a:srgbClr val="FF0000"/>
                </a:solidFill>
              </a:rPr>
              <a:t>These authors often contribute</a:t>
            </a:r>
            <a:r>
              <a:rPr lang="en-US" dirty="0"/>
              <a:t> to the research domain by </a:t>
            </a:r>
            <a:r>
              <a:rPr lang="en-US" dirty="0">
                <a:solidFill>
                  <a:srgbClr val="FF0000"/>
                </a:solidFill>
              </a:rPr>
              <a:t>expanding on, refining, or applying the ideas and concepts established </a:t>
            </a:r>
            <a:r>
              <a:rPr lang="en-US" dirty="0"/>
              <a:t>by the dominant authors. They may also </a:t>
            </a:r>
            <a:r>
              <a:rPr lang="en-US" dirty="0">
                <a:solidFill>
                  <a:srgbClr val="FF0000"/>
                </a:solidFill>
              </a:rPr>
              <a:t>provide alternative perspectives or extend the discussion into related areas.</a:t>
            </a:r>
            <a:endParaRPr lang="en-GB" dirty="0"/>
          </a:p>
        </p:txBody>
      </p:sp>
    </p:spTree>
    <p:extLst>
      <p:ext uri="{BB962C8B-B14F-4D97-AF65-F5344CB8AC3E}">
        <p14:creationId xmlns:p14="http://schemas.microsoft.com/office/powerpoint/2010/main" val="3090603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E8C7-6C00-A659-CC41-C5F76CD94A33}"/>
              </a:ext>
            </a:extLst>
          </p:cNvPr>
          <p:cNvSpPr>
            <a:spLocks noGrp="1"/>
          </p:cNvSpPr>
          <p:nvPr>
            <p:ph type="title"/>
          </p:nvPr>
        </p:nvSpPr>
        <p:spPr/>
        <p:txBody>
          <a:bodyPr/>
          <a:lstStyle/>
          <a:p>
            <a:r>
              <a:rPr lang="en-US" dirty="0"/>
              <a:t>C</a:t>
            </a:r>
            <a:r>
              <a:rPr lang="en-DE" dirty="0"/>
              <a:t>o-citation 2000-2007</a:t>
            </a:r>
          </a:p>
        </p:txBody>
      </p:sp>
      <p:sp>
        <p:nvSpPr>
          <p:cNvPr id="3" name="Content Placeholder 2">
            <a:extLst>
              <a:ext uri="{FF2B5EF4-FFF2-40B4-BE49-F238E27FC236}">
                <a16:creationId xmlns:a16="http://schemas.microsoft.com/office/drawing/2014/main" id="{D4C2A859-9A39-349E-9882-F45ABF9B7674}"/>
              </a:ext>
            </a:extLst>
          </p:cNvPr>
          <p:cNvSpPr>
            <a:spLocks noGrp="1"/>
          </p:cNvSpPr>
          <p:nvPr>
            <p:ph idx="1"/>
          </p:nvPr>
        </p:nvSpPr>
        <p:spPr/>
        <p:txBody>
          <a:bodyPr/>
          <a:lstStyle/>
          <a:p>
            <a:r>
              <a:rPr lang="en-DE" dirty="0"/>
              <a:t>Recap -&gt; topics: </a:t>
            </a:r>
            <a:r>
              <a:rPr lang="en-GB" sz="1800" dirty="0">
                <a:effectLst/>
                <a:latin typeface="Times New Roman" panose="02020603050405020304" pitchFamily="18" charset="0"/>
                <a:ea typeface="Calibri" panose="020F0502020204030204" pitchFamily="34" charset="0"/>
              </a:rPr>
              <a:t>digital divide and inequality, second-level digital divide and online skills, social inclusion and the impact of technology on society, and network society and social consequences of internet use</a:t>
            </a:r>
            <a:r>
              <a:rPr lang="en-DE" sz="1800" dirty="0">
                <a:latin typeface="Times New Roman" panose="02020603050405020304" pitchFamily="18" charset="0"/>
                <a:ea typeface="Calibri" panose="020F0502020204030204" pitchFamily="34" charset="0"/>
              </a:rPr>
              <a:t>.</a:t>
            </a:r>
          </a:p>
          <a:p>
            <a:r>
              <a:rPr lang="en-DE" sz="1800" dirty="0">
                <a:latin typeface="Times New Roman" panose="02020603050405020304" pitchFamily="18" charset="0"/>
              </a:rPr>
              <a:t>Cluster 1, 2 and 3 share commong themes this imply a higher degree of citations of each other works in the clsuter</a:t>
            </a:r>
          </a:p>
          <a:p>
            <a:r>
              <a:rPr lang="en-GB" sz="1800" dirty="0">
                <a:latin typeface="Times New Roman" panose="02020603050405020304" pitchFamily="18" charset="0"/>
              </a:rPr>
              <a:t>C</a:t>
            </a:r>
            <a:r>
              <a:rPr lang="en-DE" sz="1800" dirty="0">
                <a:latin typeface="Times New Roman" panose="02020603050405020304" pitchFamily="18" charset="0"/>
              </a:rPr>
              <a:t>luster 4 is more diverse</a:t>
            </a:r>
            <a:endParaRPr lang="en-DE" dirty="0"/>
          </a:p>
        </p:txBody>
      </p:sp>
    </p:spTree>
    <p:extLst>
      <p:ext uri="{BB962C8B-B14F-4D97-AF65-F5344CB8AC3E}">
        <p14:creationId xmlns:p14="http://schemas.microsoft.com/office/powerpoint/2010/main" val="828377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561A-A498-89EA-FAAB-3891099C8EA6}"/>
              </a:ext>
            </a:extLst>
          </p:cNvPr>
          <p:cNvSpPr>
            <a:spLocks noGrp="1"/>
          </p:cNvSpPr>
          <p:nvPr>
            <p:ph type="title"/>
          </p:nvPr>
        </p:nvSpPr>
        <p:spPr/>
        <p:txBody>
          <a:bodyPr/>
          <a:lstStyle/>
          <a:p>
            <a:r>
              <a:rPr lang="en-US" dirty="0"/>
              <a:t>T</a:t>
            </a:r>
            <a:r>
              <a:rPr lang="en-TR" dirty="0"/>
              <a:t>able of content</a:t>
            </a:r>
          </a:p>
        </p:txBody>
      </p:sp>
      <p:sp>
        <p:nvSpPr>
          <p:cNvPr id="3" name="Content Placeholder 2">
            <a:extLst>
              <a:ext uri="{FF2B5EF4-FFF2-40B4-BE49-F238E27FC236}">
                <a16:creationId xmlns:a16="http://schemas.microsoft.com/office/drawing/2014/main" id="{70709027-37EB-58F8-78BA-9F5863BCE7E8}"/>
              </a:ext>
            </a:extLst>
          </p:cNvPr>
          <p:cNvSpPr>
            <a:spLocks noGrp="1"/>
          </p:cNvSpPr>
          <p:nvPr>
            <p:ph idx="1"/>
          </p:nvPr>
        </p:nvSpPr>
        <p:spPr>
          <a:xfrm>
            <a:off x="838200" y="1414130"/>
            <a:ext cx="10515600" cy="4762833"/>
          </a:xfrm>
        </p:spPr>
        <p:txBody>
          <a:bodyPr/>
          <a:lstStyle/>
          <a:p>
            <a:r>
              <a:rPr lang="en-US" dirty="0"/>
              <a:t>In today's presentation, we will navigate through digital divide research.  </a:t>
            </a:r>
          </a:p>
          <a:p>
            <a:r>
              <a:rPr lang="en-US" dirty="0"/>
              <a:t>We will follow the structure outlined in the Table of Contents. We will begin with an overview of the digital divide, then discuss my motivation for conducting this research. </a:t>
            </a:r>
          </a:p>
          <a:p>
            <a:r>
              <a:rPr lang="en-US" dirty="0"/>
              <a:t>Next, we will explore the objectives and research questions, followed by the data collection and analysis methods. </a:t>
            </a:r>
          </a:p>
          <a:p>
            <a:r>
              <a:rPr lang="en-US" dirty="0"/>
              <a:t>Finally, we will discuss the performance analysis and science mapping results, which will provide us with a comprehensive understanding of the European research landscape on the digital divide.</a:t>
            </a:r>
            <a:endParaRPr lang="en-TR" dirty="0"/>
          </a:p>
        </p:txBody>
      </p:sp>
    </p:spTree>
    <p:extLst>
      <p:ext uri="{BB962C8B-B14F-4D97-AF65-F5344CB8AC3E}">
        <p14:creationId xmlns:p14="http://schemas.microsoft.com/office/powerpoint/2010/main" val="1589022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1A61-1CFD-206D-2981-17D3335B208D}"/>
              </a:ext>
            </a:extLst>
          </p:cNvPr>
          <p:cNvSpPr>
            <a:spLocks noGrp="1"/>
          </p:cNvSpPr>
          <p:nvPr>
            <p:ph type="title"/>
          </p:nvPr>
        </p:nvSpPr>
        <p:spPr/>
        <p:txBody>
          <a:bodyPr/>
          <a:lstStyle/>
          <a:p>
            <a:r>
              <a:rPr lang="en-US" dirty="0"/>
              <a:t>C</a:t>
            </a:r>
            <a:r>
              <a:rPr lang="en-DE" dirty="0"/>
              <a:t>o-citation 2008-2015 </a:t>
            </a:r>
          </a:p>
        </p:txBody>
      </p:sp>
      <p:sp>
        <p:nvSpPr>
          <p:cNvPr id="3" name="Content Placeholder 2">
            <a:extLst>
              <a:ext uri="{FF2B5EF4-FFF2-40B4-BE49-F238E27FC236}">
                <a16:creationId xmlns:a16="http://schemas.microsoft.com/office/drawing/2014/main" id="{B44F69A9-6D4A-520B-CCAA-9475B38C8B11}"/>
              </a:ext>
            </a:extLst>
          </p:cNvPr>
          <p:cNvSpPr>
            <a:spLocks noGrp="1"/>
          </p:cNvSpPr>
          <p:nvPr>
            <p:ph idx="1"/>
          </p:nvPr>
        </p:nvSpPr>
        <p:spPr/>
        <p:txBody>
          <a:bodyPr>
            <a:normAutofit lnSpcReduction="10000"/>
          </a:bodyPr>
          <a:lstStyle/>
          <a:p>
            <a:r>
              <a:rPr lang="en-GB"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Cluster in red </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focus on digital divide's impact on civic engagement, information poverty, and access to the internet but shows an increase in the number of authors working on this topic</a:t>
            </a:r>
            <a:r>
              <a:rPr lang="en-DE" sz="2400" dirty="0">
                <a:latin typeface="Times New Roman" panose="02020603050405020304" pitchFamily="18" charset="0"/>
                <a:ea typeface="Calibri" panose="020F0502020204030204" pitchFamily="34" charset="0"/>
                <a:cs typeface="Times New Roman" panose="02020603050405020304" pitchFamily="18" charset="0"/>
              </a:rPr>
              <a:t>.</a:t>
            </a:r>
          </a:p>
          <a:p>
            <a:r>
              <a:rPr lang="en-DE" sz="2400" dirty="0">
                <a:solidFill>
                  <a:srgbClr val="0070C0"/>
                </a:solidFill>
                <a:latin typeface="Times New Roman" panose="02020603050405020304" pitchFamily="18" charset="0"/>
                <a:cs typeface="Times New Roman" panose="02020603050405020304" pitchFamily="18" charset="0"/>
              </a:rPr>
              <a:t>Cluster in Blue: </a:t>
            </a:r>
            <a:r>
              <a:rPr lang="en-DE" sz="2400" dirty="0">
                <a:latin typeface="Times New Roman" panose="02020603050405020304" pitchFamily="18" charset="0"/>
                <a:cs typeface="Times New Roman" panose="02020603050405020304" pitchFamily="18" charset="0"/>
              </a:rPr>
              <a:t>is more focused on the digital skills and internet usage, alogn with other topics such disparities in digital skills among different demographic groups. Also it related to the digital divide and the shortcommings in the research and the theoretical framework of van Dijk </a:t>
            </a:r>
            <a:endParaRPr lang="en-GB" sz="2400" dirty="0">
              <a:latin typeface="Times New Roman" panose="02020603050405020304" pitchFamily="18" charset="0"/>
              <a:cs typeface="Times New Roman" panose="02020603050405020304" pitchFamily="18" charset="0"/>
            </a:endParaRPr>
          </a:p>
          <a:p>
            <a:r>
              <a:rPr lang="en-GB" sz="2400" dirty="0">
                <a:solidFill>
                  <a:srgbClr val="00B050"/>
                </a:solidFill>
                <a:latin typeface="Times New Roman" panose="02020603050405020304" pitchFamily="18" charset="0"/>
                <a:cs typeface="Times New Roman" panose="02020603050405020304" pitchFamily="18" charset="0"/>
              </a:rPr>
              <a:t>C</a:t>
            </a:r>
            <a:r>
              <a:rPr lang="en-DE" sz="2400" dirty="0">
                <a:solidFill>
                  <a:srgbClr val="00B050"/>
                </a:solidFill>
                <a:latin typeface="Times New Roman" panose="02020603050405020304" pitchFamily="18" charset="0"/>
                <a:cs typeface="Times New Roman" panose="02020603050405020304" pitchFamily="18" charset="0"/>
              </a:rPr>
              <a:t>luster in green </a:t>
            </a:r>
            <a:r>
              <a:rPr lang="en-DE" sz="2400" dirty="0">
                <a:latin typeface="Times New Roman" panose="02020603050405020304" pitchFamily="18" charset="0"/>
                <a:cs typeface="Times New Roman" panose="02020603050405020304" pitchFamily="18" charset="0"/>
              </a:rPr>
              <a:t>focused on giving empirical evidence on cross-country and regional disparities on internet access giving a </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more diverse explanation of the digital divide</a:t>
            </a:r>
            <a:endParaRPr lang="en-DE" sz="2400" dirty="0">
              <a:effectLst/>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Calibri" panose="020F0502020204030204" pitchFamily="34" charset="0"/>
                <a:cs typeface="Times New Roman" panose="02020603050405020304" pitchFamily="18" charset="0"/>
              </a:rPr>
              <a:t>Comparing the two networks we can </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indicate that the understanding of the digital divide has expanded and diversified over time</a:t>
            </a:r>
            <a:r>
              <a:rPr lang="en-DE" sz="2400" dirty="0">
                <a:effectLst/>
                <a:latin typeface="Times New Roman" panose="02020603050405020304" pitchFamily="18" charset="0"/>
                <a:cs typeface="Times New Roman" panose="02020603050405020304" pitchFamily="18" charset="0"/>
              </a:rPr>
              <a:t> </a:t>
            </a:r>
            <a:endParaRPr lang="en-D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799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9A7B-701B-F847-7787-355A7F1A9F9D}"/>
              </a:ext>
            </a:extLst>
          </p:cNvPr>
          <p:cNvSpPr>
            <a:spLocks noGrp="1"/>
          </p:cNvSpPr>
          <p:nvPr>
            <p:ph type="title"/>
          </p:nvPr>
        </p:nvSpPr>
        <p:spPr/>
        <p:txBody>
          <a:bodyPr/>
          <a:lstStyle/>
          <a:p>
            <a:r>
              <a:rPr lang="en-US" dirty="0"/>
              <a:t>C</a:t>
            </a:r>
            <a:r>
              <a:rPr lang="en-DE" dirty="0"/>
              <a:t>o-citation 2016-2022 </a:t>
            </a:r>
          </a:p>
        </p:txBody>
      </p:sp>
      <p:sp>
        <p:nvSpPr>
          <p:cNvPr id="3" name="Content Placeholder 2">
            <a:extLst>
              <a:ext uri="{FF2B5EF4-FFF2-40B4-BE49-F238E27FC236}">
                <a16:creationId xmlns:a16="http://schemas.microsoft.com/office/drawing/2014/main" id="{DFF11861-0A13-04A9-F0AA-B2072920DB50}"/>
              </a:ext>
            </a:extLst>
          </p:cNvPr>
          <p:cNvSpPr>
            <a:spLocks noGrp="1"/>
          </p:cNvSpPr>
          <p:nvPr>
            <p:ph idx="1"/>
          </p:nvPr>
        </p:nvSpPr>
        <p:spPr/>
        <p:txBody>
          <a:bodyPr/>
          <a:lstStyle/>
          <a:p>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The research landscape is more diverse in terms of authors and topics compared to the previous networks, indicating a more mature and multifaceted understanding of the digital divide.</a:t>
            </a:r>
          </a:p>
          <a:p>
            <a:r>
              <a:rPr lang="en-GB" sz="1800" kern="100" dirty="0">
                <a:latin typeface="Times New Roman" panose="02020603050405020304" pitchFamily="18" charset="0"/>
                <a:ea typeface="Calibri" panose="020F0502020204030204" pitchFamily="34" charset="0"/>
                <a:cs typeface="Times New Roman" panose="02020603050405020304" pitchFamily="18" charset="0"/>
              </a:rPr>
              <a:t>Now we have more evidence that van Dijk, van </a:t>
            </a:r>
            <a:r>
              <a:rPr lang="en-GB" sz="1800" kern="100" dirty="0" err="1">
                <a:latin typeface="Times New Roman" panose="02020603050405020304" pitchFamily="18" charset="0"/>
                <a:ea typeface="Calibri" panose="020F0502020204030204" pitchFamily="34" charset="0"/>
                <a:cs typeface="Times New Roman" panose="02020603050405020304" pitchFamily="18" charset="0"/>
              </a:rPr>
              <a:t>Deursen</a:t>
            </a:r>
            <a:r>
              <a:rPr lang="en-GB" sz="1800" kern="100" dirty="0">
                <a:latin typeface="Times New Roman" panose="02020603050405020304" pitchFamily="18" charset="0"/>
                <a:ea typeface="Calibri" panose="020F0502020204030204" pitchFamily="34" charset="0"/>
                <a:cs typeface="Times New Roman" panose="02020603050405020304" pitchFamily="18" charset="0"/>
              </a:rPr>
              <a:t> and </a:t>
            </a:r>
            <a:r>
              <a:rPr lang="en-GB" sz="1800" kern="100" dirty="0" err="1">
                <a:latin typeface="Times New Roman" panose="02020603050405020304" pitchFamily="18" charset="0"/>
                <a:ea typeface="Calibri" panose="020F0502020204030204" pitchFamily="34" charset="0"/>
                <a:cs typeface="Times New Roman" panose="02020603050405020304" pitchFamily="18" charset="0"/>
              </a:rPr>
              <a:t>Hargittai</a:t>
            </a:r>
            <a:r>
              <a:rPr lang="en-GB" sz="1800" kern="100" dirty="0">
                <a:latin typeface="Times New Roman" panose="02020603050405020304" pitchFamily="18" charset="0"/>
                <a:ea typeface="Calibri" panose="020F0502020204030204" pitchFamily="34" charset="0"/>
                <a:cs typeface="Times New Roman" panose="02020603050405020304" pitchFamily="18" charset="0"/>
              </a:rPr>
              <a:t> are prominent and influential author in this field</a:t>
            </a:r>
          </a:p>
          <a:p>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4962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CB9E-F667-E3CA-6E28-049BC3A362A9}"/>
              </a:ext>
            </a:extLst>
          </p:cNvPr>
          <p:cNvSpPr>
            <a:spLocks noGrp="1"/>
          </p:cNvSpPr>
          <p:nvPr>
            <p:ph type="title"/>
          </p:nvPr>
        </p:nvSpPr>
        <p:spPr/>
        <p:txBody>
          <a:bodyPr/>
          <a:lstStyle/>
          <a:p>
            <a:r>
              <a:rPr lang="en-DE" dirty="0"/>
              <a:t>Bibliographic coupling 2000-2007</a:t>
            </a:r>
          </a:p>
        </p:txBody>
      </p:sp>
      <p:sp>
        <p:nvSpPr>
          <p:cNvPr id="3" name="Content Placeholder 2">
            <a:extLst>
              <a:ext uri="{FF2B5EF4-FFF2-40B4-BE49-F238E27FC236}">
                <a16:creationId xmlns:a16="http://schemas.microsoft.com/office/drawing/2014/main" id="{53CDFB8E-DB5F-EB79-4D49-03B4434570DC}"/>
              </a:ext>
            </a:extLst>
          </p:cNvPr>
          <p:cNvSpPr>
            <a:spLocks noGrp="1"/>
          </p:cNvSpPr>
          <p:nvPr>
            <p:ph idx="1"/>
          </p:nvPr>
        </p:nvSpPr>
        <p:spPr/>
        <p:txBody>
          <a:bodyPr/>
          <a:lstStyle/>
          <a:p>
            <a:r>
              <a:rPr lang="en-GB" dirty="0">
                <a:solidFill>
                  <a:srgbClr val="FF0000"/>
                </a:solidFill>
              </a:rPr>
              <a:t>C</a:t>
            </a:r>
            <a:r>
              <a:rPr lang="en-DE" dirty="0">
                <a:solidFill>
                  <a:srgbClr val="FF0000"/>
                </a:solidFill>
              </a:rPr>
              <a:t>luster in red: </a:t>
            </a:r>
            <a:r>
              <a:rPr lang="en-DE" dirty="0"/>
              <a:t>is more related</a:t>
            </a:r>
            <a:r>
              <a:rPr lang="en-GB" dirty="0"/>
              <a:t> to the methodological challenges of the DD, and the role of ICT in various areas, such as education and the disparities among urban and rural areas.</a:t>
            </a:r>
            <a:r>
              <a:rPr lang="en-DE" dirty="0"/>
              <a:t> </a:t>
            </a:r>
          </a:p>
          <a:p>
            <a:r>
              <a:rPr lang="en-DE" dirty="0">
                <a:solidFill>
                  <a:srgbClr val="0070C0"/>
                </a:solidFill>
              </a:rPr>
              <a:t>Cluster in blue</a:t>
            </a:r>
            <a:r>
              <a:rPr lang="en-DE" dirty="0"/>
              <a:t>: relates to the socio-economic implications of the DD, focusing on disparities of internet access among different age groups.</a:t>
            </a:r>
          </a:p>
          <a:p>
            <a:r>
              <a:rPr lang="en-GB" dirty="0">
                <a:solidFill>
                  <a:srgbClr val="00B050"/>
                </a:solidFill>
              </a:rPr>
              <a:t>C</a:t>
            </a:r>
            <a:r>
              <a:rPr lang="en-DE" dirty="0">
                <a:solidFill>
                  <a:srgbClr val="00B050"/>
                </a:solidFill>
              </a:rPr>
              <a:t>luster in green: </a:t>
            </a:r>
            <a:r>
              <a:rPr lang="en-DE" dirty="0"/>
              <a:t>is more related to how new technologies are shaping the interactions between gov and individual</a:t>
            </a:r>
          </a:p>
          <a:p>
            <a:endParaRPr lang="en-DE" dirty="0"/>
          </a:p>
        </p:txBody>
      </p:sp>
    </p:spTree>
    <p:extLst>
      <p:ext uri="{BB962C8B-B14F-4D97-AF65-F5344CB8AC3E}">
        <p14:creationId xmlns:p14="http://schemas.microsoft.com/office/powerpoint/2010/main" val="2704779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2D69-8F13-7940-4610-B9959B9ED3B5}"/>
              </a:ext>
            </a:extLst>
          </p:cNvPr>
          <p:cNvSpPr>
            <a:spLocks noGrp="1"/>
          </p:cNvSpPr>
          <p:nvPr>
            <p:ph type="title"/>
          </p:nvPr>
        </p:nvSpPr>
        <p:spPr/>
        <p:txBody>
          <a:bodyPr/>
          <a:lstStyle/>
          <a:p>
            <a:r>
              <a:rPr lang="en-DE" dirty="0"/>
              <a:t>Bibliographic coupling 2008-2015</a:t>
            </a:r>
          </a:p>
        </p:txBody>
      </p:sp>
      <p:sp>
        <p:nvSpPr>
          <p:cNvPr id="3" name="Content Placeholder 2">
            <a:extLst>
              <a:ext uri="{FF2B5EF4-FFF2-40B4-BE49-F238E27FC236}">
                <a16:creationId xmlns:a16="http://schemas.microsoft.com/office/drawing/2014/main" id="{3E930E10-23F1-6F10-E23B-E8C831EC8F16}"/>
              </a:ext>
            </a:extLst>
          </p:cNvPr>
          <p:cNvSpPr>
            <a:spLocks noGrp="1"/>
          </p:cNvSpPr>
          <p:nvPr>
            <p:ph idx="1"/>
          </p:nvPr>
        </p:nvSpPr>
        <p:spPr/>
        <p:txBody>
          <a:bodyPr>
            <a:normAutofit fontScale="92500" lnSpcReduction="20000"/>
          </a:bodyPr>
          <a:lstStyle/>
          <a:p>
            <a:r>
              <a:rPr lang="en-GB" dirty="0">
                <a:solidFill>
                  <a:srgbClr val="FF0000"/>
                </a:solidFill>
              </a:rPr>
              <a:t>C</a:t>
            </a:r>
            <a:r>
              <a:rPr lang="en-DE" dirty="0">
                <a:solidFill>
                  <a:srgbClr val="FF0000"/>
                </a:solidFill>
              </a:rPr>
              <a:t>luster in red: </a:t>
            </a:r>
            <a:r>
              <a:rPr lang="en-DE" dirty="0"/>
              <a:t>Hanafizadeh is a dominant publication he made a lit review addressing the gaps in the literature at a micro-level most of the research is done at a macro level, that is why there is a strong connection with vicente Billon </a:t>
            </a:r>
            <a:r>
              <a:rPr lang="en-DE" dirty="0">
                <a:solidFill>
                  <a:srgbClr val="FF0000"/>
                </a:solidFill>
              </a:rPr>
              <a:t>(digital divide at a macro and a micro level)</a:t>
            </a:r>
          </a:p>
          <a:p>
            <a:r>
              <a:rPr lang="en-GB" dirty="0">
                <a:solidFill>
                  <a:srgbClr val="0070C0"/>
                </a:solidFill>
              </a:rPr>
              <a:t>T</a:t>
            </a:r>
            <a:r>
              <a:rPr lang="en-DE" dirty="0">
                <a:solidFill>
                  <a:srgbClr val="0070C0"/>
                </a:solidFill>
              </a:rPr>
              <a:t>he cluster in blue: </a:t>
            </a:r>
            <a:r>
              <a:rPr lang="en-DE" dirty="0"/>
              <a:t>there is not an evident dominant publication which means the cluster addresses a diverse view o the digital divide such as the role of social media in social inclusion and the implications of culture in the dd</a:t>
            </a:r>
          </a:p>
          <a:p>
            <a:r>
              <a:rPr lang="en-DE" dirty="0">
                <a:solidFill>
                  <a:srgbClr val="00B050"/>
                </a:solidFill>
              </a:rPr>
              <a:t>The cluster in green: </a:t>
            </a:r>
            <a:r>
              <a:rPr lang="en-DE" dirty="0"/>
              <a:t>as we see that there are different publication by van deursen this cluster mainly focus on inequalities on digital skills and internet usage. </a:t>
            </a:r>
            <a:r>
              <a:rPr lang="en-GB" dirty="0"/>
              <a:t>I</a:t>
            </a:r>
            <a:r>
              <a:rPr lang="en-DE" dirty="0"/>
              <a:t>t also examines the relationship of gital skills and political participation.</a:t>
            </a:r>
          </a:p>
          <a:p>
            <a:r>
              <a:rPr lang="en-GB" sz="1800" dirty="0">
                <a:solidFill>
                  <a:srgbClr val="FF0000"/>
                </a:solidFill>
                <a:effectLst/>
                <a:latin typeface="Times New Roman" panose="02020603050405020304" pitchFamily="18" charset="0"/>
                <a:ea typeface="Calibri" panose="020F0502020204030204" pitchFamily="34" charset="0"/>
              </a:rPr>
              <a:t>socioeconomic and regional impacts (Cluster 1), social and cultural aspects (Cluster 2), and the evolution and emerging inequalities in digital skills, usage, and access (Cluster 3).</a:t>
            </a:r>
            <a:r>
              <a:rPr lang="en-DE" dirty="0">
                <a:solidFill>
                  <a:srgbClr val="FF0000"/>
                </a:solidFill>
                <a:effectLst/>
              </a:rPr>
              <a:t> </a:t>
            </a:r>
            <a:endParaRPr lang="en-DE" dirty="0">
              <a:solidFill>
                <a:srgbClr val="FF0000"/>
              </a:solidFill>
            </a:endParaRPr>
          </a:p>
        </p:txBody>
      </p:sp>
    </p:spTree>
    <p:extLst>
      <p:ext uri="{BB962C8B-B14F-4D97-AF65-F5344CB8AC3E}">
        <p14:creationId xmlns:p14="http://schemas.microsoft.com/office/powerpoint/2010/main" val="3643626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6B99-8D94-6369-402F-2586FB809FB5}"/>
              </a:ext>
            </a:extLst>
          </p:cNvPr>
          <p:cNvSpPr>
            <a:spLocks noGrp="1"/>
          </p:cNvSpPr>
          <p:nvPr>
            <p:ph type="title"/>
          </p:nvPr>
        </p:nvSpPr>
        <p:spPr/>
        <p:txBody>
          <a:bodyPr/>
          <a:lstStyle/>
          <a:p>
            <a:r>
              <a:rPr lang="en-DE" dirty="0"/>
              <a:t>Bibliographic coupling 2016-2022</a:t>
            </a:r>
          </a:p>
        </p:txBody>
      </p:sp>
      <p:sp>
        <p:nvSpPr>
          <p:cNvPr id="3" name="Content Placeholder 2">
            <a:extLst>
              <a:ext uri="{FF2B5EF4-FFF2-40B4-BE49-F238E27FC236}">
                <a16:creationId xmlns:a16="http://schemas.microsoft.com/office/drawing/2014/main" id="{EB66A18C-2E6A-CB07-8D76-B2A4F89CAC0A}"/>
              </a:ext>
            </a:extLst>
          </p:cNvPr>
          <p:cNvSpPr>
            <a:spLocks noGrp="1"/>
          </p:cNvSpPr>
          <p:nvPr>
            <p:ph idx="1"/>
          </p:nvPr>
        </p:nvSpPr>
        <p:spPr/>
        <p:txBody>
          <a:bodyPr/>
          <a:lstStyle/>
          <a:p>
            <a:r>
              <a:rPr lang="en-GB" dirty="0">
                <a:solidFill>
                  <a:srgbClr val="FF0000"/>
                </a:solidFill>
              </a:rPr>
              <a:t>Cluster in red: </a:t>
            </a:r>
            <a:r>
              <a:rPr lang="en-GB" dirty="0"/>
              <a:t>This cluster primarily focuses on the impact of social differences, age, and generational aspects on digital inequality as well as the implications of new technologies such as AI on the divide and the introduction of the digital capital concept.</a:t>
            </a:r>
          </a:p>
          <a:p>
            <a:r>
              <a:rPr lang="en-GB" dirty="0" err="1">
                <a:solidFill>
                  <a:srgbClr val="0070C0"/>
                </a:solidFill>
              </a:rPr>
              <a:t>Cluser</a:t>
            </a:r>
            <a:r>
              <a:rPr lang="en-GB" dirty="0">
                <a:solidFill>
                  <a:srgbClr val="0070C0"/>
                </a:solidFill>
              </a:rPr>
              <a:t> in blue:</a:t>
            </a:r>
            <a:r>
              <a:rPr lang="en-GB" dirty="0"/>
              <a:t> this cluster focus on the determinants of digital skills, and internet usage, and studies of the divide a country and regional level.</a:t>
            </a:r>
          </a:p>
          <a:p>
            <a:r>
              <a:rPr lang="en-GB" dirty="0">
                <a:solidFill>
                  <a:srgbClr val="00B050"/>
                </a:solidFill>
              </a:rPr>
              <a:t>Cluster in green: </a:t>
            </a:r>
            <a:r>
              <a:rPr lang="en-GB" dirty="0"/>
              <a:t>this cluster is focusing on </a:t>
            </a:r>
            <a:r>
              <a:rPr lang="en-GB" dirty="0" err="1"/>
              <a:t>differenc</a:t>
            </a:r>
            <a:r>
              <a:rPr lang="en-GB" dirty="0"/>
              <a:t> research areas such as the effect of technologies on  social class mobility, the evolution of digital inequalities in the information society</a:t>
            </a:r>
            <a:endParaRPr lang="en-GB" dirty="0">
              <a:solidFill>
                <a:srgbClr val="00B050"/>
              </a:solidFill>
            </a:endParaRPr>
          </a:p>
          <a:p>
            <a:endParaRPr lang="en-DE" dirty="0"/>
          </a:p>
        </p:txBody>
      </p:sp>
    </p:spTree>
    <p:extLst>
      <p:ext uri="{BB962C8B-B14F-4D97-AF65-F5344CB8AC3E}">
        <p14:creationId xmlns:p14="http://schemas.microsoft.com/office/powerpoint/2010/main" val="1832437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FCE4-403C-65F4-A832-2CC91CF49EC9}"/>
              </a:ext>
            </a:extLst>
          </p:cNvPr>
          <p:cNvSpPr>
            <a:spLocks noGrp="1"/>
          </p:cNvSpPr>
          <p:nvPr>
            <p:ph type="title"/>
          </p:nvPr>
        </p:nvSpPr>
        <p:spPr/>
        <p:txBody>
          <a:bodyPr/>
          <a:lstStyle/>
          <a:p>
            <a:pPr algn="ctr"/>
            <a:r>
              <a:rPr lang="en-TR" dirty="0"/>
              <a:t>Story</a:t>
            </a:r>
          </a:p>
        </p:txBody>
      </p:sp>
      <p:sp>
        <p:nvSpPr>
          <p:cNvPr id="3" name="Content Placeholder 2">
            <a:extLst>
              <a:ext uri="{FF2B5EF4-FFF2-40B4-BE49-F238E27FC236}">
                <a16:creationId xmlns:a16="http://schemas.microsoft.com/office/drawing/2014/main" id="{4F17B3D0-A674-1F7D-5BA4-A93F6F3A828D}"/>
              </a:ext>
            </a:extLst>
          </p:cNvPr>
          <p:cNvSpPr>
            <a:spLocks noGrp="1"/>
          </p:cNvSpPr>
          <p:nvPr>
            <p:ph idx="1"/>
          </p:nvPr>
        </p:nvSpPr>
        <p:spPr/>
        <p:txBody>
          <a:bodyPr/>
          <a:lstStyle/>
          <a:p>
            <a:r>
              <a:rPr lang="en-US" dirty="0"/>
              <a:t>Picture a small European town where a local business struggles to stay afloat in the competitive global market. The owner knows that adopting digital technologies could help the company thrive, but limited access to infrastructure, lack of digital skills among employees, and financial constraints keep them from doing so. This scenario illustrates the digital divide at a micro level, a challenge faced not only by individuals and communities but also by businesses throughout Europe.</a:t>
            </a:r>
            <a:endParaRPr lang="en-TR" dirty="0"/>
          </a:p>
        </p:txBody>
      </p:sp>
    </p:spTree>
    <p:extLst>
      <p:ext uri="{BB962C8B-B14F-4D97-AF65-F5344CB8AC3E}">
        <p14:creationId xmlns:p14="http://schemas.microsoft.com/office/powerpoint/2010/main" val="138858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0B177-0B65-9E9A-6D07-9383C64B83E3}"/>
              </a:ext>
            </a:extLst>
          </p:cNvPr>
          <p:cNvSpPr>
            <a:spLocks noGrp="1"/>
          </p:cNvSpPr>
          <p:nvPr>
            <p:ph type="title"/>
          </p:nvPr>
        </p:nvSpPr>
        <p:spPr/>
        <p:txBody>
          <a:bodyPr/>
          <a:lstStyle/>
          <a:p>
            <a:r>
              <a:rPr lang="en-TR" dirty="0"/>
              <a:t>Digital divide overview</a:t>
            </a:r>
          </a:p>
        </p:txBody>
      </p:sp>
      <p:sp>
        <p:nvSpPr>
          <p:cNvPr id="3" name="Content Placeholder 2">
            <a:extLst>
              <a:ext uri="{FF2B5EF4-FFF2-40B4-BE49-F238E27FC236}">
                <a16:creationId xmlns:a16="http://schemas.microsoft.com/office/drawing/2014/main" id="{BF5DE273-B966-4D17-CA99-6389E1685078}"/>
              </a:ext>
            </a:extLst>
          </p:cNvPr>
          <p:cNvSpPr>
            <a:spLocks noGrp="1"/>
          </p:cNvSpPr>
          <p:nvPr>
            <p:ph idx="1"/>
          </p:nvPr>
        </p:nvSpPr>
        <p:spPr/>
        <p:txBody>
          <a:bodyPr/>
          <a:lstStyle/>
          <a:p>
            <a:r>
              <a:rPr lang="en-TR" dirty="0"/>
              <a:t>Names or nicknames of the digital divide</a:t>
            </a:r>
          </a:p>
          <a:p>
            <a:endParaRPr lang="en-TR" dirty="0"/>
          </a:p>
          <a:p>
            <a:r>
              <a:rPr lang="en-TR" dirty="0"/>
              <a:t>The digital divide is a complex and dynamic phenomenon</a:t>
            </a:r>
          </a:p>
          <a:p>
            <a:endParaRPr lang="en-TR" dirty="0"/>
          </a:p>
          <a:p>
            <a:r>
              <a:rPr lang="en-TR" dirty="0"/>
              <a:t>The Digital divide interplays with other existing inequalities </a:t>
            </a:r>
          </a:p>
          <a:p>
            <a:endParaRPr lang="en-TR" dirty="0"/>
          </a:p>
          <a:p>
            <a:r>
              <a:rPr lang="en-TR" dirty="0"/>
              <a:t>Affecting the different layers of society and economy </a:t>
            </a:r>
          </a:p>
        </p:txBody>
      </p:sp>
    </p:spTree>
    <p:extLst>
      <p:ext uri="{BB962C8B-B14F-4D97-AF65-F5344CB8AC3E}">
        <p14:creationId xmlns:p14="http://schemas.microsoft.com/office/powerpoint/2010/main" val="1473641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C20D-E9FD-ACF2-5F1D-7880D61325D3}"/>
              </a:ext>
            </a:extLst>
          </p:cNvPr>
          <p:cNvSpPr>
            <a:spLocks noGrp="1"/>
          </p:cNvSpPr>
          <p:nvPr>
            <p:ph type="title"/>
          </p:nvPr>
        </p:nvSpPr>
        <p:spPr/>
        <p:txBody>
          <a:bodyPr/>
          <a:lstStyle/>
          <a:p>
            <a:r>
              <a:rPr lang="en-TR" dirty="0"/>
              <a:t>Waves of research:  1 wave</a:t>
            </a:r>
          </a:p>
        </p:txBody>
      </p:sp>
      <p:sp>
        <p:nvSpPr>
          <p:cNvPr id="3" name="Content Placeholder 2">
            <a:extLst>
              <a:ext uri="{FF2B5EF4-FFF2-40B4-BE49-F238E27FC236}">
                <a16:creationId xmlns:a16="http://schemas.microsoft.com/office/drawing/2014/main" id="{27680A69-6DDF-22FD-9F95-CF187DAD9E29}"/>
              </a:ext>
            </a:extLst>
          </p:cNvPr>
          <p:cNvSpPr>
            <a:spLocks noGrp="1"/>
          </p:cNvSpPr>
          <p:nvPr>
            <p:ph idx="1"/>
          </p:nvPr>
        </p:nvSpPr>
        <p:spPr/>
        <p:txBody>
          <a:bodyPr>
            <a:normAutofit fontScale="92500"/>
          </a:bodyPr>
          <a:lstStyle/>
          <a:p>
            <a:r>
              <a:rPr lang="en-TR" dirty="0"/>
              <a:t>T</a:t>
            </a:r>
            <a:r>
              <a:rPr lang="en-US" dirty="0"/>
              <a:t>h</a:t>
            </a:r>
            <a:r>
              <a:rPr lang="en-TR" dirty="0"/>
              <a:t>ere are three waves </a:t>
            </a:r>
            <a:r>
              <a:rPr lang="en-TR"/>
              <a:t>of research,</a:t>
            </a:r>
            <a:endParaRPr lang="en-TR" dirty="0"/>
          </a:p>
          <a:p>
            <a:r>
              <a:rPr lang="en-TR" dirty="0"/>
              <a:t>It started at the end of the 1990s when computer technologies and the internet </a:t>
            </a:r>
            <a:r>
              <a:rPr lang="en-TR"/>
              <a:t>were diffusing</a:t>
            </a:r>
            <a:r>
              <a:rPr lang="tr-TR" dirty="0"/>
              <a:t>.</a:t>
            </a:r>
            <a:endParaRPr lang="en-TR" dirty="0"/>
          </a:p>
          <a:p>
            <a:r>
              <a:rPr lang="en-TR" dirty="0">
                <a:solidFill>
                  <a:srgbClr val="FF0000"/>
                </a:solidFill>
              </a:rPr>
              <a:t>The focus </a:t>
            </a:r>
            <a:r>
              <a:rPr lang="en-TR" dirty="0"/>
              <a:t>of the research discussed in the scientific community was basically access to these technologies. </a:t>
            </a:r>
            <a:r>
              <a:rPr lang="en-TR" dirty="0">
                <a:solidFill>
                  <a:srgbClr val="FF0000"/>
                </a:solidFill>
              </a:rPr>
              <a:t>This is also known as 1st level-DD</a:t>
            </a:r>
          </a:p>
          <a:p>
            <a:r>
              <a:rPr lang="en-TR" dirty="0"/>
              <a:t>In the early stage, researchers were conceptualizing; there was no theoretical framework, research was more descriptive and the disciplines that were investigating the issue. </a:t>
            </a:r>
          </a:p>
          <a:p>
            <a:r>
              <a:rPr lang="en-US" dirty="0"/>
              <a:t>C</a:t>
            </a:r>
            <a:r>
              <a:rPr lang="en-TR" dirty="0"/>
              <a:t>ommunication science, sociology, psychology, economics, and educations science</a:t>
            </a:r>
          </a:p>
        </p:txBody>
      </p:sp>
    </p:spTree>
    <p:extLst>
      <p:ext uri="{BB962C8B-B14F-4D97-AF65-F5344CB8AC3E}">
        <p14:creationId xmlns:p14="http://schemas.microsoft.com/office/powerpoint/2010/main" val="213246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C1DD2-2856-AC0F-BC80-7EB9EF2016E6}"/>
              </a:ext>
            </a:extLst>
          </p:cNvPr>
          <p:cNvSpPr>
            <a:spLocks noGrp="1"/>
          </p:cNvSpPr>
          <p:nvPr>
            <p:ph type="title"/>
          </p:nvPr>
        </p:nvSpPr>
        <p:spPr/>
        <p:txBody>
          <a:bodyPr/>
          <a:lstStyle/>
          <a:p>
            <a:r>
              <a:rPr lang="en-TR" dirty="0"/>
              <a:t>Waves of research:  2 wave</a:t>
            </a:r>
          </a:p>
        </p:txBody>
      </p:sp>
      <p:sp>
        <p:nvSpPr>
          <p:cNvPr id="3" name="Content Placeholder 2">
            <a:extLst>
              <a:ext uri="{FF2B5EF4-FFF2-40B4-BE49-F238E27FC236}">
                <a16:creationId xmlns:a16="http://schemas.microsoft.com/office/drawing/2014/main" id="{6B31807A-F2D3-F878-5945-A97B2A8639AF}"/>
              </a:ext>
            </a:extLst>
          </p:cNvPr>
          <p:cNvSpPr>
            <a:spLocks noGrp="1"/>
          </p:cNvSpPr>
          <p:nvPr>
            <p:ph idx="1"/>
          </p:nvPr>
        </p:nvSpPr>
        <p:spPr/>
        <p:txBody>
          <a:bodyPr>
            <a:normAutofit/>
          </a:bodyPr>
          <a:lstStyle/>
          <a:p>
            <a:r>
              <a:rPr lang="en-US" dirty="0"/>
              <a:t>The first wave was a good starting point to start the debate</a:t>
            </a:r>
          </a:p>
          <a:p>
            <a:r>
              <a:rPr lang="en-US" dirty="0">
                <a:solidFill>
                  <a:srgbClr val="FF0000"/>
                </a:solidFill>
              </a:rPr>
              <a:t>T</a:t>
            </a:r>
            <a:r>
              <a:rPr lang="en-TR" dirty="0">
                <a:solidFill>
                  <a:srgbClr val="FF0000"/>
                </a:solidFill>
              </a:rPr>
              <a:t>he focus </a:t>
            </a:r>
            <a:r>
              <a:rPr lang="en-TR" dirty="0"/>
              <a:t>shifted from physical access to skills and usage of digital technologies</a:t>
            </a:r>
          </a:p>
          <a:p>
            <a:r>
              <a:rPr lang="en-TR" dirty="0"/>
              <a:t>In 2005 van Dijk formulate the resources and appropriation theory (existing inequalities bring about the unequal distribution of resources hence unequal access to technologies. Access will determine the appropriation of the technology )</a:t>
            </a:r>
          </a:p>
          <a:p>
            <a:r>
              <a:rPr lang="en-TR" dirty="0"/>
              <a:t>Limitations: data to quantify usage and skills</a:t>
            </a:r>
          </a:p>
          <a:p>
            <a:r>
              <a:rPr lang="en-TR" dirty="0"/>
              <a:t>Other theories were adapted… e.g., UTAUT, Inn diff T, among others</a:t>
            </a:r>
          </a:p>
        </p:txBody>
      </p:sp>
    </p:spTree>
    <p:extLst>
      <p:ext uri="{BB962C8B-B14F-4D97-AF65-F5344CB8AC3E}">
        <p14:creationId xmlns:p14="http://schemas.microsoft.com/office/powerpoint/2010/main" val="1003940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9A72-E819-969D-7CBF-3E3CC212DC15}"/>
              </a:ext>
            </a:extLst>
          </p:cNvPr>
          <p:cNvSpPr>
            <a:spLocks noGrp="1"/>
          </p:cNvSpPr>
          <p:nvPr>
            <p:ph type="title"/>
          </p:nvPr>
        </p:nvSpPr>
        <p:spPr/>
        <p:txBody>
          <a:bodyPr/>
          <a:lstStyle/>
          <a:p>
            <a:r>
              <a:rPr lang="en-TR" dirty="0"/>
              <a:t>Waves of research:  3 wave</a:t>
            </a:r>
          </a:p>
        </p:txBody>
      </p:sp>
      <p:sp>
        <p:nvSpPr>
          <p:cNvPr id="3" name="Content Placeholder 2">
            <a:extLst>
              <a:ext uri="{FF2B5EF4-FFF2-40B4-BE49-F238E27FC236}">
                <a16:creationId xmlns:a16="http://schemas.microsoft.com/office/drawing/2014/main" id="{A69B0794-9BA8-ED31-634F-3CEA2E9D9C3C}"/>
              </a:ext>
            </a:extLst>
          </p:cNvPr>
          <p:cNvSpPr>
            <a:spLocks noGrp="1"/>
          </p:cNvSpPr>
          <p:nvPr>
            <p:ph idx="1"/>
          </p:nvPr>
        </p:nvSpPr>
        <p:spPr/>
        <p:txBody>
          <a:bodyPr/>
          <a:lstStyle/>
          <a:p>
            <a:r>
              <a:rPr lang="en-TR" dirty="0"/>
              <a:t>Technologies continue to advance at a rapid </a:t>
            </a:r>
            <a:r>
              <a:rPr lang="en-TR"/>
              <a:t>pace </a:t>
            </a:r>
            <a:endParaRPr lang="tr-TR" dirty="0"/>
          </a:p>
          <a:p>
            <a:r>
              <a:rPr lang="tr-TR" dirty="0" err="1"/>
              <a:t>The</a:t>
            </a:r>
            <a:r>
              <a:rPr lang="tr-TR" dirty="0"/>
              <a:t> </a:t>
            </a:r>
            <a:r>
              <a:rPr lang="tr-TR" dirty="0" err="1"/>
              <a:t>concept</a:t>
            </a:r>
            <a:r>
              <a:rPr lang="tr-TR" dirty="0"/>
              <a:t> </a:t>
            </a:r>
            <a:r>
              <a:rPr lang="tr-TR" dirty="0" err="1"/>
              <a:t>evolves</a:t>
            </a:r>
            <a:r>
              <a:rPr lang="tr-TR" dirty="0"/>
              <a:t> as </a:t>
            </a:r>
            <a:r>
              <a:rPr lang="tr-TR" dirty="0" err="1"/>
              <a:t>technology</a:t>
            </a:r>
            <a:r>
              <a:rPr lang="tr-TR" dirty="0"/>
              <a:t> </a:t>
            </a:r>
            <a:r>
              <a:rPr lang="tr-TR" dirty="0" err="1"/>
              <a:t>becomes</a:t>
            </a:r>
            <a:r>
              <a:rPr lang="tr-TR" dirty="0"/>
              <a:t> </a:t>
            </a:r>
            <a:r>
              <a:rPr lang="tr-TR" dirty="0" err="1"/>
              <a:t>more</a:t>
            </a:r>
            <a:r>
              <a:rPr lang="tr-TR" dirty="0"/>
              <a:t> </a:t>
            </a:r>
            <a:r>
              <a:rPr lang="tr-TR" dirty="0" err="1"/>
              <a:t>sophisticated</a:t>
            </a:r>
            <a:endParaRPr lang="en-TR" dirty="0"/>
          </a:p>
          <a:p>
            <a:r>
              <a:rPr lang="en-TR" dirty="0">
                <a:solidFill>
                  <a:srgbClr val="FF0000"/>
                </a:solidFill>
              </a:rPr>
              <a:t>The focus </a:t>
            </a:r>
            <a:r>
              <a:rPr lang="en-TR" dirty="0"/>
              <a:t>shifts to the gains obtained from internet usage –&gt; the capacity to benefit from digital technologies in personal and professional life</a:t>
            </a:r>
          </a:p>
          <a:p>
            <a:r>
              <a:rPr lang="en-TR" dirty="0"/>
              <a:t>Despite independent access and sufficient skills, disparities can occur among individuals who have high and low returns from internet usage</a:t>
            </a:r>
          </a:p>
        </p:txBody>
      </p:sp>
    </p:spTree>
    <p:extLst>
      <p:ext uri="{BB962C8B-B14F-4D97-AF65-F5344CB8AC3E}">
        <p14:creationId xmlns:p14="http://schemas.microsoft.com/office/powerpoint/2010/main" val="115508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38BE-01F9-5E2B-4A02-90131ED89259}"/>
              </a:ext>
            </a:extLst>
          </p:cNvPr>
          <p:cNvSpPr>
            <a:spLocks noGrp="1"/>
          </p:cNvSpPr>
          <p:nvPr>
            <p:ph type="title"/>
          </p:nvPr>
        </p:nvSpPr>
        <p:spPr/>
        <p:txBody>
          <a:bodyPr/>
          <a:lstStyle/>
          <a:p>
            <a:r>
              <a:rPr lang="en-TR" dirty="0"/>
              <a:t>Corporate Landscape </a:t>
            </a:r>
          </a:p>
        </p:txBody>
      </p:sp>
      <p:sp>
        <p:nvSpPr>
          <p:cNvPr id="3" name="Content Placeholder 2">
            <a:extLst>
              <a:ext uri="{FF2B5EF4-FFF2-40B4-BE49-F238E27FC236}">
                <a16:creationId xmlns:a16="http://schemas.microsoft.com/office/drawing/2014/main" id="{7259E389-443D-9358-AD8A-7B430CAD8CE9}"/>
              </a:ext>
            </a:extLst>
          </p:cNvPr>
          <p:cNvSpPr>
            <a:spLocks noGrp="1"/>
          </p:cNvSpPr>
          <p:nvPr>
            <p:ph idx="1"/>
          </p:nvPr>
        </p:nvSpPr>
        <p:spPr/>
        <p:txBody>
          <a:bodyPr>
            <a:normAutofit fontScale="85000" lnSpcReduction="20000"/>
          </a:bodyPr>
          <a:lstStyle/>
          <a:p>
            <a:r>
              <a:rPr lang="en-US" dirty="0"/>
              <a:t>T</a:t>
            </a:r>
            <a:r>
              <a:rPr lang="en-TR" dirty="0"/>
              <a:t>he extensive use of DT has changed various aspects of life</a:t>
            </a:r>
            <a:r>
              <a:rPr lang="en-TR"/>
              <a:t>, </a:t>
            </a:r>
            <a:endParaRPr lang="tr-TR" dirty="0"/>
          </a:p>
          <a:p>
            <a:r>
              <a:rPr lang="tr-TR" dirty="0" err="1"/>
              <a:t>The</a:t>
            </a:r>
            <a:r>
              <a:rPr lang="tr-TR" dirty="0"/>
              <a:t> </a:t>
            </a:r>
            <a:r>
              <a:rPr lang="tr-TR" dirty="0" err="1"/>
              <a:t>divide</a:t>
            </a:r>
            <a:r>
              <a:rPr lang="tr-TR" dirty="0"/>
              <a:t> is </a:t>
            </a:r>
            <a:r>
              <a:rPr lang="en-TR"/>
              <a:t>NOT </a:t>
            </a:r>
            <a:r>
              <a:rPr lang="en-TR" dirty="0"/>
              <a:t>only for individuals but also </a:t>
            </a:r>
            <a:r>
              <a:rPr lang="en-TR"/>
              <a:t>for </a:t>
            </a:r>
            <a:r>
              <a:rPr lang="tr-TR" dirty="0" err="1"/>
              <a:t>businesses</a:t>
            </a:r>
            <a:r>
              <a:rPr lang="en-TR"/>
              <a:t>.</a:t>
            </a:r>
            <a:endParaRPr lang="en-TR" dirty="0"/>
          </a:p>
          <a:p>
            <a:endParaRPr lang="en-TR" dirty="0"/>
          </a:p>
          <a:p>
            <a:r>
              <a:rPr lang="tr-TR" dirty="0" err="1"/>
              <a:t>Highlight</a:t>
            </a:r>
            <a:r>
              <a:rPr lang="tr-TR" dirty="0"/>
              <a:t> </a:t>
            </a:r>
            <a:r>
              <a:rPr lang="tr-TR" dirty="0" err="1"/>
              <a:t>that</a:t>
            </a:r>
            <a:r>
              <a:rPr lang="tr-TR" dirty="0"/>
              <a:t> </a:t>
            </a:r>
            <a:r>
              <a:rPr lang="tr-TR" dirty="0" err="1"/>
              <a:t>the</a:t>
            </a:r>
            <a:r>
              <a:rPr lang="tr-TR" dirty="0"/>
              <a:t> </a:t>
            </a:r>
            <a:r>
              <a:rPr lang="tr-TR" dirty="0" err="1"/>
              <a:t>corporate</a:t>
            </a:r>
            <a:r>
              <a:rPr lang="tr-TR" dirty="0"/>
              <a:t> </a:t>
            </a:r>
            <a:r>
              <a:rPr lang="tr-TR" dirty="0" err="1"/>
              <a:t>digital</a:t>
            </a:r>
            <a:r>
              <a:rPr lang="tr-TR" dirty="0"/>
              <a:t> </a:t>
            </a:r>
            <a:r>
              <a:rPr lang="tr-TR" dirty="0" err="1"/>
              <a:t>divide</a:t>
            </a:r>
            <a:r>
              <a:rPr lang="tr-TR" dirty="0"/>
              <a:t> </a:t>
            </a:r>
            <a:r>
              <a:rPr lang="tr-TR" dirty="0" err="1"/>
              <a:t>remains</a:t>
            </a:r>
            <a:r>
              <a:rPr lang="tr-TR" dirty="0"/>
              <a:t> </a:t>
            </a:r>
            <a:r>
              <a:rPr lang="tr-TR" dirty="0" err="1"/>
              <a:t>undersexplored</a:t>
            </a:r>
            <a:endParaRPr lang="en-TR" dirty="0"/>
          </a:p>
          <a:p>
            <a:endParaRPr lang="en-TR" dirty="0"/>
          </a:p>
          <a:p>
            <a:r>
              <a:rPr lang="en-US" dirty="0"/>
              <a:t>Without understanding and addressing the digital divide, </a:t>
            </a:r>
          </a:p>
          <a:p>
            <a:r>
              <a:rPr lang="en-US" dirty="0"/>
              <a:t>the digital transformation of companies can indeed be difficult. </a:t>
            </a:r>
          </a:p>
          <a:p>
            <a:r>
              <a:rPr lang="en-US" dirty="0"/>
              <a:t>A lack of awareness about the divide might result in ineffective policies and initiatives that fail to reach the most disadvantaged firms. </a:t>
            </a:r>
          </a:p>
          <a:p>
            <a:r>
              <a:rPr lang="en-US" dirty="0"/>
              <a:t>By understanding the divide, policymakers, and businesses can better target their efforts to ensure that digital transformation is inclusive and benefits all companies, regardless of their size, sector, or location.</a:t>
            </a:r>
            <a:endParaRPr lang="en-TR" dirty="0"/>
          </a:p>
        </p:txBody>
      </p:sp>
    </p:spTree>
    <p:extLst>
      <p:ext uri="{BB962C8B-B14F-4D97-AF65-F5344CB8AC3E}">
        <p14:creationId xmlns:p14="http://schemas.microsoft.com/office/powerpoint/2010/main" val="622679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29945</TotalTime>
  <Words>3115</Words>
  <Application>Microsoft Macintosh PowerPoint</Application>
  <PresentationFormat>Widescreen</PresentationFormat>
  <Paragraphs>170</Paragraphs>
  <Slides>34</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Speech Digtial Divdie</vt:lpstr>
      <vt:lpstr>Intro</vt:lpstr>
      <vt:lpstr>Table of content</vt:lpstr>
      <vt:lpstr>Story</vt:lpstr>
      <vt:lpstr>Digital divide overview</vt:lpstr>
      <vt:lpstr>Waves of research:  1 wave</vt:lpstr>
      <vt:lpstr>Waves of research:  2 wave</vt:lpstr>
      <vt:lpstr>Waves of research:  3 wave</vt:lpstr>
      <vt:lpstr>Corporate Landscape </vt:lpstr>
      <vt:lpstr>Motivations</vt:lpstr>
      <vt:lpstr>Objectives </vt:lpstr>
      <vt:lpstr>Research questions (read)</vt:lpstr>
      <vt:lpstr>Data I </vt:lpstr>
      <vt:lpstr>Data II</vt:lpstr>
      <vt:lpstr>Methodology</vt:lpstr>
      <vt:lpstr>Distribution of Document Types Across Time Periods</vt:lpstr>
      <vt:lpstr>Results and findings </vt:lpstr>
      <vt:lpstr>Publications vs citations descriptive interpretation of research constituents</vt:lpstr>
      <vt:lpstr>Authors’ publications patterns over time.</vt:lpstr>
      <vt:lpstr>Trends in authors’ citations over time</vt:lpstr>
      <vt:lpstr>H-index</vt:lpstr>
      <vt:lpstr>Articles</vt:lpstr>
      <vt:lpstr>Journals</vt:lpstr>
      <vt:lpstr>Universities </vt:lpstr>
      <vt:lpstr>Countries</vt:lpstr>
      <vt:lpstr>Science mapping - Cited references </vt:lpstr>
      <vt:lpstr>Similarity measures</vt:lpstr>
      <vt:lpstr>Co-citation 2000-2007</vt:lpstr>
      <vt:lpstr>Co-citation 2000-2007</vt:lpstr>
      <vt:lpstr>Co-citation 2008-2015 </vt:lpstr>
      <vt:lpstr>Co-citation 2016-2022 </vt:lpstr>
      <vt:lpstr>Bibliographic coupling 2000-2007</vt:lpstr>
      <vt:lpstr>Bibliographic coupling 2008-2015</vt:lpstr>
      <vt:lpstr>Bibliographic coupling 2016-2022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Digtial Divdie</dc:title>
  <dc:creator>Luis Carlos Castillo Tellez</dc:creator>
  <cp:lastModifiedBy>Luis Carlos Castillo Tellez</cp:lastModifiedBy>
  <cp:revision>15</cp:revision>
  <dcterms:created xsi:type="dcterms:W3CDTF">2023-04-05T09:23:26Z</dcterms:created>
  <dcterms:modified xsi:type="dcterms:W3CDTF">2023-05-24T12:05:11Z</dcterms:modified>
</cp:coreProperties>
</file>