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92"/>
  </p:normalViewPr>
  <p:slideViewPr>
    <p:cSldViewPr snapToGrid="0">
      <p:cViewPr varScale="1">
        <p:scale>
          <a:sx n="106" d="100"/>
          <a:sy n="10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8:58.9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00.9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516 1 24575,'-51'56'0,"1"0"0,16-18 0,-1 3 0,-4 12 0,-3 7 0,3-4 0,4-3 0,4-3 0,2-4 0,3-1 0,-15 32 0,14-12 0,10-9 0,6-8 0,5 0 0,4-6 0,2-2 0,0-4 0,7-5 0,14-2 0,19 0 0,21-2 0,14-2 0,9-5 0,4-9 0,-4-7 0,-10-13 0,-14-15 0,-12-13 0,-12-12 0,-7-4 0,-7-1 0,-4-4 0,-6-4 0,-6-4 0,-3-6 0,-3-6 0,-2-5 0,-11-5 0,-13-2 0,-13 4 0,-7 11 0,4 15 0,5 21 0,4 16 0,0 10 0,-3 7 0,-4 4 0,-5 3 0,-7 23 0,-7 31 0,27-12 0,1 6 0,0 9 0,3 2 0,4-1 0,3 0 0,4-6 0,4-1 0,-1 29 0,8-24 0,6-18 0,11-14 0,6-9 0,-3-6 0,-1-7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13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0 112 24575,'38'7'0,"-2"2"0,0 5 0,-2 3 0,-2 1 0,0 2 0,-5-2 0,-2-1 0,-4-3 0,-3-3 0,-2-2 0,-3-2 0,-4 0 0,-2 0 0,0-1 0,2 1 0,-1 2 0,-1 2 0,1 2 0,-1 0 0,3 2 0,2 2 0,0 0 0,3 2 0,-3 0 0,0 0 0,-2-1 0,-1 1 0,0-1 0,-1-2 0,-2-7 0,-15-45 0,0 9 0,-11-31 0,8 31 0,5 9 0,2 5 0,3 1 0,1-1 0,0-3 0,-1 4 0,-2 1 0,-1 2 0,1 2 0,0-1 0,-2-4 0,-3-2 0,-1-4 0,-1-1 0,1 2 0,0 1 0,0-1 0,1 1 0,-1-2 0,1 1 0,1 0 0,1 3 0,2 2 0,0 3 0,0 1 0,0 1 0,-2-4 0,1 3 0,-1-1 0,1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16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18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17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19.5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22.1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2:49:22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96B-975A-B032-D993-D03513CA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9B6B-0CE3-3033-7808-662FE279C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4658-7348-A9FC-AA6E-A160BA7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7692-9A11-F854-0BF9-C074006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6DD1-5ACA-450F-148E-7B29260B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44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24E0-5AE0-78B4-67AA-2DF790EF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9B7EE-C748-415B-4BF5-F8EF0159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C604-3D68-A360-87CA-836E15A4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EC5B-3F8F-12DF-125D-D31DF7E5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CABE-7BC0-3261-8ACC-3741D59D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387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956-B76B-5458-867F-467F609AD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DFA1F-1497-034A-B7F2-223D8C33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AA75-35A4-6C3B-154D-3E8696F5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18B3-93F8-4D43-917A-12C6E8C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A493-DF1E-DBCB-4717-634E568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5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0DC5-F43D-08C9-7144-54C2D1EF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4869-D70B-C28F-1DD1-4F87FA49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E82-526D-386F-E42D-9D641E48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ED6E-DFB7-DE53-49EA-F029D57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8C9B-6105-F9AB-96D8-43F374B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0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1F5-714F-908C-FB06-05A103C0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4FE3-FD09-451F-66F4-D486CB56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C833-694A-004B-089E-7E0162D9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6EA8-3590-3495-D28C-3121D122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3BA-33B0-4D96-337B-68F24F95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11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0F8-F4CB-1D37-74E1-C8031D85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4D7C-B826-A641-4694-64F57AAD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529E5-5235-181E-C511-57476FD6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B94D-8701-C23B-4EE3-A357864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1EB6-B8D1-7704-EF73-B9D379E1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DD5B-B5EC-217C-E47C-DD2A805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038C-06FF-2D9F-A719-872E76D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CE48-E717-D22C-B251-958D6BE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87BB-6626-72F9-EBF5-AE4690F4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4ED67-2983-B3B1-6491-4FB1827C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80504-93AC-409E-0BA3-7702F3CE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9595-D556-6809-01F1-7EB09317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8B22D-CDBE-4A0B-1FEA-6971521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CAFF-0D45-39DE-C390-C7A9BB6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21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DAB-0053-9C4D-071B-95741E66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B5822-3C6E-A362-23A7-1C6B1277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31F3-772E-F6B5-271F-9F5CD16D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55E2-9869-7A79-FE58-3DD8272E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19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86CBB-9275-C0B9-3B40-0054F62B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D4DB-D351-A772-57AC-8E50CFD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A133-210C-FACD-2B35-39EC022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8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D8B0-0F27-567D-095E-029EC34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AB66-539F-2AD7-C46D-7594B982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DF71E-87CD-E5AA-2DE6-83771A38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BF13-636C-1A71-22F5-D02957EF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13FF-F7B9-C742-3273-7C7DA272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EE33-B6CA-9666-44A8-F58738B2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6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438-2FD8-D712-BC20-71B51886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04F2-637E-4F68-3113-E2E77808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9943-08F8-20FA-3673-1E9407C8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5421-783F-4879-0FB1-833AC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1966-8DE2-239B-6F93-58F698E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B805-6C4F-32FF-74FA-70CB6D6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9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2B9C9-A71F-F19C-F4F9-64B57936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F1EB-1B81-C545-0233-F0C5D5CB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6C12-A823-9E02-0F4F-7D348A70D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8B70-4890-C644-B007-5F6185844CB0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232F-16D2-264E-D412-30B5ADFDA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DB6E-85C0-1869-E1A8-C90560ED9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71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customXml" Target="../ink/ink9.xml"/><Relationship Id="rId2" Type="http://schemas.openxmlformats.org/officeDocument/2006/relationships/image" Target="../media/image6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customXml" Target="../ink/ink7.xml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C88A745-1D80-1138-BD35-0DEB87868058}"/>
              </a:ext>
            </a:extLst>
          </p:cNvPr>
          <p:cNvGrpSpPr/>
          <p:nvPr/>
        </p:nvGrpSpPr>
        <p:grpSpPr>
          <a:xfrm>
            <a:off x="-2441836" y="342323"/>
            <a:ext cx="5871082" cy="6327242"/>
            <a:chOff x="-2441836" y="342323"/>
            <a:chExt cx="5871082" cy="632724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D0544123-B0B6-91C1-69C6-8F72A32C7540}"/>
                </a:ext>
              </a:extLst>
            </p:cNvPr>
            <p:cNvSpPr/>
            <p:nvPr/>
          </p:nvSpPr>
          <p:spPr>
            <a:xfrm rot="2192278">
              <a:off x="-2441836" y="523148"/>
              <a:ext cx="5304878" cy="5915310"/>
            </a:xfrm>
            <a:prstGeom prst="arc">
              <a:avLst>
                <a:gd name="adj1" fmla="val 14597809"/>
                <a:gd name="adj2" fmla="val 2692043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Helvetica" pitchFamily="2" charset="0"/>
              </a:endParaRPr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79401D00-DCFC-9C05-C2DF-FE01CB10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5351897"/>
              <a:ext cx="992000" cy="10800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E192150-067A-951F-239D-4033F8647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334" t="4970" r="5322" b="4063"/>
            <a:stretch/>
          </p:blipFill>
          <p:spPr>
            <a:xfrm>
              <a:off x="1997708" y="4276752"/>
              <a:ext cx="1150738" cy="900000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4509D679-766D-AC9E-9317-66267EC6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37246" y="2744773"/>
              <a:ext cx="992000" cy="1043821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79C6359-3937-9BEC-562F-202EED68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342323"/>
              <a:ext cx="1439718" cy="71985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2142C10C-ADC3-A29F-601A-1C413B22C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97708" y="1365063"/>
              <a:ext cx="1150738" cy="10719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32BACB-225E-EBBB-EE18-464EA3B34A7B}"/>
                </a:ext>
              </a:extLst>
            </p:cNvPr>
            <p:cNvSpPr txBox="1"/>
            <p:nvPr/>
          </p:nvSpPr>
          <p:spPr>
            <a:xfrm>
              <a:off x="796637" y="979055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Authors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E0142D-F490-6EC8-9D63-E16BD5E24438}"/>
                </a:ext>
              </a:extLst>
            </p:cNvPr>
            <p:cNvSpPr txBox="1"/>
            <p:nvPr/>
          </p:nvSpPr>
          <p:spPr>
            <a:xfrm>
              <a:off x="1289791" y="1815812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Articles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ABD0D5-C46A-403F-650D-B8C751F3617B}"/>
                </a:ext>
              </a:extLst>
            </p:cNvPr>
            <p:cNvSpPr txBox="1"/>
            <p:nvPr/>
          </p:nvSpPr>
          <p:spPr>
            <a:xfrm>
              <a:off x="1616365" y="3112794"/>
              <a:ext cx="106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Journals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B5BB61-605D-F670-4EE7-D1BEF6B07742}"/>
                </a:ext>
              </a:extLst>
            </p:cNvPr>
            <p:cNvSpPr txBox="1"/>
            <p:nvPr/>
          </p:nvSpPr>
          <p:spPr>
            <a:xfrm>
              <a:off x="877455" y="4361766"/>
              <a:ext cx="128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Universities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602A98-4724-1CA2-352A-0DDF8B546B4F}"/>
                </a:ext>
              </a:extLst>
            </p:cNvPr>
            <p:cNvSpPr txBox="1"/>
            <p:nvPr/>
          </p:nvSpPr>
          <p:spPr>
            <a:xfrm>
              <a:off x="461818" y="6361788"/>
              <a:ext cx="106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Countries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BDADF7-3ACC-B86E-8397-3415F68727E8}"/>
              </a:ext>
            </a:extLst>
          </p:cNvPr>
          <p:cNvSpPr txBox="1"/>
          <p:nvPr/>
        </p:nvSpPr>
        <p:spPr>
          <a:xfrm>
            <a:off x="1975674" y="356144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van Deursen A </a:t>
            </a:r>
          </a:p>
          <a:p>
            <a:r>
              <a:rPr lang="en-GB" sz="1400" dirty="0">
                <a:latin typeface="Helvetica" pitchFamily="2" charset="0"/>
              </a:rPr>
              <a:t>v</a:t>
            </a:r>
            <a:r>
              <a:rPr lang="en-DE" sz="1400" dirty="0">
                <a:latin typeface="Helvetica" pitchFamily="2" charset="0"/>
              </a:rPr>
              <a:t>an Dijk J</a:t>
            </a:r>
          </a:p>
          <a:p>
            <a:r>
              <a:rPr lang="en-DE" sz="1400" dirty="0">
                <a:latin typeface="Helvetica" pitchFamily="2" charset="0"/>
              </a:rPr>
              <a:t>Hargittai 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7CF9E-DB97-97E1-B1F9-DC4C0BCFD784}"/>
              </a:ext>
            </a:extLst>
          </p:cNvPr>
          <p:cNvSpPr txBox="1"/>
          <p:nvPr/>
        </p:nvSpPr>
        <p:spPr>
          <a:xfrm>
            <a:off x="3164265" y="1593246"/>
            <a:ext cx="8501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effectLst/>
                <a:latin typeface="Helvetica" pitchFamily="2" charset="0"/>
              </a:rPr>
              <a:t>Van Dijk J; Hacker K (2003) -The Digital Divide As A Complex And Dynamic Phenomenon </a:t>
            </a:r>
          </a:p>
          <a:p>
            <a:r>
              <a:rPr lang="en-GB" sz="1400" i="1" dirty="0">
                <a:effectLst/>
                <a:latin typeface="Helvetica" pitchFamily="2" charset="0"/>
              </a:rPr>
              <a:t>Van Dijk J (2006) -Digital Divide Research, Achievements And Shortcomings</a:t>
            </a:r>
            <a:endParaRPr lang="en-GB" sz="1400" dirty="0">
              <a:effectLst/>
              <a:latin typeface="Helvetica" pitchFamily="2" charset="0"/>
            </a:endParaRPr>
          </a:p>
          <a:p>
            <a:r>
              <a:rPr lang="en-GB" sz="1400" i="1" dirty="0">
                <a:effectLst/>
                <a:latin typeface="Helvetica" pitchFamily="2" charset="0"/>
              </a:rPr>
              <a:t>Van Deursen A; Van Dijk J (2014) -The Digital Divide Shifts To Differences In Usage </a:t>
            </a:r>
            <a:endParaRPr lang="en-GB" sz="1400" dirty="0">
              <a:effectLst/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B26FC-2423-DEB3-83E4-0C685910A95A}"/>
              </a:ext>
            </a:extLst>
          </p:cNvPr>
          <p:cNvSpPr txBox="1"/>
          <p:nvPr/>
        </p:nvSpPr>
        <p:spPr>
          <a:xfrm>
            <a:off x="3491465" y="2897350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New Media &amp; Society</a:t>
            </a:r>
          </a:p>
          <a:p>
            <a:r>
              <a:rPr lang="en-GB" sz="1400" dirty="0">
                <a:latin typeface="Helvetica" pitchFamily="2" charset="0"/>
              </a:rPr>
              <a:t>Information Society</a:t>
            </a:r>
          </a:p>
          <a:p>
            <a:r>
              <a:rPr lang="en-GB" sz="1400" dirty="0">
                <a:latin typeface="Helvetica" pitchFamily="2" charset="0"/>
              </a:rPr>
              <a:t>Information Communication &amp; Society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8EF16-0DDB-71AA-18A0-34153C442B3D}"/>
              </a:ext>
            </a:extLst>
          </p:cNvPr>
          <p:cNvSpPr txBox="1"/>
          <p:nvPr/>
        </p:nvSpPr>
        <p:spPr>
          <a:xfrm>
            <a:off x="3164265" y="4381924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University of Twente</a:t>
            </a:r>
          </a:p>
          <a:p>
            <a:r>
              <a:rPr lang="en-GB" sz="1400" dirty="0">
                <a:latin typeface="Helvetica" pitchFamily="2" charset="0"/>
              </a:rPr>
              <a:t>London School of Economics </a:t>
            </a:r>
          </a:p>
          <a:p>
            <a:r>
              <a:rPr lang="en-GB" sz="1400" dirty="0">
                <a:latin typeface="Helvetica" pitchFamily="2" charset="0"/>
              </a:rPr>
              <a:t>University of Zurich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D3350-D302-7E7E-D8ED-8B6DFE0B18C9}"/>
              </a:ext>
            </a:extLst>
          </p:cNvPr>
          <p:cNvSpPr txBox="1"/>
          <p:nvPr/>
        </p:nvSpPr>
        <p:spPr>
          <a:xfrm>
            <a:off x="1629388" y="5838608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United Kingdom</a:t>
            </a:r>
          </a:p>
          <a:p>
            <a:r>
              <a:rPr lang="en-GB" sz="1400" dirty="0">
                <a:latin typeface="Helvetica" pitchFamily="2" charset="0"/>
              </a:rPr>
              <a:t>Netherlands</a:t>
            </a:r>
          </a:p>
          <a:p>
            <a:r>
              <a:rPr lang="en-GB" sz="1400" dirty="0">
                <a:latin typeface="Helvetica" pitchFamily="2" charset="0"/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41355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D386EC9F-AEEF-6EB8-093F-C41D86D8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3616" y="345669"/>
            <a:ext cx="2095500" cy="1930400"/>
          </a:xfrm>
          <a:prstGeom prst="rect">
            <a:avLst/>
          </a:prstGeom>
        </p:spPr>
      </p:pic>
      <p:pic>
        <p:nvPicPr>
          <p:cNvPr id="6" name="Picture 5" descr="A picture containing drawing, sketch&#10;&#10;Description automatically generated">
            <a:extLst>
              <a:ext uri="{FF2B5EF4-FFF2-40B4-BE49-F238E27FC236}">
                <a16:creationId xmlns:a16="http://schemas.microsoft.com/office/drawing/2014/main" id="{657350C2-5D6E-A54A-36BE-B7815046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3466" y="4662424"/>
            <a:ext cx="1955800" cy="19685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F079E17-E795-907B-B4E7-F6BACD6AED70}"/>
              </a:ext>
            </a:extLst>
          </p:cNvPr>
          <p:cNvGrpSpPr/>
          <p:nvPr/>
        </p:nvGrpSpPr>
        <p:grpSpPr>
          <a:xfrm>
            <a:off x="1933466" y="2314497"/>
            <a:ext cx="2092620" cy="2229005"/>
            <a:chOff x="4430869" y="1646456"/>
            <a:chExt cx="3330262" cy="3565088"/>
          </a:xfrm>
        </p:grpSpPr>
        <p:pic>
          <p:nvPicPr>
            <p:cNvPr id="10" name="Picture 9" descr="A picture containing symbol, font, graphics, logo&#10;&#10;Description automatically generated">
              <a:extLst>
                <a:ext uri="{FF2B5EF4-FFF2-40B4-BE49-F238E27FC236}">
                  <a16:creationId xmlns:a16="http://schemas.microsoft.com/office/drawing/2014/main" id="{1B3A948D-D011-4A11-3CC9-47DCA042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30869" y="1646456"/>
              <a:ext cx="3330262" cy="3565088"/>
            </a:xfrm>
            <a:prstGeom prst="rect">
              <a:avLst/>
            </a:prstGeom>
          </p:spPr>
        </p:pic>
        <p:pic>
          <p:nvPicPr>
            <p:cNvPr id="8" name="Picture 7" descr="A picture containing circle, sketch, drawing, clipart&#10;&#10;Description automatically generated">
              <a:extLst>
                <a:ext uri="{FF2B5EF4-FFF2-40B4-BE49-F238E27FC236}">
                  <a16:creationId xmlns:a16="http://schemas.microsoft.com/office/drawing/2014/main" id="{81BF5957-9EB6-ADB7-AB5E-F5BE752ED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5B9BD5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323527" y="3819579"/>
              <a:ext cx="870831" cy="85905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EEFDBD-19D9-0E69-D957-B23E75A82419}"/>
              </a:ext>
            </a:extLst>
          </p:cNvPr>
          <p:cNvGrpSpPr/>
          <p:nvPr/>
        </p:nvGrpSpPr>
        <p:grpSpPr>
          <a:xfrm>
            <a:off x="8884780" y="2745720"/>
            <a:ext cx="618840" cy="579600"/>
            <a:chOff x="6540825" y="3918529"/>
            <a:chExt cx="61884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BDC5D5-0561-F7CC-139A-96AC6420FBD1}"/>
                    </a:ext>
                  </a:extLst>
                </p14:cNvPr>
                <p14:cNvContentPartPr/>
                <p14:nvPr/>
              </p14:nvContentPartPr>
              <p14:xfrm>
                <a:off x="6630105" y="395128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BDC5D5-0561-F7CC-139A-96AC6420FB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7465" y="388828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A4CC7E-FC8E-4C02-4805-13A18AA2346C}"/>
                    </a:ext>
                  </a:extLst>
                </p14:cNvPr>
                <p14:cNvContentPartPr/>
                <p14:nvPr/>
              </p14:nvContentPartPr>
              <p14:xfrm>
                <a:off x="6540825" y="3964609"/>
                <a:ext cx="27684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A4CC7E-FC8E-4C02-4805-13A18AA234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78185" y="3901969"/>
                  <a:ext cx="4024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13AC11-C411-9716-E291-D9960AC6AA7E}"/>
                    </a:ext>
                  </a:extLst>
                </p14:cNvPr>
                <p14:cNvContentPartPr/>
                <p14:nvPr/>
              </p14:nvContentPartPr>
              <p14:xfrm>
                <a:off x="6929265" y="3918529"/>
                <a:ext cx="182160" cy="19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13AC11-C411-9716-E291-D9960AC6AA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6265" y="3855889"/>
                  <a:ext cx="307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47D6D4-C617-F6A9-5E72-5F42213DB368}"/>
                    </a:ext>
                  </a:extLst>
                </p14:cNvPr>
                <p14:cNvContentPartPr/>
                <p14:nvPr/>
              </p14:nvContentPartPr>
              <p14:xfrm>
                <a:off x="7110705" y="399016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47D6D4-C617-F6A9-5E72-5F42213DB3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8065" y="39271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BEFD65-2520-4934-6508-E69BE9F3BF5E}"/>
                    </a:ext>
                  </a:extLst>
                </p14:cNvPr>
                <p14:cNvContentPartPr/>
                <p14:nvPr/>
              </p14:nvContentPartPr>
              <p14:xfrm>
                <a:off x="7129065" y="395632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BEFD65-2520-4934-6508-E69BE9F3BF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6065" y="389332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281365-A6ED-462C-B921-1DB5488C1702}"/>
                    </a:ext>
                  </a:extLst>
                </p14:cNvPr>
                <p14:cNvContentPartPr/>
                <p14:nvPr/>
              </p14:nvContentPartPr>
              <p14:xfrm>
                <a:off x="7118985" y="4255489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281365-A6ED-462C-B921-1DB5488C17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5985" y="419284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E048D7-7581-0384-C899-8A2C02707D5F}"/>
                    </a:ext>
                  </a:extLst>
                </p14:cNvPr>
                <p14:cNvContentPartPr/>
                <p14:nvPr/>
              </p14:nvContentPartPr>
              <p14:xfrm>
                <a:off x="7159305" y="4157209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E048D7-7581-0384-C899-8A2C02707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96665" y="40945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B83906-2A03-365B-7CA4-8AF7A6BD0F5D}"/>
                    </a:ext>
                  </a:extLst>
                </p14:cNvPr>
                <p14:cNvContentPartPr/>
                <p14:nvPr/>
              </p14:nvContentPartPr>
              <p14:xfrm>
                <a:off x="7095225" y="4497769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B83906-2A03-365B-7CA4-8AF7A6BD0F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2225" y="44347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F1A009-CAB5-7319-0464-C6108F0993F3}"/>
                    </a:ext>
                  </a:extLst>
                </p14:cNvPr>
                <p14:cNvContentPartPr/>
                <p14:nvPr/>
              </p14:nvContentPartPr>
              <p14:xfrm>
                <a:off x="7129425" y="4486609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F1A009-CAB5-7319-0464-C6108F099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6785" y="44239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8A45B8-D080-87E4-1614-91A22FEAE20D}"/>
              </a:ext>
            </a:extLst>
          </p:cNvPr>
          <p:cNvSpPr txBox="1"/>
          <p:nvPr/>
        </p:nvSpPr>
        <p:spPr>
          <a:xfrm>
            <a:off x="369667" y="1310869"/>
            <a:ext cx="159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Chapter 1</a:t>
            </a:r>
            <a:endParaRPr lang="en-DE" b="1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08006B-94C3-F923-070F-92BA1BBC4231}"/>
              </a:ext>
            </a:extLst>
          </p:cNvPr>
          <p:cNvSpPr txBox="1"/>
          <p:nvPr/>
        </p:nvSpPr>
        <p:spPr>
          <a:xfrm>
            <a:off x="369667" y="3324960"/>
            <a:ext cx="159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Chapter 2</a:t>
            </a:r>
            <a:endParaRPr lang="en-DE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87223B-EE3C-94D8-D139-397CC5063D31}"/>
              </a:ext>
            </a:extLst>
          </p:cNvPr>
          <p:cNvSpPr txBox="1"/>
          <p:nvPr/>
        </p:nvSpPr>
        <p:spPr>
          <a:xfrm>
            <a:off x="369667" y="5278912"/>
            <a:ext cx="159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Chapter 3</a:t>
            </a:r>
            <a:endParaRPr lang="en-DE" b="1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8FC87C-AA80-8EA1-DA62-6599E942832D}"/>
              </a:ext>
            </a:extLst>
          </p:cNvPr>
          <p:cNvSpPr txBox="1"/>
          <p:nvPr/>
        </p:nvSpPr>
        <p:spPr>
          <a:xfrm>
            <a:off x="4165600" y="1172369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effectLst/>
                <a:latin typeface="Helvetica" pitchFamily="2" charset="0"/>
              </a:rPr>
              <a:t>Bibliometric Analysis of European Research on Digital Divide:</a:t>
            </a:r>
            <a:endParaRPr lang="en-GB" dirty="0">
              <a:effectLst/>
              <a:latin typeface="Helvetica" pitchFamily="2" charset="0"/>
            </a:endParaRPr>
          </a:p>
          <a:p>
            <a:pPr algn="ctr"/>
            <a:r>
              <a:rPr lang="en-GB" i="1" dirty="0">
                <a:effectLst/>
                <a:latin typeface="Helvetica" pitchFamily="2" charset="0"/>
              </a:rPr>
              <a:t>An Exploration of the Corporate Landscape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9BB97-5134-DA17-E02F-955EBEBFF3E7}"/>
              </a:ext>
            </a:extLst>
          </p:cNvPr>
          <p:cNvSpPr txBox="1"/>
          <p:nvPr/>
        </p:nvSpPr>
        <p:spPr>
          <a:xfrm>
            <a:off x="4343400" y="3324960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effectLst/>
                <a:latin typeface="Helvetica" pitchFamily="2" charset="0"/>
              </a:rPr>
              <a:t>Digital Divide in European Enterprises: A Clusterwise Linear Regression Analysis of Digital Technology Usage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42539-CB33-468E-443F-5EFFBE4AB508}"/>
              </a:ext>
            </a:extLst>
          </p:cNvPr>
          <p:cNvSpPr txBox="1"/>
          <p:nvPr/>
        </p:nvSpPr>
        <p:spPr>
          <a:xfrm>
            <a:off x="4343400" y="5362465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 algn="ctr">
              <a:defRPr i="1">
                <a:effectLst/>
                <a:latin typeface="Helvetica" pitchFamily="2" charset="0"/>
              </a:defRPr>
            </a:lvl1pPr>
          </a:lstStyle>
          <a:p>
            <a:r>
              <a:rPr lang="en-GB" dirty="0"/>
              <a:t>Digital Technologies and Innovation in Europe: A Sectoral Analysis Using Panel Data</a:t>
            </a:r>
          </a:p>
        </p:txBody>
      </p:sp>
    </p:spTree>
    <p:extLst>
      <p:ext uri="{BB962C8B-B14F-4D97-AF65-F5344CB8AC3E}">
        <p14:creationId xmlns:p14="http://schemas.microsoft.com/office/powerpoint/2010/main" val="20969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139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Carlos Castillo Tellez</dc:creator>
  <cp:lastModifiedBy>Luis Carlos Castillo Tellez</cp:lastModifiedBy>
  <cp:revision>4</cp:revision>
  <dcterms:created xsi:type="dcterms:W3CDTF">2023-05-02T11:38:37Z</dcterms:created>
  <dcterms:modified xsi:type="dcterms:W3CDTF">2023-05-31T13:21:30Z</dcterms:modified>
</cp:coreProperties>
</file>