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/>
    <p:restoredTop sz="94719"/>
  </p:normalViewPr>
  <p:slideViewPr>
    <p:cSldViewPr snapToGrid="0">
      <p:cViewPr varScale="1">
        <p:scale>
          <a:sx n="120" d="100"/>
          <a:sy n="12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96B-975A-B032-D993-D03513CA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9B6B-0CE3-3033-7808-662FE279C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4658-7348-A9FC-AA6E-A160BA7F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7692-9A11-F854-0BF9-C074006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6DD1-5ACA-450F-148E-7B29260B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744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24E0-5AE0-78B4-67AA-2DF790EF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9B7EE-C748-415B-4BF5-F8EF0159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C604-3D68-A360-87CA-836E15A4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EC5B-3F8F-12DF-125D-D31DF7E5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CABE-7BC0-3261-8ACC-3741D59D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387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956-B76B-5458-867F-467F609AD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DFA1F-1497-034A-B7F2-223D8C336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AA75-35A4-6C3B-154D-3E8696F5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18B3-93F8-4D43-917A-12C6E8C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A493-DF1E-DBCB-4717-634E568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59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0DC5-F43D-08C9-7144-54C2D1EF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4869-D70B-C28F-1DD1-4F87FA49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E82-526D-386F-E42D-9D641E48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ED6E-DFB7-DE53-49EA-F029D57C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8C9B-6105-F9AB-96D8-43F374B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20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E1F5-714F-908C-FB06-05A103C0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4FE3-FD09-451F-66F4-D486CB56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C833-694A-004B-089E-7E0162D9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6EA8-3590-3495-D28C-3121D122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3BA-33B0-4D96-337B-68F24F95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11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90F8-F4CB-1D37-74E1-C8031D85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4D7C-B826-A641-4694-64F57AAD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529E5-5235-181E-C511-57476FD6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B94D-8701-C23B-4EE3-A357864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1EB6-B8D1-7704-EF73-B9D379E1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DD5B-B5EC-217C-E47C-DD2A805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038C-06FF-2D9F-A719-872E76D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CE48-E717-D22C-B251-958D6BE4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87BB-6626-72F9-EBF5-AE4690F47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4ED67-2983-B3B1-6491-4FB1827CF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80504-93AC-409E-0BA3-7702F3CE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9595-D556-6809-01F1-7EB09317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8B22D-CDBE-4A0B-1FEA-6971521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CAFF-0D45-39DE-C390-C7A9BB6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21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DAB-0053-9C4D-071B-95741E66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B5822-3C6E-A362-23A7-1C6B1277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31F3-772E-F6B5-271F-9F5CD16D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55E2-9869-7A79-FE58-3DD8272E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219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86CBB-9275-C0B9-3B40-0054F62B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D4DB-D351-A772-57AC-8E50CFD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A133-210C-FACD-2B35-39EC022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8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D8B0-0F27-567D-095E-029EC34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AB66-539F-2AD7-C46D-7594B982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DF71E-87CD-E5AA-2DE6-83771A38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BF13-636C-1A71-22F5-D02957EF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13FF-F7B9-C742-3273-7C7DA272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7EE33-B6CA-9666-44A8-F58738B2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6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438-2FD8-D712-BC20-71B51886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04F2-637E-4F68-3113-E2E77808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9943-08F8-20FA-3673-1E9407C8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5421-783F-4879-0FB1-833AC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1966-8DE2-239B-6F93-58F698E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B805-6C4F-32FF-74FA-70CB6D6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9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2B9C9-A71F-F19C-F4F9-64B57936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F1EB-1B81-C545-0233-F0C5D5CB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6C12-A823-9E02-0F4F-7D348A70D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8B70-4890-C644-B007-5F6185844CB0}" type="datetimeFigureOut">
              <a:rPr lang="en-DE" smtClean="0"/>
              <a:t>07.05.23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232F-16D2-264E-D412-30B5ADFDA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DB6E-85C0-1869-E1A8-C90560ED9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10ED-FE8A-DC4F-81D5-DA1E5D8B4CE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71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C88A745-1D80-1138-BD35-0DEB87868058}"/>
              </a:ext>
            </a:extLst>
          </p:cNvPr>
          <p:cNvGrpSpPr/>
          <p:nvPr/>
        </p:nvGrpSpPr>
        <p:grpSpPr>
          <a:xfrm>
            <a:off x="-2441836" y="342323"/>
            <a:ext cx="5871082" cy="6327242"/>
            <a:chOff x="-2441836" y="342323"/>
            <a:chExt cx="5871082" cy="6327242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D0544123-B0B6-91C1-69C6-8F72A32C7540}"/>
                </a:ext>
              </a:extLst>
            </p:cNvPr>
            <p:cNvSpPr/>
            <p:nvPr/>
          </p:nvSpPr>
          <p:spPr>
            <a:xfrm rot="2192278">
              <a:off x="-2441836" y="523148"/>
              <a:ext cx="5304878" cy="5915310"/>
            </a:xfrm>
            <a:prstGeom prst="arc">
              <a:avLst>
                <a:gd name="adj1" fmla="val 14597809"/>
                <a:gd name="adj2" fmla="val 2692043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>
                <a:latin typeface="Helvetica" pitchFamily="2" charset="0"/>
              </a:endParaRPr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79401D00-DCFC-9C05-C2DF-FE01CB10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5351897"/>
              <a:ext cx="992000" cy="10800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E192150-067A-951F-239D-4033F8647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9334" t="4970" r="5322" b="4063"/>
            <a:stretch/>
          </p:blipFill>
          <p:spPr>
            <a:xfrm>
              <a:off x="1997708" y="4276752"/>
              <a:ext cx="1150738" cy="900000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4509D679-766D-AC9E-9317-66267EC6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37246" y="2744773"/>
              <a:ext cx="992000" cy="1043821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79C6359-3937-9BEC-562F-202EED68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5957" y="342323"/>
              <a:ext cx="1439718" cy="71985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2142C10C-ADC3-A29F-601A-1C413B22C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97708" y="1365063"/>
              <a:ext cx="1150738" cy="10719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32BACB-225E-EBBB-EE18-464EA3B34A7B}"/>
                </a:ext>
              </a:extLst>
            </p:cNvPr>
            <p:cNvSpPr txBox="1"/>
            <p:nvPr/>
          </p:nvSpPr>
          <p:spPr>
            <a:xfrm>
              <a:off x="796637" y="979055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Authors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E0142D-F490-6EC8-9D63-E16BD5E24438}"/>
                </a:ext>
              </a:extLst>
            </p:cNvPr>
            <p:cNvSpPr txBox="1"/>
            <p:nvPr/>
          </p:nvSpPr>
          <p:spPr>
            <a:xfrm>
              <a:off x="1289791" y="1815812"/>
              <a:ext cx="91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Articles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ABD0D5-C46A-403F-650D-B8C751F3617B}"/>
                </a:ext>
              </a:extLst>
            </p:cNvPr>
            <p:cNvSpPr txBox="1"/>
            <p:nvPr/>
          </p:nvSpPr>
          <p:spPr>
            <a:xfrm>
              <a:off x="1616365" y="3112794"/>
              <a:ext cx="1065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Journals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B5BB61-605D-F670-4EE7-D1BEF6B07742}"/>
                </a:ext>
              </a:extLst>
            </p:cNvPr>
            <p:cNvSpPr txBox="1"/>
            <p:nvPr/>
          </p:nvSpPr>
          <p:spPr>
            <a:xfrm>
              <a:off x="877455" y="4361766"/>
              <a:ext cx="128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Universities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602A98-4724-1CA2-352A-0DDF8B546B4F}"/>
                </a:ext>
              </a:extLst>
            </p:cNvPr>
            <p:cNvSpPr txBox="1"/>
            <p:nvPr/>
          </p:nvSpPr>
          <p:spPr>
            <a:xfrm>
              <a:off x="461818" y="6361788"/>
              <a:ext cx="106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>
                  <a:latin typeface="Helvetica" pitchFamily="2" charset="0"/>
                </a:rPr>
                <a:t>Countries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BDADF7-3ACC-B86E-8397-3415F68727E8}"/>
              </a:ext>
            </a:extLst>
          </p:cNvPr>
          <p:cNvSpPr txBox="1"/>
          <p:nvPr/>
        </p:nvSpPr>
        <p:spPr>
          <a:xfrm>
            <a:off x="1975674" y="356144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van Deursen A </a:t>
            </a:r>
          </a:p>
          <a:p>
            <a:r>
              <a:rPr lang="en-GB" sz="1400" dirty="0">
                <a:latin typeface="Helvetica" pitchFamily="2" charset="0"/>
              </a:rPr>
              <a:t>v</a:t>
            </a:r>
            <a:r>
              <a:rPr lang="en-DE" sz="1400" dirty="0">
                <a:latin typeface="Helvetica" pitchFamily="2" charset="0"/>
              </a:rPr>
              <a:t>an Dijk J</a:t>
            </a:r>
          </a:p>
          <a:p>
            <a:r>
              <a:rPr lang="en-DE" sz="1400" dirty="0">
                <a:latin typeface="Helvetica" pitchFamily="2" charset="0"/>
              </a:rPr>
              <a:t>Hargittai 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7CF9E-DB97-97E1-B1F9-DC4C0BCFD784}"/>
              </a:ext>
            </a:extLst>
          </p:cNvPr>
          <p:cNvSpPr txBox="1"/>
          <p:nvPr/>
        </p:nvSpPr>
        <p:spPr>
          <a:xfrm>
            <a:off x="3164265" y="1593246"/>
            <a:ext cx="8501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effectLst/>
                <a:latin typeface="Helvetica" pitchFamily="2" charset="0"/>
              </a:rPr>
              <a:t>Van Dijk J; Hacker K (2003) -The Digital Divide As A Complex And Dynamic Phenomenon </a:t>
            </a:r>
          </a:p>
          <a:p>
            <a:r>
              <a:rPr lang="en-GB" sz="1400" i="1" dirty="0">
                <a:effectLst/>
                <a:latin typeface="Helvetica" pitchFamily="2" charset="0"/>
              </a:rPr>
              <a:t>Van Dijk J (2006) -Digital Divide Research, Achievements And Shortcomings</a:t>
            </a:r>
            <a:endParaRPr lang="en-GB" sz="1400" dirty="0">
              <a:effectLst/>
              <a:latin typeface="Helvetica" pitchFamily="2" charset="0"/>
            </a:endParaRPr>
          </a:p>
          <a:p>
            <a:r>
              <a:rPr lang="en-GB" sz="1400" i="1" dirty="0">
                <a:effectLst/>
                <a:latin typeface="Helvetica" pitchFamily="2" charset="0"/>
              </a:rPr>
              <a:t>Van Deursen A; Van Dijk J (2014) -The Digital Divide Shifts To Differences In Usage </a:t>
            </a:r>
            <a:endParaRPr lang="en-GB" sz="1400" dirty="0">
              <a:effectLst/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B26FC-2423-DEB3-83E4-0C685910A95A}"/>
              </a:ext>
            </a:extLst>
          </p:cNvPr>
          <p:cNvSpPr txBox="1"/>
          <p:nvPr/>
        </p:nvSpPr>
        <p:spPr>
          <a:xfrm>
            <a:off x="3491465" y="2897350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New Media &amp; Society</a:t>
            </a:r>
          </a:p>
          <a:p>
            <a:r>
              <a:rPr lang="en-GB" sz="1400" dirty="0">
                <a:latin typeface="Helvetica" pitchFamily="2" charset="0"/>
              </a:rPr>
              <a:t>Information Society</a:t>
            </a:r>
          </a:p>
          <a:p>
            <a:r>
              <a:rPr lang="en-GB" sz="1400" dirty="0">
                <a:latin typeface="Helvetica" pitchFamily="2" charset="0"/>
              </a:rPr>
              <a:t>Information Communication &amp; Society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8EF16-0DDB-71AA-18A0-34153C442B3D}"/>
              </a:ext>
            </a:extLst>
          </p:cNvPr>
          <p:cNvSpPr txBox="1"/>
          <p:nvPr/>
        </p:nvSpPr>
        <p:spPr>
          <a:xfrm>
            <a:off x="3164265" y="4381924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University of Twente</a:t>
            </a:r>
          </a:p>
          <a:p>
            <a:r>
              <a:rPr lang="en-GB" sz="1400" dirty="0">
                <a:latin typeface="Helvetica" pitchFamily="2" charset="0"/>
              </a:rPr>
              <a:t>London School of Economics </a:t>
            </a:r>
          </a:p>
          <a:p>
            <a:r>
              <a:rPr lang="en-GB" sz="1400" dirty="0">
                <a:latin typeface="Helvetica" pitchFamily="2" charset="0"/>
              </a:rPr>
              <a:t>University of Zurich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D3350-D302-7E7E-D8ED-8B6DFE0B18C9}"/>
              </a:ext>
            </a:extLst>
          </p:cNvPr>
          <p:cNvSpPr txBox="1"/>
          <p:nvPr/>
        </p:nvSpPr>
        <p:spPr>
          <a:xfrm>
            <a:off x="1629388" y="5838608"/>
            <a:ext cx="530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United Kingdom</a:t>
            </a:r>
          </a:p>
          <a:p>
            <a:r>
              <a:rPr lang="en-GB" sz="1400" dirty="0">
                <a:latin typeface="Helvetica" pitchFamily="2" charset="0"/>
              </a:rPr>
              <a:t>Netherlands</a:t>
            </a:r>
          </a:p>
          <a:p>
            <a:r>
              <a:rPr lang="en-GB" sz="1400" dirty="0">
                <a:latin typeface="Helvetica" pitchFamily="2" charset="0"/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413555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Carlos Castillo Tellez</dc:creator>
  <cp:lastModifiedBy>Luis Carlos Castillo Tellez</cp:lastModifiedBy>
  <cp:revision>3</cp:revision>
  <dcterms:created xsi:type="dcterms:W3CDTF">2023-05-02T11:38:37Z</dcterms:created>
  <dcterms:modified xsi:type="dcterms:W3CDTF">2023-05-07T09:53:15Z</dcterms:modified>
</cp:coreProperties>
</file>