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6"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40411-87AF-40B7-8830-45BD7998EC09}"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D7EF43B2-6786-45F1-96B1-BDC34F8645DC}">
      <dgm:prSet/>
      <dgm:spPr/>
      <dgm:t>
        <a:bodyPr/>
        <a:lstStyle/>
        <a:p>
          <a:r>
            <a:rPr lang="fr-FR" dirty="0"/>
            <a:t>Line plot/ Graphique en courbes: Utilisé pour faire apparaître des tendances au cours du temps.</a:t>
          </a:r>
          <a:endParaRPr lang="en-US" dirty="0"/>
        </a:p>
      </dgm:t>
    </dgm:pt>
    <dgm:pt modelId="{A72454F1-783A-4660-84CB-C3EB169D83BB}" type="parTrans" cxnId="{31883456-D3BB-4DEB-832E-D6CC0A36B8D7}">
      <dgm:prSet/>
      <dgm:spPr/>
      <dgm:t>
        <a:bodyPr/>
        <a:lstStyle/>
        <a:p>
          <a:endParaRPr lang="en-US"/>
        </a:p>
      </dgm:t>
    </dgm:pt>
    <dgm:pt modelId="{6DAE1D20-2708-464F-BD6D-90D94D75CB4F}" type="sibTrans" cxnId="{31883456-D3BB-4DEB-832E-D6CC0A36B8D7}">
      <dgm:prSet/>
      <dgm:spPr/>
      <dgm:t>
        <a:bodyPr/>
        <a:lstStyle/>
        <a:p>
          <a:endParaRPr lang="en-US"/>
        </a:p>
      </dgm:t>
    </dgm:pt>
    <dgm:pt modelId="{E6178D68-8BC2-4227-9254-37BFEFF78757}">
      <dgm:prSet/>
      <dgm:spPr/>
      <dgm:t>
        <a:bodyPr/>
        <a:lstStyle/>
        <a:p>
          <a:r>
            <a:rPr lang="fr-FR" dirty="0"/>
            <a:t>Histogramme: Permet de montrer les caractéristiques principales de la distribution des données de façon pratique.</a:t>
          </a:r>
          <a:endParaRPr lang="en-US" dirty="0"/>
        </a:p>
      </dgm:t>
    </dgm:pt>
    <dgm:pt modelId="{3FA7FBC8-E32D-490F-AC33-E815EB97A592}" type="parTrans" cxnId="{58E35CAB-BEC8-4D7B-A85E-27EEE8B997C2}">
      <dgm:prSet/>
      <dgm:spPr/>
      <dgm:t>
        <a:bodyPr/>
        <a:lstStyle/>
        <a:p>
          <a:endParaRPr lang="en-US"/>
        </a:p>
      </dgm:t>
    </dgm:pt>
    <dgm:pt modelId="{4CE85128-EA6F-4A56-90B0-FE0B405D2067}" type="sibTrans" cxnId="{58E35CAB-BEC8-4D7B-A85E-27EEE8B997C2}">
      <dgm:prSet/>
      <dgm:spPr/>
      <dgm:t>
        <a:bodyPr/>
        <a:lstStyle/>
        <a:p>
          <a:endParaRPr lang="en-US"/>
        </a:p>
      </dgm:t>
    </dgm:pt>
    <dgm:pt modelId="{10FC914F-41CF-47CC-9FAF-1547724D43C6}">
      <dgm:prSet/>
      <dgm:spPr/>
      <dgm:t>
        <a:bodyPr/>
        <a:lstStyle/>
        <a:p>
          <a:r>
            <a:rPr lang="fr-FR" dirty="0"/>
            <a:t>Calcul du taux de croissance des ventes qui permet de mesurer le pourcentage d’augmentation des ventes d’une entreprise, année après année. </a:t>
          </a:r>
          <a:endParaRPr lang="en-US" dirty="0"/>
        </a:p>
      </dgm:t>
    </dgm:pt>
    <dgm:pt modelId="{AE5B0561-6342-43B8-A02C-1991FE8E724F}" type="parTrans" cxnId="{9A26C758-EF1D-4B09-82D8-53B1F6580372}">
      <dgm:prSet/>
      <dgm:spPr/>
      <dgm:t>
        <a:bodyPr/>
        <a:lstStyle/>
        <a:p>
          <a:endParaRPr lang="en-US"/>
        </a:p>
      </dgm:t>
    </dgm:pt>
    <dgm:pt modelId="{9E8B83DD-35CE-425F-9DDE-390131A219D4}" type="sibTrans" cxnId="{9A26C758-EF1D-4B09-82D8-53B1F6580372}">
      <dgm:prSet/>
      <dgm:spPr/>
      <dgm:t>
        <a:bodyPr/>
        <a:lstStyle/>
        <a:p>
          <a:endParaRPr lang="en-US"/>
        </a:p>
      </dgm:t>
    </dgm:pt>
    <dgm:pt modelId="{81A8612A-6C04-4D4C-9632-393459517387}">
      <dgm:prSet/>
      <dgm:spPr/>
      <dgm:t>
        <a:bodyPr/>
        <a:lstStyle/>
        <a:p>
          <a:r>
            <a:rPr lang="fr-FR"/>
            <a:t>Calcul du seuil de rentabilité en CA: Niveau du CA pour lequel l’entreprise obtiendra un résultat nul.</a:t>
          </a:r>
          <a:endParaRPr lang="en-US"/>
        </a:p>
      </dgm:t>
    </dgm:pt>
    <dgm:pt modelId="{6D6D79F7-2A9F-4E9F-B074-A71F5820A730}" type="parTrans" cxnId="{106BDB46-02B0-4B7D-AA6F-F030CF5AB7EB}">
      <dgm:prSet/>
      <dgm:spPr/>
      <dgm:t>
        <a:bodyPr/>
        <a:lstStyle/>
        <a:p>
          <a:endParaRPr lang="en-US"/>
        </a:p>
      </dgm:t>
    </dgm:pt>
    <dgm:pt modelId="{4689035F-6392-4637-85D1-A21D11AA7B80}" type="sibTrans" cxnId="{106BDB46-02B0-4B7D-AA6F-F030CF5AB7EB}">
      <dgm:prSet/>
      <dgm:spPr/>
      <dgm:t>
        <a:bodyPr/>
        <a:lstStyle/>
        <a:p>
          <a:endParaRPr lang="en-US"/>
        </a:p>
      </dgm:t>
    </dgm:pt>
    <dgm:pt modelId="{5A2B2B7F-2C37-4DA8-8CF3-2DBFA5F19613}">
      <dgm:prSet/>
      <dgm:spPr/>
      <dgm:t>
        <a:bodyPr/>
        <a:lstStyle/>
        <a:p>
          <a:r>
            <a:rPr lang="fr-FR" dirty="0"/>
            <a:t>Calcul du point mort en jours: A partir du combientième jour l’entreprise aura couvert ses charges et commencera à faire des bénéfices.</a:t>
          </a:r>
          <a:endParaRPr lang="en-US" dirty="0"/>
        </a:p>
      </dgm:t>
    </dgm:pt>
    <dgm:pt modelId="{0917A521-8548-47CF-AF11-676B63B2A711}" type="parTrans" cxnId="{ABCA8F73-A023-4B98-9923-A845E45A2B70}">
      <dgm:prSet/>
      <dgm:spPr/>
      <dgm:t>
        <a:bodyPr/>
        <a:lstStyle/>
        <a:p>
          <a:endParaRPr lang="en-US"/>
        </a:p>
      </dgm:t>
    </dgm:pt>
    <dgm:pt modelId="{B6E36FDF-EEF4-40F8-BFF3-13D75FC964D9}" type="sibTrans" cxnId="{ABCA8F73-A023-4B98-9923-A845E45A2B70}">
      <dgm:prSet/>
      <dgm:spPr/>
      <dgm:t>
        <a:bodyPr/>
        <a:lstStyle/>
        <a:p>
          <a:endParaRPr lang="en-US"/>
        </a:p>
      </dgm:t>
    </dgm:pt>
    <dgm:pt modelId="{C20AD49A-073D-4F2F-B096-A05D69E75E13}">
      <dgm:prSet/>
      <dgm:spPr/>
      <dgm:t>
        <a:bodyPr/>
        <a:lstStyle/>
        <a:p>
          <a:r>
            <a:rPr lang="fr-FR"/>
            <a:t>Bulles groupés: Permet de visualiser rapidement quel sont les mois ou l’entreprise réalise son meilleur chiffre d’affaires et inversement.</a:t>
          </a:r>
          <a:endParaRPr lang="en-US"/>
        </a:p>
      </dgm:t>
    </dgm:pt>
    <dgm:pt modelId="{C92B2AF1-D85E-47ED-8F63-537717123CF7}" type="parTrans" cxnId="{359BEA08-739C-41E5-9D4B-4026E16CBC74}">
      <dgm:prSet/>
      <dgm:spPr/>
      <dgm:t>
        <a:bodyPr/>
        <a:lstStyle/>
        <a:p>
          <a:endParaRPr lang="en-US"/>
        </a:p>
      </dgm:t>
    </dgm:pt>
    <dgm:pt modelId="{691C6E2A-E46E-4FBF-B81D-A6DB11BB4F9D}" type="sibTrans" cxnId="{359BEA08-739C-41E5-9D4B-4026E16CBC74}">
      <dgm:prSet/>
      <dgm:spPr/>
      <dgm:t>
        <a:bodyPr/>
        <a:lstStyle/>
        <a:p>
          <a:endParaRPr lang="en-US"/>
        </a:p>
      </dgm:t>
    </dgm:pt>
    <dgm:pt modelId="{556B539C-CCFF-49B9-AA5A-759F932F1780}" type="pres">
      <dgm:prSet presAssocID="{E6440411-87AF-40B7-8830-45BD7998EC09}" presName="diagram" presStyleCnt="0">
        <dgm:presLayoutVars>
          <dgm:dir/>
          <dgm:resizeHandles val="exact"/>
        </dgm:presLayoutVars>
      </dgm:prSet>
      <dgm:spPr/>
    </dgm:pt>
    <dgm:pt modelId="{727F9308-AB62-42DF-9CFD-5F8373577EED}" type="pres">
      <dgm:prSet presAssocID="{D7EF43B2-6786-45F1-96B1-BDC34F8645DC}" presName="node" presStyleLbl="node1" presStyleIdx="0" presStyleCnt="6">
        <dgm:presLayoutVars>
          <dgm:bulletEnabled val="1"/>
        </dgm:presLayoutVars>
      </dgm:prSet>
      <dgm:spPr/>
    </dgm:pt>
    <dgm:pt modelId="{C59277BF-2D99-49C0-BB99-31E901B879A1}" type="pres">
      <dgm:prSet presAssocID="{6DAE1D20-2708-464F-BD6D-90D94D75CB4F}" presName="sibTrans" presStyleCnt="0"/>
      <dgm:spPr/>
    </dgm:pt>
    <dgm:pt modelId="{7D726C61-0B31-4268-89A6-C7BD1B2BE97B}" type="pres">
      <dgm:prSet presAssocID="{E6178D68-8BC2-4227-9254-37BFEFF78757}" presName="node" presStyleLbl="node1" presStyleIdx="1" presStyleCnt="6">
        <dgm:presLayoutVars>
          <dgm:bulletEnabled val="1"/>
        </dgm:presLayoutVars>
      </dgm:prSet>
      <dgm:spPr/>
    </dgm:pt>
    <dgm:pt modelId="{254C6F67-F1CA-4211-BC76-ECF82240D3F3}" type="pres">
      <dgm:prSet presAssocID="{4CE85128-EA6F-4A56-90B0-FE0B405D2067}" presName="sibTrans" presStyleCnt="0"/>
      <dgm:spPr/>
    </dgm:pt>
    <dgm:pt modelId="{EAF2851D-5D41-4235-A2FE-E518294C3699}" type="pres">
      <dgm:prSet presAssocID="{10FC914F-41CF-47CC-9FAF-1547724D43C6}" presName="node" presStyleLbl="node1" presStyleIdx="2" presStyleCnt="6">
        <dgm:presLayoutVars>
          <dgm:bulletEnabled val="1"/>
        </dgm:presLayoutVars>
      </dgm:prSet>
      <dgm:spPr/>
    </dgm:pt>
    <dgm:pt modelId="{11A42E27-8DB2-4E2F-89E7-4044713A1B9B}" type="pres">
      <dgm:prSet presAssocID="{9E8B83DD-35CE-425F-9DDE-390131A219D4}" presName="sibTrans" presStyleCnt="0"/>
      <dgm:spPr/>
    </dgm:pt>
    <dgm:pt modelId="{31BFC9A1-3FDB-490C-B608-4922F97AC0EF}" type="pres">
      <dgm:prSet presAssocID="{81A8612A-6C04-4D4C-9632-393459517387}" presName="node" presStyleLbl="node1" presStyleIdx="3" presStyleCnt="6">
        <dgm:presLayoutVars>
          <dgm:bulletEnabled val="1"/>
        </dgm:presLayoutVars>
      </dgm:prSet>
      <dgm:spPr/>
    </dgm:pt>
    <dgm:pt modelId="{3470EE1E-E2F2-4785-A22F-961EF86C7F39}" type="pres">
      <dgm:prSet presAssocID="{4689035F-6392-4637-85D1-A21D11AA7B80}" presName="sibTrans" presStyleCnt="0"/>
      <dgm:spPr/>
    </dgm:pt>
    <dgm:pt modelId="{EABDC151-8492-49D7-B02E-6E723D74B447}" type="pres">
      <dgm:prSet presAssocID="{5A2B2B7F-2C37-4DA8-8CF3-2DBFA5F19613}" presName="node" presStyleLbl="node1" presStyleIdx="4" presStyleCnt="6">
        <dgm:presLayoutVars>
          <dgm:bulletEnabled val="1"/>
        </dgm:presLayoutVars>
      </dgm:prSet>
      <dgm:spPr/>
    </dgm:pt>
    <dgm:pt modelId="{951FBADD-E225-4626-AEB7-F90A0A2D5235}" type="pres">
      <dgm:prSet presAssocID="{B6E36FDF-EEF4-40F8-BFF3-13D75FC964D9}" presName="sibTrans" presStyleCnt="0"/>
      <dgm:spPr/>
    </dgm:pt>
    <dgm:pt modelId="{E5796710-48FB-4367-AA11-0C1B3D41543A}" type="pres">
      <dgm:prSet presAssocID="{C20AD49A-073D-4F2F-B096-A05D69E75E13}" presName="node" presStyleLbl="node1" presStyleIdx="5" presStyleCnt="6">
        <dgm:presLayoutVars>
          <dgm:bulletEnabled val="1"/>
        </dgm:presLayoutVars>
      </dgm:prSet>
      <dgm:spPr/>
    </dgm:pt>
  </dgm:ptLst>
  <dgm:cxnLst>
    <dgm:cxn modelId="{A7B43403-076A-4ABF-9474-7390971D1122}" type="presOf" srcId="{10FC914F-41CF-47CC-9FAF-1547724D43C6}" destId="{EAF2851D-5D41-4235-A2FE-E518294C3699}" srcOrd="0" destOrd="0" presId="urn:microsoft.com/office/officeart/2005/8/layout/default"/>
    <dgm:cxn modelId="{359BEA08-739C-41E5-9D4B-4026E16CBC74}" srcId="{E6440411-87AF-40B7-8830-45BD7998EC09}" destId="{C20AD49A-073D-4F2F-B096-A05D69E75E13}" srcOrd="5" destOrd="0" parTransId="{C92B2AF1-D85E-47ED-8F63-537717123CF7}" sibTransId="{691C6E2A-E46E-4FBF-B81D-A6DB11BB4F9D}"/>
    <dgm:cxn modelId="{DC767442-746A-429E-903D-1850B3EEEFC3}" type="presOf" srcId="{D7EF43B2-6786-45F1-96B1-BDC34F8645DC}" destId="{727F9308-AB62-42DF-9CFD-5F8373577EED}" srcOrd="0" destOrd="0" presId="urn:microsoft.com/office/officeart/2005/8/layout/default"/>
    <dgm:cxn modelId="{DB1EF743-319F-48DB-9D62-CA7DAA49C084}" type="presOf" srcId="{5A2B2B7F-2C37-4DA8-8CF3-2DBFA5F19613}" destId="{EABDC151-8492-49D7-B02E-6E723D74B447}" srcOrd="0" destOrd="0" presId="urn:microsoft.com/office/officeart/2005/8/layout/default"/>
    <dgm:cxn modelId="{106BDB46-02B0-4B7D-AA6F-F030CF5AB7EB}" srcId="{E6440411-87AF-40B7-8830-45BD7998EC09}" destId="{81A8612A-6C04-4D4C-9632-393459517387}" srcOrd="3" destOrd="0" parTransId="{6D6D79F7-2A9F-4E9F-B074-A71F5820A730}" sibTransId="{4689035F-6392-4637-85D1-A21D11AA7B80}"/>
    <dgm:cxn modelId="{81489F6D-CAF8-463A-990D-B51B4B4D9151}" type="presOf" srcId="{E6440411-87AF-40B7-8830-45BD7998EC09}" destId="{556B539C-CCFF-49B9-AA5A-759F932F1780}" srcOrd="0" destOrd="0" presId="urn:microsoft.com/office/officeart/2005/8/layout/default"/>
    <dgm:cxn modelId="{ABCA8F73-A023-4B98-9923-A845E45A2B70}" srcId="{E6440411-87AF-40B7-8830-45BD7998EC09}" destId="{5A2B2B7F-2C37-4DA8-8CF3-2DBFA5F19613}" srcOrd="4" destOrd="0" parTransId="{0917A521-8548-47CF-AF11-676B63B2A711}" sibTransId="{B6E36FDF-EEF4-40F8-BFF3-13D75FC964D9}"/>
    <dgm:cxn modelId="{31883456-D3BB-4DEB-832E-D6CC0A36B8D7}" srcId="{E6440411-87AF-40B7-8830-45BD7998EC09}" destId="{D7EF43B2-6786-45F1-96B1-BDC34F8645DC}" srcOrd="0" destOrd="0" parTransId="{A72454F1-783A-4660-84CB-C3EB169D83BB}" sibTransId="{6DAE1D20-2708-464F-BD6D-90D94D75CB4F}"/>
    <dgm:cxn modelId="{9A26C758-EF1D-4B09-82D8-53B1F6580372}" srcId="{E6440411-87AF-40B7-8830-45BD7998EC09}" destId="{10FC914F-41CF-47CC-9FAF-1547724D43C6}" srcOrd="2" destOrd="0" parTransId="{AE5B0561-6342-43B8-A02C-1991FE8E724F}" sibTransId="{9E8B83DD-35CE-425F-9DDE-390131A219D4}"/>
    <dgm:cxn modelId="{C8EE5E83-C782-49EC-A15C-7FAA5609F241}" type="presOf" srcId="{81A8612A-6C04-4D4C-9632-393459517387}" destId="{31BFC9A1-3FDB-490C-B608-4922F97AC0EF}" srcOrd="0" destOrd="0" presId="urn:microsoft.com/office/officeart/2005/8/layout/default"/>
    <dgm:cxn modelId="{D9C3DB8C-47CB-4C5C-A32D-978BB5F2E157}" type="presOf" srcId="{C20AD49A-073D-4F2F-B096-A05D69E75E13}" destId="{E5796710-48FB-4367-AA11-0C1B3D41543A}" srcOrd="0" destOrd="0" presId="urn:microsoft.com/office/officeart/2005/8/layout/default"/>
    <dgm:cxn modelId="{58E35CAB-BEC8-4D7B-A85E-27EEE8B997C2}" srcId="{E6440411-87AF-40B7-8830-45BD7998EC09}" destId="{E6178D68-8BC2-4227-9254-37BFEFF78757}" srcOrd="1" destOrd="0" parTransId="{3FA7FBC8-E32D-490F-AC33-E815EB97A592}" sibTransId="{4CE85128-EA6F-4A56-90B0-FE0B405D2067}"/>
    <dgm:cxn modelId="{082CB4F9-185A-405C-B3C9-CE632DB0DBA3}" type="presOf" srcId="{E6178D68-8BC2-4227-9254-37BFEFF78757}" destId="{7D726C61-0B31-4268-89A6-C7BD1B2BE97B}" srcOrd="0" destOrd="0" presId="urn:microsoft.com/office/officeart/2005/8/layout/default"/>
    <dgm:cxn modelId="{CBDD6050-B138-47CB-9BE1-E20058C89A0B}" type="presParOf" srcId="{556B539C-CCFF-49B9-AA5A-759F932F1780}" destId="{727F9308-AB62-42DF-9CFD-5F8373577EED}" srcOrd="0" destOrd="0" presId="urn:microsoft.com/office/officeart/2005/8/layout/default"/>
    <dgm:cxn modelId="{3AA654CC-0106-4585-B30F-9F811E1C99B8}" type="presParOf" srcId="{556B539C-CCFF-49B9-AA5A-759F932F1780}" destId="{C59277BF-2D99-49C0-BB99-31E901B879A1}" srcOrd="1" destOrd="0" presId="urn:microsoft.com/office/officeart/2005/8/layout/default"/>
    <dgm:cxn modelId="{B88BF71C-6944-42B1-850B-33EBE39AA1A0}" type="presParOf" srcId="{556B539C-CCFF-49B9-AA5A-759F932F1780}" destId="{7D726C61-0B31-4268-89A6-C7BD1B2BE97B}" srcOrd="2" destOrd="0" presId="urn:microsoft.com/office/officeart/2005/8/layout/default"/>
    <dgm:cxn modelId="{4EE19D35-43F9-4AFE-BE7F-45627B0D0E5B}" type="presParOf" srcId="{556B539C-CCFF-49B9-AA5A-759F932F1780}" destId="{254C6F67-F1CA-4211-BC76-ECF82240D3F3}" srcOrd="3" destOrd="0" presId="urn:microsoft.com/office/officeart/2005/8/layout/default"/>
    <dgm:cxn modelId="{8BC72AF2-FAF8-4151-95B4-1C239489BEC4}" type="presParOf" srcId="{556B539C-CCFF-49B9-AA5A-759F932F1780}" destId="{EAF2851D-5D41-4235-A2FE-E518294C3699}" srcOrd="4" destOrd="0" presId="urn:microsoft.com/office/officeart/2005/8/layout/default"/>
    <dgm:cxn modelId="{89E20A11-1F6B-401B-8B74-E61687DFB3A2}" type="presParOf" srcId="{556B539C-CCFF-49B9-AA5A-759F932F1780}" destId="{11A42E27-8DB2-4E2F-89E7-4044713A1B9B}" srcOrd="5" destOrd="0" presId="urn:microsoft.com/office/officeart/2005/8/layout/default"/>
    <dgm:cxn modelId="{CA0E14EB-9D31-4FDC-9B69-3E31B67F4D88}" type="presParOf" srcId="{556B539C-CCFF-49B9-AA5A-759F932F1780}" destId="{31BFC9A1-3FDB-490C-B608-4922F97AC0EF}" srcOrd="6" destOrd="0" presId="urn:microsoft.com/office/officeart/2005/8/layout/default"/>
    <dgm:cxn modelId="{4B6AB917-41B3-45CB-8F9C-2FCA7A2A3DD0}" type="presParOf" srcId="{556B539C-CCFF-49B9-AA5A-759F932F1780}" destId="{3470EE1E-E2F2-4785-A22F-961EF86C7F39}" srcOrd="7" destOrd="0" presId="urn:microsoft.com/office/officeart/2005/8/layout/default"/>
    <dgm:cxn modelId="{AD0DF4CF-0AF3-4EE9-8B73-9F8C959E5C83}" type="presParOf" srcId="{556B539C-CCFF-49B9-AA5A-759F932F1780}" destId="{EABDC151-8492-49D7-B02E-6E723D74B447}" srcOrd="8" destOrd="0" presId="urn:microsoft.com/office/officeart/2005/8/layout/default"/>
    <dgm:cxn modelId="{762F5912-E88D-49FD-B218-83E6AB782EDC}" type="presParOf" srcId="{556B539C-CCFF-49B9-AA5A-759F932F1780}" destId="{951FBADD-E225-4626-AEB7-F90A0A2D5235}" srcOrd="9" destOrd="0" presId="urn:microsoft.com/office/officeart/2005/8/layout/default"/>
    <dgm:cxn modelId="{91264E54-98F7-4635-990E-9C24CBDF1FC7}" type="presParOf" srcId="{556B539C-CCFF-49B9-AA5A-759F932F1780}" destId="{E5796710-48FB-4367-AA11-0C1B3D41543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F9308-AB62-42DF-9CFD-5F8373577EED}">
      <dsp:nvSpPr>
        <dsp:cNvPr id="0" name=""/>
        <dsp:cNvSpPr/>
      </dsp:nvSpPr>
      <dsp:spPr>
        <a:xfrm>
          <a:off x="412665" y="416"/>
          <a:ext cx="2175252" cy="13051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Line plot/ Graphique en courbes: Utilisé pour faire apparaître des tendances au cours du temps.</a:t>
          </a:r>
          <a:endParaRPr lang="en-US" sz="1400" kern="1200" dirty="0"/>
        </a:p>
      </dsp:txBody>
      <dsp:txXfrm>
        <a:off x="412665" y="416"/>
        <a:ext cx="2175252" cy="1305151"/>
      </dsp:txXfrm>
    </dsp:sp>
    <dsp:sp modelId="{7D726C61-0B31-4268-89A6-C7BD1B2BE97B}">
      <dsp:nvSpPr>
        <dsp:cNvPr id="0" name=""/>
        <dsp:cNvSpPr/>
      </dsp:nvSpPr>
      <dsp:spPr>
        <a:xfrm>
          <a:off x="2805443" y="416"/>
          <a:ext cx="2175252" cy="1305151"/>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Histogramme: Permet de montrer les caractéristiques principales de la distribution des données de façon pratique.</a:t>
          </a:r>
          <a:endParaRPr lang="en-US" sz="1400" kern="1200" dirty="0"/>
        </a:p>
      </dsp:txBody>
      <dsp:txXfrm>
        <a:off x="2805443" y="416"/>
        <a:ext cx="2175252" cy="1305151"/>
      </dsp:txXfrm>
    </dsp:sp>
    <dsp:sp modelId="{EAF2851D-5D41-4235-A2FE-E518294C3699}">
      <dsp:nvSpPr>
        <dsp:cNvPr id="0" name=""/>
        <dsp:cNvSpPr/>
      </dsp:nvSpPr>
      <dsp:spPr>
        <a:xfrm>
          <a:off x="412665" y="1523093"/>
          <a:ext cx="2175252" cy="1305151"/>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Calcul du taux de croissance des ventes qui permet de mesurer le pourcentage d’augmentation des ventes d’une entreprise, année après année. </a:t>
          </a:r>
          <a:endParaRPr lang="en-US" sz="1400" kern="1200" dirty="0"/>
        </a:p>
      </dsp:txBody>
      <dsp:txXfrm>
        <a:off x="412665" y="1523093"/>
        <a:ext cx="2175252" cy="1305151"/>
      </dsp:txXfrm>
    </dsp:sp>
    <dsp:sp modelId="{31BFC9A1-3FDB-490C-B608-4922F97AC0EF}">
      <dsp:nvSpPr>
        <dsp:cNvPr id="0" name=""/>
        <dsp:cNvSpPr/>
      </dsp:nvSpPr>
      <dsp:spPr>
        <a:xfrm>
          <a:off x="2805443" y="1523093"/>
          <a:ext cx="2175252" cy="1305151"/>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Calcul du seuil de rentabilité en CA: Niveau du CA pour lequel l’entreprise obtiendra un résultat nul.</a:t>
          </a:r>
          <a:endParaRPr lang="en-US" sz="1400" kern="1200"/>
        </a:p>
      </dsp:txBody>
      <dsp:txXfrm>
        <a:off x="2805443" y="1523093"/>
        <a:ext cx="2175252" cy="1305151"/>
      </dsp:txXfrm>
    </dsp:sp>
    <dsp:sp modelId="{EABDC151-8492-49D7-B02E-6E723D74B447}">
      <dsp:nvSpPr>
        <dsp:cNvPr id="0" name=""/>
        <dsp:cNvSpPr/>
      </dsp:nvSpPr>
      <dsp:spPr>
        <a:xfrm>
          <a:off x="412665" y="3045769"/>
          <a:ext cx="2175252" cy="1305151"/>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Calcul du point mort en jours: A partir du combientième jour l’entreprise aura couvert ses charges et commencera à faire des bénéfices.</a:t>
          </a:r>
          <a:endParaRPr lang="en-US" sz="1400" kern="1200" dirty="0"/>
        </a:p>
      </dsp:txBody>
      <dsp:txXfrm>
        <a:off x="412665" y="3045769"/>
        <a:ext cx="2175252" cy="1305151"/>
      </dsp:txXfrm>
    </dsp:sp>
    <dsp:sp modelId="{E5796710-48FB-4367-AA11-0C1B3D41543A}">
      <dsp:nvSpPr>
        <dsp:cNvPr id="0" name=""/>
        <dsp:cNvSpPr/>
      </dsp:nvSpPr>
      <dsp:spPr>
        <a:xfrm>
          <a:off x="2805443" y="3045769"/>
          <a:ext cx="2175252" cy="1305151"/>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Bulles groupés: Permet de visualiser rapidement quel sont les mois ou l’entreprise réalise son meilleur chiffre d’affaires et inversement.</a:t>
          </a:r>
          <a:endParaRPr lang="en-US" sz="1400" kern="1200"/>
        </a:p>
      </dsp:txBody>
      <dsp:txXfrm>
        <a:off x="2805443" y="3045769"/>
        <a:ext cx="2175252" cy="13051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11FB2-E018-DCD3-9A60-774CDD3D247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A9D88EF-E20C-45A8-F2E1-8DCD57A1B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F8EC3C5-A597-AF66-0D25-AFE7F7E41308}"/>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B7466801-DD8D-89A6-45B1-9F1D78FCFB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662284-B79E-652C-F8E2-050906AFA82A}"/>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67137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68F0C-7AB9-2CBF-1A92-6AE7ACF291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55E9035-CB07-A29E-4C6D-A14B0E683FB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CAEE87-9EED-62F9-76F7-25E6D60D186A}"/>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9EA9A75A-7926-AA87-3C94-FC9E4E4FF0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4A0ABF-8338-823C-BF27-B89F75867EF2}"/>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295330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D525D75-1DD6-D249-508E-5E0530E8E3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E760E8-15E8-A31E-236E-2458277E89F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B23B10-FADB-5B38-79AB-1B9A457D85D7}"/>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6E039A44-C050-6491-6460-D82158FCB7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F0BC85-B747-666C-74D8-D7C3604A5880}"/>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243743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C9924-5E66-324D-C4E4-C48823A4F1A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3A65B2-5630-6570-B7C2-016A61CC64E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34A84E-CB6C-9FF6-9F29-BC3AB4443568}"/>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31ADCB59-F624-299A-BE73-3591363AD7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DBF53D-633D-2C4C-B14A-2A03E573BEDA}"/>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70050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FE038-1C01-00C0-48BF-226C22C1CCA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4734957-BA92-5A44-40E3-C1A87B8BC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57A10A-E360-8EC2-607E-05A8837F4794}"/>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E9CF9E87-CDA7-3C80-F9BE-76F1ADC6A5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E03461-A4FB-9BD2-18FD-06276F1744B3}"/>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195155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AA0D74-050E-E738-182E-08E311B397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503AA5-99F6-00AA-992A-18892205EC1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5AC9A02-182F-4E72-D3C4-6428135DDC4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A15E7A-1224-6DCC-CBEB-03CA7A687643}"/>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6" name="Espace réservé du pied de page 5">
            <a:extLst>
              <a:ext uri="{FF2B5EF4-FFF2-40B4-BE49-F238E27FC236}">
                <a16:creationId xmlns:a16="http://schemas.microsoft.com/office/drawing/2014/main" id="{0D020F98-A596-DD02-9119-007C696F5B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B7D271-876F-5EFF-FF0C-52A8DD495028}"/>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233247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A3429-1233-9CFA-E026-56888805641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5060852-24FE-B3A5-C832-9A7A96B1A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7983413-A361-24E2-88B1-93422915012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BDDD8D6-9D57-5F74-04C5-6A77C04C3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77BC0DE-A366-6227-931D-03DB769AB6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AA5D39C-C778-67E3-D2CA-14079D001F19}"/>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8" name="Espace réservé du pied de page 7">
            <a:extLst>
              <a:ext uri="{FF2B5EF4-FFF2-40B4-BE49-F238E27FC236}">
                <a16:creationId xmlns:a16="http://schemas.microsoft.com/office/drawing/2014/main" id="{BEE94959-6309-D988-FABF-AE86F4F471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2BAD065-12D1-E331-D4F6-1FDB063819B4}"/>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105210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AADD4-5974-D6B6-D062-9394DC4B58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08CF822-E92A-6CCD-5658-9AC83257304C}"/>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4" name="Espace réservé du pied de page 3">
            <a:extLst>
              <a:ext uri="{FF2B5EF4-FFF2-40B4-BE49-F238E27FC236}">
                <a16:creationId xmlns:a16="http://schemas.microsoft.com/office/drawing/2014/main" id="{00D3BB74-0563-9E75-7DCE-B8013527A3B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9E94613-AECC-B2AA-F26B-E33F9B12A737}"/>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178475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4E60C19-1B39-CB85-9E56-472F5F6A68CD}"/>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3" name="Espace réservé du pied de page 2">
            <a:extLst>
              <a:ext uri="{FF2B5EF4-FFF2-40B4-BE49-F238E27FC236}">
                <a16:creationId xmlns:a16="http://schemas.microsoft.com/office/drawing/2014/main" id="{6EDF953E-F3B9-5F8F-49B2-6A59D7A94C1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FFB20C6-C988-242F-561D-21755DCD4813}"/>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317492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5E9BF-42E6-638E-4623-734BD03E5C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91E6057-E1B9-D3D3-4477-611B8B7C8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2F5EFC-6152-862E-5A66-B5D9DC69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120A64-1BBB-2BE9-AEEC-8A16F8AA506A}"/>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6" name="Espace réservé du pied de page 5">
            <a:extLst>
              <a:ext uri="{FF2B5EF4-FFF2-40B4-BE49-F238E27FC236}">
                <a16:creationId xmlns:a16="http://schemas.microsoft.com/office/drawing/2014/main" id="{28A6BA97-B7E7-5411-871D-B109D3BFE0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88171F-E596-AE4D-84B7-5A5FD489B35A}"/>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4962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7C4E6-7EA5-A26E-7DDE-05AEC846512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E1F622-D2EF-9C0B-9E2B-B11F6A962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2939AC8-D000-9EC5-CBA7-EA7B82528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7AB8B9-4476-AAA4-E17F-169A4CD9A3DC}"/>
              </a:ext>
            </a:extLst>
          </p:cNvPr>
          <p:cNvSpPr>
            <a:spLocks noGrp="1"/>
          </p:cNvSpPr>
          <p:nvPr>
            <p:ph type="dt" sz="half" idx="10"/>
          </p:nvPr>
        </p:nvSpPr>
        <p:spPr/>
        <p:txBody>
          <a:bodyPr/>
          <a:lstStyle/>
          <a:p>
            <a:fld id="{5246916F-204E-4FF9-BC90-D8EAB83F8621}" type="datetimeFigureOut">
              <a:rPr lang="fr-FR" smtClean="0"/>
              <a:t>03/05/2023</a:t>
            </a:fld>
            <a:endParaRPr lang="fr-FR"/>
          </a:p>
        </p:txBody>
      </p:sp>
      <p:sp>
        <p:nvSpPr>
          <p:cNvPr id="6" name="Espace réservé du pied de page 5">
            <a:extLst>
              <a:ext uri="{FF2B5EF4-FFF2-40B4-BE49-F238E27FC236}">
                <a16:creationId xmlns:a16="http://schemas.microsoft.com/office/drawing/2014/main" id="{3E83B85B-E726-1923-F657-479E624189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6578E6-5DE7-ACA1-4A41-7CD04F98B2F7}"/>
              </a:ext>
            </a:extLst>
          </p:cNvPr>
          <p:cNvSpPr>
            <a:spLocks noGrp="1"/>
          </p:cNvSpPr>
          <p:nvPr>
            <p:ph type="sldNum" sz="quarter" idx="12"/>
          </p:nvPr>
        </p:nvSpPr>
        <p:spPr/>
        <p:txBody>
          <a:bodyPr/>
          <a:lstStyle/>
          <a:p>
            <a:fld id="{EA7BFE27-F4A6-405E-B39E-EE59C58DAAB6}" type="slidenum">
              <a:rPr lang="fr-FR" smtClean="0"/>
              <a:t>‹N°›</a:t>
            </a:fld>
            <a:endParaRPr lang="fr-FR"/>
          </a:p>
        </p:txBody>
      </p:sp>
    </p:spTree>
    <p:extLst>
      <p:ext uri="{BB962C8B-B14F-4D97-AF65-F5344CB8AC3E}">
        <p14:creationId xmlns:p14="http://schemas.microsoft.com/office/powerpoint/2010/main" val="60995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FAC9B5-5796-8CD1-E973-CA940DB0C8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6A3EE3-8B3B-85EF-EF7C-3419D082B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11DEF0-2738-14F4-9044-AD0E4A6C0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6916F-204E-4FF9-BC90-D8EAB83F8621}" type="datetimeFigureOut">
              <a:rPr lang="fr-FR" smtClean="0"/>
              <a:t>03/05/2023</a:t>
            </a:fld>
            <a:endParaRPr lang="fr-FR"/>
          </a:p>
        </p:txBody>
      </p:sp>
      <p:sp>
        <p:nvSpPr>
          <p:cNvPr id="5" name="Espace réservé du pied de page 4">
            <a:extLst>
              <a:ext uri="{FF2B5EF4-FFF2-40B4-BE49-F238E27FC236}">
                <a16:creationId xmlns:a16="http://schemas.microsoft.com/office/drawing/2014/main" id="{DDA357F1-3898-3FCA-1D58-825C3BEE6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02210DD-20CC-9555-74CF-05C8179A1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BFE27-F4A6-405E-B39E-EE59C58DAAB6}" type="slidenum">
              <a:rPr lang="fr-FR" smtClean="0"/>
              <a:t>‹N°›</a:t>
            </a:fld>
            <a:endParaRPr lang="fr-FR"/>
          </a:p>
        </p:txBody>
      </p:sp>
    </p:spTree>
    <p:extLst>
      <p:ext uri="{BB962C8B-B14F-4D97-AF65-F5344CB8AC3E}">
        <p14:creationId xmlns:p14="http://schemas.microsoft.com/office/powerpoint/2010/main" val="278558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604E2607-86CC-7828-8386-CA55816668C6}"/>
              </a:ext>
            </a:extLst>
          </p:cNvPr>
          <p:cNvSpPr>
            <a:spLocks noGrp="1"/>
          </p:cNvSpPr>
          <p:nvPr>
            <p:ph type="ctrTitle"/>
          </p:nvPr>
        </p:nvSpPr>
        <p:spPr>
          <a:xfrm>
            <a:off x="3215729" y="1764407"/>
            <a:ext cx="5760846" cy="2310312"/>
          </a:xfrm>
        </p:spPr>
        <p:txBody>
          <a:bodyPr>
            <a:normAutofit/>
          </a:bodyPr>
          <a:lstStyle/>
          <a:p>
            <a:r>
              <a:rPr lang="fr-FR" sz="5200">
                <a:solidFill>
                  <a:schemeClr val="tx2"/>
                </a:solidFill>
              </a:rPr>
              <a:t>Projet 8</a:t>
            </a:r>
          </a:p>
        </p:txBody>
      </p:sp>
    </p:spTree>
    <p:extLst>
      <p:ext uri="{BB962C8B-B14F-4D97-AF65-F5344CB8AC3E}">
        <p14:creationId xmlns:p14="http://schemas.microsoft.com/office/powerpoint/2010/main" val="355802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DEE6E236-EEA0-52F6-E050-C7489C7B6DC1}"/>
              </a:ext>
            </a:extLst>
          </p:cNvPr>
          <p:cNvSpPr>
            <a:spLocks noGrp="1"/>
          </p:cNvSpPr>
          <p:nvPr>
            <p:ph type="title"/>
          </p:nvPr>
        </p:nvSpPr>
        <p:spPr>
          <a:xfrm>
            <a:off x="640080" y="1243013"/>
            <a:ext cx="3855720" cy="4371974"/>
          </a:xfrm>
        </p:spPr>
        <p:txBody>
          <a:bodyPr>
            <a:normAutofit/>
          </a:bodyPr>
          <a:lstStyle/>
          <a:p>
            <a:r>
              <a:rPr lang="fr-FR" sz="3600">
                <a:solidFill>
                  <a:schemeClr val="tx2"/>
                </a:solidFill>
              </a:rPr>
              <a:t>Choix de l’option B </a:t>
            </a:r>
          </a:p>
        </p:txBody>
      </p:sp>
      <p:sp>
        <p:nvSpPr>
          <p:cNvPr id="3" name="Espace réservé du contenu 2">
            <a:extLst>
              <a:ext uri="{FF2B5EF4-FFF2-40B4-BE49-F238E27FC236}">
                <a16:creationId xmlns:a16="http://schemas.microsoft.com/office/drawing/2014/main" id="{F6798597-A5E6-A8CE-0046-643CBFD46956}"/>
              </a:ext>
            </a:extLst>
          </p:cNvPr>
          <p:cNvSpPr>
            <a:spLocks noGrp="1"/>
          </p:cNvSpPr>
          <p:nvPr>
            <p:ph idx="1"/>
          </p:nvPr>
        </p:nvSpPr>
        <p:spPr>
          <a:xfrm>
            <a:off x="6172200" y="804672"/>
            <a:ext cx="5221224" cy="5230368"/>
          </a:xfrm>
        </p:spPr>
        <p:txBody>
          <a:bodyPr anchor="ctr">
            <a:normAutofit/>
          </a:bodyPr>
          <a:lstStyle/>
          <a:p>
            <a:pPr marL="0" indent="0">
              <a:buNone/>
            </a:pPr>
            <a:r>
              <a:rPr lang="fr-FR" sz="1800" dirty="0">
                <a:solidFill>
                  <a:schemeClr val="tx2"/>
                </a:solidFill>
              </a:rPr>
              <a:t>Plusieurs options étaient disponibles pour la réalisation de ce projet, étant donné que j’aimerai à l’avenir travailler dans le domaine de la finance ou du sport j’ai décidé de choisir l’option B.</a:t>
            </a:r>
          </a:p>
          <a:p>
            <a:pPr marL="0" indent="0">
              <a:buNone/>
            </a:pPr>
            <a:r>
              <a:rPr lang="fr-FR" sz="1800" dirty="0">
                <a:solidFill>
                  <a:schemeClr val="tx2"/>
                </a:solidFill>
              </a:rPr>
              <a:t>J’ai donc réalisé un tableau de bord portant sur des données différentes de celles présentées dans le projet. (étude sur l’eau potable à la base)</a:t>
            </a:r>
          </a:p>
          <a:p>
            <a:pPr marL="0" indent="0">
              <a:buNone/>
            </a:pPr>
            <a:r>
              <a:rPr lang="fr-FR" sz="1800" dirty="0">
                <a:solidFill>
                  <a:schemeClr val="tx2"/>
                </a:solidFill>
              </a:rPr>
              <a:t>Il faut toutefois adopter une démarche professionnelle, structurée et rigoureuse. </a:t>
            </a:r>
          </a:p>
          <a:p>
            <a:pPr marL="0" indent="0">
              <a:buNone/>
            </a:pPr>
            <a:r>
              <a:rPr lang="fr-FR" sz="1800" dirty="0">
                <a:solidFill>
                  <a:schemeClr val="tx2"/>
                </a:solidFill>
              </a:rPr>
              <a:t>Définir clairement un sujet et une problématique.</a:t>
            </a:r>
          </a:p>
          <a:p>
            <a:pPr marL="0" indent="0">
              <a:buNone/>
            </a:pPr>
            <a:r>
              <a:rPr lang="fr-FR" sz="1800" dirty="0">
                <a:solidFill>
                  <a:schemeClr val="tx2"/>
                </a:solidFill>
              </a:rPr>
              <a:t>Et cadrer les visualisations que l’on souhaite proposer, leurs intérêts respectifs et le niveau d’information qu’elles permettront de lire. </a:t>
            </a:r>
          </a:p>
        </p:txBody>
      </p:sp>
    </p:spTree>
    <p:extLst>
      <p:ext uri="{BB962C8B-B14F-4D97-AF65-F5344CB8AC3E}">
        <p14:creationId xmlns:p14="http://schemas.microsoft.com/office/powerpoint/2010/main" val="23398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DA6329-C61F-0A48-034A-A2B5F866183B}"/>
              </a:ext>
            </a:extLst>
          </p:cNvPr>
          <p:cNvSpPr>
            <a:spLocks noGrp="1"/>
          </p:cNvSpPr>
          <p:nvPr>
            <p:ph type="title"/>
          </p:nvPr>
        </p:nvSpPr>
        <p:spPr>
          <a:xfrm>
            <a:off x="838200" y="365125"/>
            <a:ext cx="10515600" cy="1325563"/>
          </a:xfrm>
        </p:spPr>
        <p:txBody>
          <a:bodyPr>
            <a:normAutofit/>
          </a:bodyPr>
          <a:lstStyle/>
          <a:p>
            <a:r>
              <a:rPr lang="fr-FR" sz="5400"/>
              <a:t>Contexte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26ABE4F-4F9E-8B97-D88D-BF06C51BD9D8}"/>
              </a:ext>
            </a:extLst>
          </p:cNvPr>
          <p:cNvSpPr>
            <a:spLocks noGrp="1"/>
          </p:cNvSpPr>
          <p:nvPr>
            <p:ph idx="1"/>
          </p:nvPr>
        </p:nvSpPr>
        <p:spPr>
          <a:xfrm>
            <a:off x="838200" y="1929384"/>
            <a:ext cx="10515600" cy="4251960"/>
          </a:xfrm>
        </p:spPr>
        <p:txBody>
          <a:bodyPr>
            <a:normAutofit/>
          </a:bodyPr>
          <a:lstStyle/>
          <a:p>
            <a:pPr marL="0" indent="0">
              <a:buNone/>
            </a:pPr>
            <a:r>
              <a:rPr lang="fr-FR" sz="2200" dirty="0"/>
              <a:t>Récemment recruté en tant data analyst dans une pme du Languedoc Roussillon.</a:t>
            </a:r>
          </a:p>
          <a:p>
            <a:pPr marL="0" indent="0">
              <a:buNone/>
            </a:pPr>
            <a:r>
              <a:rPr lang="fr-FR" sz="2200" dirty="0"/>
              <a:t>L’entreprise XMG est dans le secteur d’activité du commerce. Elle vend des outils et matériaux de décoration. J’ai été sollicité pour la mise en place d’un outil visuel permettant de synthétiser quelques agrégats importants pour la prise de décision. </a:t>
            </a:r>
          </a:p>
          <a:p>
            <a:pPr marL="0" indent="0">
              <a:buNone/>
            </a:pPr>
            <a:r>
              <a:rPr lang="fr-FR" sz="2200" dirty="0"/>
              <a:t>Pour y arriver, nous avons tenu des réunions avec le responsable pour recueillir le besoin et cadrer les objectifs du projet en fonction de la disponibilité des données.</a:t>
            </a:r>
          </a:p>
          <a:p>
            <a:pPr marL="0" indent="0">
              <a:buNone/>
            </a:pPr>
            <a:r>
              <a:rPr lang="fr-FR" sz="2200" dirty="0"/>
              <a:t>Malheureusement, la société est gérée au jour le jour pour les recettes et les dépenses et ne fait aucune gestion de trésorerie, aucun tableau de gestion (comparatif et évolution CA), ce qui pose problème par moment. </a:t>
            </a:r>
          </a:p>
          <a:p>
            <a:pPr marL="0" indent="0">
              <a:buNone/>
            </a:pPr>
            <a:r>
              <a:rPr lang="fr-FR" sz="2200" dirty="0"/>
              <a:t>Après discussion avec Hervé, le chef d’entreprise, il aimerait qu’on puisse analyser ses ventes et achats afin d’augmenter la productivité de l’entreprise.</a:t>
            </a:r>
          </a:p>
          <a:p>
            <a:pPr marL="0" indent="0">
              <a:buNone/>
            </a:pPr>
            <a:endParaRPr lang="fr-FR" sz="2200" dirty="0"/>
          </a:p>
          <a:p>
            <a:endParaRPr lang="fr-FR" sz="2200" dirty="0"/>
          </a:p>
        </p:txBody>
      </p:sp>
    </p:spTree>
    <p:extLst>
      <p:ext uri="{BB962C8B-B14F-4D97-AF65-F5344CB8AC3E}">
        <p14:creationId xmlns:p14="http://schemas.microsoft.com/office/powerpoint/2010/main" val="172032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5344309-77A8-B3C4-2422-FF291CD07DA0}"/>
              </a:ext>
            </a:extLst>
          </p:cNvPr>
          <p:cNvSpPr>
            <a:spLocks noGrp="1"/>
          </p:cNvSpPr>
          <p:nvPr>
            <p:ph type="title"/>
          </p:nvPr>
        </p:nvSpPr>
        <p:spPr>
          <a:xfrm>
            <a:off x="5297762" y="329184"/>
            <a:ext cx="6251110" cy="1783080"/>
          </a:xfrm>
        </p:spPr>
        <p:txBody>
          <a:bodyPr anchor="b">
            <a:normAutofit/>
          </a:bodyPr>
          <a:lstStyle/>
          <a:p>
            <a:r>
              <a:rPr lang="fr-FR" sz="5400"/>
              <a:t>Traitement des données</a:t>
            </a:r>
          </a:p>
        </p:txBody>
      </p:sp>
      <p:pic>
        <p:nvPicPr>
          <p:cNvPr id="5" name="Picture 4" descr="Ampoule sur arrière-plan jaune avec faisceaux de lumière et câble">
            <a:extLst>
              <a:ext uri="{FF2B5EF4-FFF2-40B4-BE49-F238E27FC236}">
                <a16:creationId xmlns:a16="http://schemas.microsoft.com/office/drawing/2014/main" id="{632DC1AD-BB28-35E3-A94B-9B17B919BA43}"/>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934F85F-CEB2-7C31-0D62-97B61A5807E4}"/>
              </a:ext>
            </a:extLst>
          </p:cNvPr>
          <p:cNvSpPr>
            <a:spLocks noGrp="1"/>
          </p:cNvSpPr>
          <p:nvPr>
            <p:ph idx="1"/>
          </p:nvPr>
        </p:nvSpPr>
        <p:spPr>
          <a:xfrm>
            <a:off x="5297762" y="2706624"/>
            <a:ext cx="6251110" cy="3483864"/>
          </a:xfrm>
        </p:spPr>
        <p:txBody>
          <a:bodyPr>
            <a:normAutofit/>
          </a:bodyPr>
          <a:lstStyle/>
          <a:p>
            <a:r>
              <a:rPr lang="fr-FR" sz="1700"/>
              <a:t>3 fichiers ont été mis à disposition pour la réalisation de ce projet : Les balances des comptes des années 2020,2021 et 2022</a:t>
            </a:r>
          </a:p>
          <a:p>
            <a:r>
              <a:rPr lang="fr-FR" sz="1700"/>
              <a:t>A partir de ces fichiers, j’ai effectué un tri afin de mettre d’un coté les ventes de l’entreprise, et d’un autre coté les charges de l’entreprise. </a:t>
            </a:r>
          </a:p>
          <a:p>
            <a:r>
              <a:rPr lang="fr-FR" sz="1700"/>
              <a:t>Ensuite, j’ai différencié les charges fixes des charges variables pour pouvoir les comparer d’une année sur l’autre et calculer certains indicateurs.</a:t>
            </a:r>
          </a:p>
          <a:p>
            <a:r>
              <a:rPr lang="fr-FR" sz="1700"/>
              <a:t> Les charges dites variables sont celles qui sont directement lié à la production ou aux ventes de l’entreprise.</a:t>
            </a:r>
          </a:p>
          <a:p>
            <a:r>
              <a:rPr lang="fr-FR" sz="1700"/>
              <a:t>À l’inverse, </a:t>
            </a:r>
            <a:r>
              <a:rPr lang="fr-FR" sz="1700" b="0" i="0">
                <a:effectLst/>
                <a:latin typeface="Google Sans"/>
              </a:rPr>
              <a:t>les charges fixes représentent les charges qui restent stables malgré le niveau d'activité de l'entreprise</a:t>
            </a:r>
            <a:r>
              <a:rPr lang="fr-FR" sz="1700"/>
              <a:t>.</a:t>
            </a:r>
          </a:p>
        </p:txBody>
      </p:sp>
    </p:spTree>
    <p:extLst>
      <p:ext uri="{BB962C8B-B14F-4D97-AF65-F5344CB8AC3E}">
        <p14:creationId xmlns:p14="http://schemas.microsoft.com/office/powerpoint/2010/main" val="282918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7BCB00-0D03-0A90-B649-E1F054171CC4}"/>
              </a:ext>
            </a:extLst>
          </p:cNvPr>
          <p:cNvSpPr>
            <a:spLocks noGrp="1"/>
          </p:cNvSpPr>
          <p:nvPr>
            <p:ph type="title"/>
          </p:nvPr>
        </p:nvSpPr>
        <p:spPr>
          <a:xfrm>
            <a:off x="5297762" y="329184"/>
            <a:ext cx="6251110" cy="1783080"/>
          </a:xfrm>
        </p:spPr>
        <p:txBody>
          <a:bodyPr anchor="b">
            <a:normAutofit/>
          </a:bodyPr>
          <a:lstStyle/>
          <a:p>
            <a:r>
              <a:rPr lang="fr-FR" sz="5400"/>
              <a:t>Les avantages du logiciel Tableau</a:t>
            </a:r>
          </a:p>
        </p:txBody>
      </p:sp>
      <p:pic>
        <p:nvPicPr>
          <p:cNvPr id="5" name="Picture 4" descr="Graphique sur un document avec stylet">
            <a:extLst>
              <a:ext uri="{FF2B5EF4-FFF2-40B4-BE49-F238E27FC236}">
                <a16:creationId xmlns:a16="http://schemas.microsoft.com/office/drawing/2014/main" id="{5B3BCAD4-99CA-3B2F-6A78-E97D3E003E21}"/>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24F5B00-9EFA-9F3E-D398-988DDBC4DC61}"/>
              </a:ext>
            </a:extLst>
          </p:cNvPr>
          <p:cNvSpPr>
            <a:spLocks noGrp="1"/>
          </p:cNvSpPr>
          <p:nvPr>
            <p:ph idx="1"/>
          </p:nvPr>
        </p:nvSpPr>
        <p:spPr>
          <a:xfrm>
            <a:off x="5297762" y="2706624"/>
            <a:ext cx="6251110" cy="3483864"/>
          </a:xfrm>
        </p:spPr>
        <p:txBody>
          <a:bodyPr>
            <a:normAutofit/>
          </a:bodyPr>
          <a:lstStyle/>
          <a:p>
            <a:pPr marL="0" indent="0">
              <a:buNone/>
            </a:pPr>
            <a:r>
              <a:rPr lang="fr-FR" sz="1700" dirty="0"/>
              <a:t>Tableau est un </a:t>
            </a:r>
            <a:r>
              <a:rPr lang="fr-FR" sz="1700" b="1" dirty="0"/>
              <a:t>logiciel de Data visualisation </a:t>
            </a:r>
            <a:r>
              <a:rPr lang="fr-FR" sz="1700" dirty="0"/>
              <a:t>qui permet de </a:t>
            </a:r>
            <a:r>
              <a:rPr lang="fr-FR" sz="1700" b="1" dirty="0"/>
              <a:t>construire des tableaux de bords et des visuels simplement grâce aux données de l’entreprise.</a:t>
            </a:r>
          </a:p>
          <a:p>
            <a:pPr marL="0" indent="0">
              <a:buNone/>
            </a:pPr>
            <a:r>
              <a:rPr lang="fr-FR" sz="1700" dirty="0"/>
              <a:t>Cet outil permet aux entreprises et aux particuliers </a:t>
            </a:r>
            <a:r>
              <a:rPr lang="fr-FR" sz="1700" b="1" dirty="0"/>
              <a:t>d’analyser leurs données de manière intuitive sous la forme de tableaux de bord</a:t>
            </a:r>
            <a:r>
              <a:rPr lang="fr-FR" sz="1700" dirty="0"/>
              <a:t>.</a:t>
            </a:r>
          </a:p>
          <a:p>
            <a:pPr marL="0" indent="0">
              <a:buNone/>
            </a:pPr>
            <a:r>
              <a:rPr lang="fr-FR" sz="1700" b="0" i="0" dirty="0">
                <a:effectLst/>
              </a:rPr>
              <a:t>Tableau </a:t>
            </a:r>
            <a:r>
              <a:rPr lang="fr-FR" sz="1700" i="0" dirty="0">
                <a:effectLst/>
              </a:rPr>
              <a:t>permet une </a:t>
            </a:r>
            <a:r>
              <a:rPr lang="fr-FR" sz="1700" b="1" i="0" dirty="0">
                <a:effectLst/>
              </a:rPr>
              <a:t>prise de décision plus efficace et plus rapide.</a:t>
            </a:r>
          </a:p>
          <a:p>
            <a:pPr marL="0" indent="0">
              <a:buNone/>
            </a:pPr>
            <a:r>
              <a:rPr lang="fr-FR" sz="1700" b="0" i="0" dirty="0">
                <a:effectLst/>
              </a:rPr>
              <a:t>Simple et puissant </a:t>
            </a:r>
            <a:r>
              <a:rPr lang="fr-FR" sz="1700" i="0" dirty="0">
                <a:effectLst/>
              </a:rPr>
              <a:t>Tableau </a:t>
            </a:r>
            <a:r>
              <a:rPr lang="fr-FR" sz="1700" b="0" i="0" dirty="0">
                <a:effectLst/>
              </a:rPr>
              <a:t>est un outil de Business Intelligence facile à déployer. </a:t>
            </a:r>
            <a:r>
              <a:rPr lang="fr-FR" sz="1700" dirty="0"/>
              <a:t>C</a:t>
            </a:r>
            <a:r>
              <a:rPr lang="fr-FR" sz="1700" b="0" i="0" dirty="0">
                <a:effectLst/>
              </a:rPr>
              <a:t>ompatible avec de nombreuses sources de données, une interface ergonomique, intuitive et performante.</a:t>
            </a:r>
          </a:p>
          <a:p>
            <a:pPr marL="0" indent="0">
              <a:buNone/>
            </a:pPr>
            <a:r>
              <a:rPr lang="fr-FR" sz="1700" dirty="0"/>
              <a:t>Tableau compte également u</a:t>
            </a:r>
            <a:r>
              <a:rPr lang="fr-FR" sz="1700" b="0" i="0" dirty="0">
                <a:effectLst/>
              </a:rPr>
              <a:t>ne bibliothèque de graphiques riche et variée</a:t>
            </a:r>
            <a:endParaRPr lang="fr-FR" sz="1700" dirty="0"/>
          </a:p>
        </p:txBody>
      </p:sp>
    </p:spTree>
    <p:extLst>
      <p:ext uri="{BB962C8B-B14F-4D97-AF65-F5344CB8AC3E}">
        <p14:creationId xmlns:p14="http://schemas.microsoft.com/office/powerpoint/2010/main" val="66141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0A2CFD-9926-7254-FC13-E498F910FC18}"/>
              </a:ext>
            </a:extLst>
          </p:cNvPr>
          <p:cNvSpPr>
            <a:spLocks noGrp="1"/>
          </p:cNvSpPr>
          <p:nvPr>
            <p:ph type="title"/>
          </p:nvPr>
        </p:nvSpPr>
        <p:spPr>
          <a:xfrm>
            <a:off x="1171074" y="1396686"/>
            <a:ext cx="3240506" cy="4064628"/>
          </a:xfrm>
        </p:spPr>
        <p:txBody>
          <a:bodyPr>
            <a:normAutofit/>
          </a:bodyPr>
          <a:lstStyle/>
          <a:p>
            <a:r>
              <a:rPr lang="fr-FR">
                <a:solidFill>
                  <a:srgbClr val="FFFFFF"/>
                </a:solidFill>
              </a:rPr>
              <a:t>Mes missions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A5FFF6B-DE80-5A90-27C8-C221360D8EF1}"/>
              </a:ext>
            </a:extLst>
          </p:cNvPr>
          <p:cNvSpPr>
            <a:spLocks noGrp="1"/>
          </p:cNvSpPr>
          <p:nvPr>
            <p:ph idx="1"/>
          </p:nvPr>
        </p:nvSpPr>
        <p:spPr>
          <a:xfrm>
            <a:off x="5370153" y="1526033"/>
            <a:ext cx="5536397" cy="3935281"/>
          </a:xfrm>
        </p:spPr>
        <p:txBody>
          <a:bodyPr>
            <a:normAutofit/>
          </a:bodyPr>
          <a:lstStyle/>
          <a:p>
            <a:r>
              <a:rPr lang="fr-FR" sz="2200" dirty="0"/>
              <a:t>Réaliser plusieurs graphiques permettant d’analyser la croissance des ventes </a:t>
            </a:r>
          </a:p>
          <a:p>
            <a:r>
              <a:rPr lang="fr-FR" sz="2200" dirty="0"/>
              <a:t>Le premier indicateur le plus important sur le dashboard sera le chiffre d’affaires</a:t>
            </a:r>
          </a:p>
          <a:p>
            <a:r>
              <a:rPr lang="fr-FR" sz="2200" dirty="0"/>
              <a:t>Comparer le chiffre d’affaires mois par mois d’une année sur l’autre </a:t>
            </a:r>
          </a:p>
          <a:p>
            <a:r>
              <a:rPr lang="fr-FR" sz="2200" dirty="0"/>
              <a:t>Calcul de plusieurs indicateurs financiers (Taux de croissance des ventes, Seuil de rentabilité)</a:t>
            </a:r>
          </a:p>
          <a:p>
            <a:r>
              <a:rPr lang="fr-FR" sz="2200" dirty="0"/>
              <a:t>Connaitre la proportion de chaque mois sur le chiffre d’affaires des 3 dernières années</a:t>
            </a:r>
          </a:p>
        </p:txBody>
      </p:sp>
    </p:spTree>
    <p:extLst>
      <p:ext uri="{BB962C8B-B14F-4D97-AF65-F5344CB8AC3E}">
        <p14:creationId xmlns:p14="http://schemas.microsoft.com/office/powerpoint/2010/main" val="180688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80B380F-7B4B-E421-2F7C-F128C1E756FB}"/>
              </a:ext>
            </a:extLst>
          </p:cNvPr>
          <p:cNvSpPr>
            <a:spLocks noGrp="1"/>
          </p:cNvSpPr>
          <p:nvPr>
            <p:ph type="title"/>
          </p:nvPr>
        </p:nvSpPr>
        <p:spPr>
          <a:xfrm>
            <a:off x="686834" y="1153572"/>
            <a:ext cx="3200400" cy="4461163"/>
          </a:xfrm>
        </p:spPr>
        <p:txBody>
          <a:bodyPr>
            <a:normAutofit/>
          </a:bodyPr>
          <a:lstStyle/>
          <a:p>
            <a:r>
              <a:rPr lang="fr-FR">
                <a:solidFill>
                  <a:srgbClr val="FFFFFF"/>
                </a:solidFill>
              </a:rPr>
              <a:t>Qu’est ce qu’un KPI?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10BFD922-0829-5D53-5C2E-E6D85DB29020}"/>
              </a:ext>
            </a:extLst>
          </p:cNvPr>
          <p:cNvSpPr>
            <a:spLocks noGrp="1"/>
          </p:cNvSpPr>
          <p:nvPr>
            <p:ph idx="1"/>
          </p:nvPr>
        </p:nvSpPr>
        <p:spPr>
          <a:xfrm>
            <a:off x="4447308" y="591344"/>
            <a:ext cx="6906491" cy="5585619"/>
          </a:xfrm>
        </p:spPr>
        <p:txBody>
          <a:bodyPr anchor="ctr">
            <a:normAutofit/>
          </a:bodyPr>
          <a:lstStyle/>
          <a:p>
            <a:pPr marL="0" indent="0">
              <a:buNone/>
            </a:pPr>
            <a:r>
              <a:rPr lang="fr-FR" b="1" dirty="0"/>
              <a:t>Un indicateur clé de performance</a:t>
            </a:r>
            <a:r>
              <a:rPr lang="fr-FR" dirty="0"/>
              <a:t> est une mesure qui permet </a:t>
            </a:r>
            <a:r>
              <a:rPr lang="fr-FR" b="1" dirty="0"/>
              <a:t>d’évaluer les forces et les faiblesses </a:t>
            </a:r>
            <a:r>
              <a:rPr lang="fr-FR" dirty="0"/>
              <a:t>d’une organisation. En plus d’offrir un aperçu global du bien-être de l’organisation à un moment donné, il peut servir à </a:t>
            </a:r>
            <a:r>
              <a:rPr lang="fr-FR" b="1" dirty="0"/>
              <a:t>analyser les tendances</a:t>
            </a:r>
            <a:r>
              <a:rPr lang="fr-FR" dirty="0"/>
              <a:t>.</a:t>
            </a:r>
          </a:p>
          <a:p>
            <a:pPr marL="0" indent="0">
              <a:buNone/>
            </a:pPr>
            <a:r>
              <a:rPr lang="fr-FR" dirty="0"/>
              <a:t>En combinant plusieurs KPI, tels que des KPI commerciaux et financiers, les organisations peuvent obtenir </a:t>
            </a:r>
            <a:r>
              <a:rPr lang="fr-FR" b="1" dirty="0"/>
              <a:t>une vue plus complète de leurs activités</a:t>
            </a:r>
            <a:r>
              <a:rPr lang="fr-FR" dirty="0"/>
              <a:t> et redresser régulièrement le cap pour </a:t>
            </a:r>
            <a:r>
              <a:rPr lang="fr-FR" b="1" dirty="0"/>
              <a:t>rester compétitives </a:t>
            </a:r>
            <a:r>
              <a:rPr lang="fr-FR" dirty="0"/>
              <a:t>et </a:t>
            </a:r>
            <a:r>
              <a:rPr lang="fr-FR" b="1" dirty="0"/>
              <a:t>atteindre leurs objectifs.</a:t>
            </a:r>
          </a:p>
        </p:txBody>
      </p:sp>
    </p:spTree>
    <p:extLst>
      <p:ext uri="{BB962C8B-B14F-4D97-AF65-F5344CB8AC3E}">
        <p14:creationId xmlns:p14="http://schemas.microsoft.com/office/powerpoint/2010/main" val="11200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B59A16A-6B03-C1B9-5C5D-767EA02D9235}"/>
              </a:ext>
            </a:extLst>
          </p:cNvPr>
          <p:cNvSpPr>
            <a:spLocks noGrp="1"/>
          </p:cNvSpPr>
          <p:nvPr>
            <p:ph type="title"/>
          </p:nvPr>
        </p:nvSpPr>
        <p:spPr>
          <a:xfrm>
            <a:off x="1115568" y="548640"/>
            <a:ext cx="10168128" cy="1179576"/>
          </a:xfrm>
        </p:spPr>
        <p:txBody>
          <a:bodyPr>
            <a:normAutofit/>
          </a:bodyPr>
          <a:lstStyle/>
          <a:p>
            <a:r>
              <a:rPr lang="fr-FR" sz="4000"/>
              <a:t>Extrait du Blueprint</a:t>
            </a: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F5D4B562-BD70-F577-6B33-2733B17AC422}"/>
              </a:ext>
            </a:extLst>
          </p:cNvPr>
          <p:cNvGraphicFramePr>
            <a:graphicFrameLocks noGrp="1"/>
          </p:cNvGraphicFramePr>
          <p:nvPr>
            <p:ph idx="1"/>
            <p:extLst>
              <p:ext uri="{D42A27DB-BD31-4B8C-83A1-F6EECF244321}">
                <p14:modId xmlns:p14="http://schemas.microsoft.com/office/powerpoint/2010/main" val="228431781"/>
              </p:ext>
            </p:extLst>
          </p:nvPr>
        </p:nvGraphicFramePr>
        <p:xfrm>
          <a:off x="1115568" y="2652347"/>
          <a:ext cx="10168129" cy="3228679"/>
        </p:xfrm>
        <a:graphic>
          <a:graphicData uri="http://schemas.openxmlformats.org/drawingml/2006/table">
            <a:tbl>
              <a:tblPr firstRow="1" bandRow="1">
                <a:tableStyleId>{5C22544A-7EE6-4342-B048-85BDC9FD1C3A}</a:tableStyleId>
              </a:tblPr>
              <a:tblGrid>
                <a:gridCol w="3098435">
                  <a:extLst>
                    <a:ext uri="{9D8B030D-6E8A-4147-A177-3AD203B41FA5}">
                      <a16:colId xmlns:a16="http://schemas.microsoft.com/office/drawing/2014/main" val="3932508545"/>
                    </a:ext>
                  </a:extLst>
                </a:gridCol>
                <a:gridCol w="2794813">
                  <a:extLst>
                    <a:ext uri="{9D8B030D-6E8A-4147-A177-3AD203B41FA5}">
                      <a16:colId xmlns:a16="http://schemas.microsoft.com/office/drawing/2014/main" val="3446107564"/>
                    </a:ext>
                  </a:extLst>
                </a:gridCol>
                <a:gridCol w="2047213">
                  <a:extLst>
                    <a:ext uri="{9D8B030D-6E8A-4147-A177-3AD203B41FA5}">
                      <a16:colId xmlns:a16="http://schemas.microsoft.com/office/drawing/2014/main" val="316846040"/>
                    </a:ext>
                  </a:extLst>
                </a:gridCol>
                <a:gridCol w="2227668">
                  <a:extLst>
                    <a:ext uri="{9D8B030D-6E8A-4147-A177-3AD203B41FA5}">
                      <a16:colId xmlns:a16="http://schemas.microsoft.com/office/drawing/2014/main" val="4258340950"/>
                    </a:ext>
                  </a:extLst>
                </a:gridCol>
              </a:tblGrid>
              <a:tr h="235274">
                <a:tc>
                  <a:txBody>
                    <a:bodyPr/>
                    <a:lstStyle/>
                    <a:p>
                      <a:pPr>
                        <a:lnSpc>
                          <a:spcPct val="115000"/>
                        </a:lnSpc>
                      </a:pPr>
                      <a:r>
                        <a:rPr lang="fr-FR" sz="900">
                          <a:effectLst/>
                        </a:rPr>
                        <a:t>Besoin utilisateurs</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a:lnSpc>
                          <a:spcPct val="115000"/>
                        </a:lnSpc>
                      </a:pPr>
                      <a:r>
                        <a:rPr lang="fr-FR" sz="900">
                          <a:effectLst/>
                        </a:rPr>
                        <a:t>Mesures spécifiques à utiliser</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a:lnSpc>
                          <a:spcPct val="115000"/>
                        </a:lnSpc>
                      </a:pPr>
                      <a:r>
                        <a:rPr lang="fr-FR" sz="900">
                          <a:effectLst/>
                        </a:rPr>
                        <a:t>Visualisation</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a:lnSpc>
                          <a:spcPct val="115000"/>
                        </a:lnSpc>
                      </a:pPr>
                      <a:r>
                        <a:rPr lang="fr-FR" sz="900">
                          <a:effectLst/>
                        </a:rPr>
                        <a:t>Page/Onglet/Vue*</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340452433"/>
                  </a:ext>
                </a:extLst>
              </a:tr>
              <a:tr h="485046">
                <a:tc>
                  <a:txBody>
                    <a:bodyPr/>
                    <a:lstStyle/>
                    <a:p>
                      <a:pPr>
                        <a:lnSpc>
                          <a:spcPct val="115000"/>
                        </a:lnSpc>
                      </a:pPr>
                      <a:r>
                        <a:rPr lang="fr-FR" sz="900">
                          <a:effectLst/>
                        </a:rPr>
                        <a:t>Comparer l’évolution du CA d’une année sur l’autre</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900">
                          <a:effectLst/>
                        </a:rPr>
                        <a:t>Utilisation de l’unité de mesure total </a:t>
                      </a:r>
                    </a:p>
                    <a:p>
                      <a:pPr marR="152400">
                        <a:lnSpc>
                          <a:spcPct val="115000"/>
                        </a:lnSpc>
                        <a:spcBef>
                          <a:spcPts val="800"/>
                        </a:spcBef>
                        <a:spcAft>
                          <a:spcPts val="0"/>
                        </a:spcAft>
                      </a:pPr>
                      <a:r>
                        <a:rPr lang="fr-FR" sz="900">
                          <a:effectLst/>
                        </a:rPr>
                        <a:t>Filtre par année</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900">
                          <a:effectLst/>
                        </a:rPr>
                        <a:t>Line Plot / Graphiques en courbes</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Vue par année du chiffre d’affaires / mois</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1390649195"/>
                  </a:ext>
                </a:extLst>
              </a:tr>
              <a:tr h="485046">
                <a:tc>
                  <a:txBody>
                    <a:bodyPr/>
                    <a:lstStyle/>
                    <a:p>
                      <a:pPr marR="152400">
                        <a:lnSpc>
                          <a:spcPct val="115000"/>
                        </a:lnSpc>
                        <a:spcBef>
                          <a:spcPts val="800"/>
                        </a:spcBef>
                        <a:spcAft>
                          <a:spcPts val="0"/>
                        </a:spcAft>
                      </a:pPr>
                      <a:r>
                        <a:rPr lang="fr-FR" sz="900">
                          <a:effectLst/>
                        </a:rPr>
                        <a:t>Voir l’évolution du chiffre d’affaires dans le temps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900">
                          <a:effectLst/>
                        </a:rPr>
                        <a:t>CA par mois d’une année sur l’autre</a:t>
                      </a:r>
                    </a:p>
                    <a:p>
                      <a:pPr marR="152400">
                        <a:lnSpc>
                          <a:spcPct val="115000"/>
                        </a:lnSpc>
                        <a:spcBef>
                          <a:spcPts val="800"/>
                        </a:spcBef>
                        <a:spcAft>
                          <a:spcPts val="0"/>
                        </a:spcAft>
                      </a:pPr>
                      <a:r>
                        <a:rPr lang="fr-FR" sz="900">
                          <a:effectLst/>
                        </a:rPr>
                        <a:t>Filtre sur les mois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900">
                          <a:effectLst/>
                        </a:rPr>
                        <a:t>Histogramme / Diagramme à barre</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Vue CA mensuel / Période de janvier 2020 à décembre 2022</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3643307209"/>
                  </a:ext>
                </a:extLst>
              </a:tr>
              <a:tr h="485046">
                <a:tc>
                  <a:txBody>
                    <a:bodyPr/>
                    <a:lstStyle/>
                    <a:p>
                      <a:pPr marR="152400">
                        <a:lnSpc>
                          <a:spcPct val="115000"/>
                        </a:lnSpc>
                        <a:spcBef>
                          <a:spcPts val="800"/>
                        </a:spcBef>
                        <a:spcAft>
                          <a:spcPts val="0"/>
                        </a:spcAft>
                      </a:pPr>
                      <a:r>
                        <a:rPr lang="fr-FR" sz="900">
                          <a:effectLst/>
                        </a:rPr>
                        <a:t>Proportion du CA de chaque mois sur le chiffre d’affaires des 3 dernières années</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900">
                          <a:effectLst/>
                        </a:rPr>
                        <a:t>Somme chiffre d’affaires</a:t>
                      </a:r>
                    </a:p>
                    <a:p>
                      <a:pPr marR="152400">
                        <a:lnSpc>
                          <a:spcPct val="115000"/>
                        </a:lnSpc>
                        <a:spcBef>
                          <a:spcPts val="800"/>
                        </a:spcBef>
                        <a:spcAft>
                          <a:spcPts val="0"/>
                        </a:spcAft>
                      </a:pPr>
                      <a:r>
                        <a:rPr lang="fr-FR" sz="900">
                          <a:effectLst/>
                        </a:rPr>
                        <a:t>Filtre par mois</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br>
                        <a:rPr lang="fr-FR" sz="900">
                          <a:effectLst/>
                        </a:rPr>
                      </a:br>
                      <a:r>
                        <a:rPr lang="fr-FR" sz="900">
                          <a:effectLst/>
                        </a:rPr>
                        <a:t>Bulles groupées</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Vue CA par mois des 3 dernières années / Somme CA 2020-2021-2022</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3085348156"/>
                  </a:ext>
                </a:extLst>
              </a:tr>
              <a:tr h="987284">
                <a:tc>
                  <a:txBody>
                    <a:bodyPr/>
                    <a:lstStyle/>
                    <a:p>
                      <a:pPr marR="152400">
                        <a:lnSpc>
                          <a:spcPct val="115000"/>
                        </a:lnSpc>
                        <a:spcBef>
                          <a:spcPts val="800"/>
                        </a:spcBef>
                        <a:spcAft>
                          <a:spcPts val="0"/>
                        </a:spcAft>
                      </a:pPr>
                      <a:r>
                        <a:rPr lang="fr-FR" sz="900">
                          <a:effectLst/>
                        </a:rPr>
                        <a:t>Indicateur : Calcul du seuil de rentabilité et identification du point mort</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Différencier les charges fixes et les charges variables.</a:t>
                      </a:r>
                      <a:endParaRPr lang="fr-FR" sz="900">
                        <a:effectLst/>
                      </a:endParaRPr>
                    </a:p>
                    <a:p>
                      <a:pPr marR="152400">
                        <a:lnSpc>
                          <a:spcPct val="115000"/>
                        </a:lnSpc>
                        <a:spcBef>
                          <a:spcPts val="800"/>
                        </a:spcBef>
                        <a:spcAft>
                          <a:spcPts val="0"/>
                        </a:spcAft>
                      </a:pPr>
                      <a:r>
                        <a:rPr lang="fr-FR" sz="700">
                          <a:effectLst/>
                        </a:rPr>
                        <a:t>Création de champs calculé : Seuil de rentabilité et point mort par année</a:t>
                      </a:r>
                      <a:endParaRPr lang="fr-FR" sz="900">
                        <a:effectLst/>
                      </a:endParaRPr>
                    </a:p>
                    <a:p>
                      <a:pPr marR="152400">
                        <a:lnSpc>
                          <a:spcPct val="115000"/>
                        </a:lnSpc>
                        <a:spcBef>
                          <a:spcPts val="800"/>
                        </a:spcBef>
                        <a:spcAft>
                          <a:spcPts val="0"/>
                        </a:spcAft>
                      </a:pPr>
                      <a:r>
                        <a:rPr lang="fr-FR" sz="700">
                          <a:effectLst/>
                        </a:rPr>
                        <a:t>Utilisation de fonction makedatetime, sum, ….</a:t>
                      </a:r>
                      <a:endParaRPr lang="fr-FR" sz="900">
                        <a:effectLst/>
                      </a:endParaRPr>
                    </a:p>
                    <a:p>
                      <a:pPr marR="152400">
                        <a:lnSpc>
                          <a:spcPct val="115000"/>
                        </a:lnSpc>
                        <a:spcBef>
                          <a:spcPts val="800"/>
                        </a:spcBef>
                        <a:spcAft>
                          <a:spcPts val="0"/>
                        </a:spcAft>
                      </a:pPr>
                      <a:r>
                        <a:rPr lang="fr-FR" sz="700">
                          <a:effectLst/>
                        </a:rPr>
                        <a:t>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SR en chiffre d’affaires, point mort en nombre de jours et date à laquelle le point mort est atteint.</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Onglet CA, Point mort, SR, CF, CV </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3059048038"/>
                  </a:ext>
                </a:extLst>
              </a:tr>
              <a:tr h="550983">
                <a:tc>
                  <a:txBody>
                    <a:bodyPr/>
                    <a:lstStyle/>
                    <a:p>
                      <a:pPr>
                        <a:lnSpc>
                          <a:spcPct val="115000"/>
                        </a:lnSpc>
                      </a:pPr>
                      <a:r>
                        <a:rPr lang="fr-FR" sz="900">
                          <a:effectLst/>
                        </a:rPr>
                        <a:t>Taux de croissance des ventes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(Ventes actuelles – ventes de la période précédente) / ventes de la période précédente x 100</a:t>
                      </a:r>
                      <a:endParaRPr lang="fr-FR" sz="900">
                        <a:effectLst/>
                      </a:endParaRPr>
                    </a:p>
                    <a:p>
                      <a:pPr marR="152400">
                        <a:lnSpc>
                          <a:spcPct val="115000"/>
                        </a:lnSpc>
                        <a:spcBef>
                          <a:spcPts val="800"/>
                        </a:spcBef>
                        <a:spcAft>
                          <a:spcPts val="0"/>
                        </a:spcAft>
                      </a:pPr>
                      <a:r>
                        <a:rPr lang="fr-FR" sz="700">
                          <a:effectLst/>
                        </a:rPr>
                        <a:t>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Pourcentage d’augmentation ou de diminution du CA </a:t>
                      </a:r>
                      <a:endParaRPr lang="fr-FR" sz="900">
                        <a:effectLst/>
                        <a:latin typeface="Arial" panose="020B0604020202020204" pitchFamily="34" charset="0"/>
                        <a:ea typeface="Arial" panose="020B0604020202020204" pitchFamily="34" charset="0"/>
                      </a:endParaRPr>
                    </a:p>
                  </a:txBody>
                  <a:tcPr marL="28812" marR="28812" marT="28812" marB="28812"/>
                </a:tc>
                <a:tc>
                  <a:txBody>
                    <a:bodyPr/>
                    <a:lstStyle/>
                    <a:p>
                      <a:pPr marR="152400">
                        <a:lnSpc>
                          <a:spcPct val="115000"/>
                        </a:lnSpc>
                        <a:spcBef>
                          <a:spcPts val="800"/>
                        </a:spcBef>
                        <a:spcAft>
                          <a:spcPts val="0"/>
                        </a:spcAft>
                      </a:pPr>
                      <a:r>
                        <a:rPr lang="fr-FR" sz="700">
                          <a:effectLst/>
                        </a:rPr>
                        <a:t>Vue annuelle de la variation du chiffre d’affaires</a:t>
                      </a:r>
                      <a:endParaRPr lang="fr-FR" sz="900">
                        <a:effectLst/>
                        <a:latin typeface="Arial" panose="020B0604020202020204" pitchFamily="34" charset="0"/>
                        <a:ea typeface="Arial" panose="020B0604020202020204" pitchFamily="34" charset="0"/>
                      </a:endParaRPr>
                    </a:p>
                  </a:txBody>
                  <a:tcPr marL="28812" marR="28812" marT="28812" marB="28812"/>
                </a:tc>
                <a:extLst>
                  <a:ext uri="{0D108BD9-81ED-4DB2-BD59-A6C34878D82A}">
                    <a16:rowId xmlns:a16="http://schemas.microsoft.com/office/drawing/2014/main" val="2371557377"/>
                  </a:ext>
                </a:extLst>
              </a:tr>
            </a:tbl>
          </a:graphicData>
        </a:graphic>
      </p:graphicFrame>
    </p:spTree>
    <p:extLst>
      <p:ext uri="{BB962C8B-B14F-4D97-AF65-F5344CB8AC3E}">
        <p14:creationId xmlns:p14="http://schemas.microsoft.com/office/powerpoint/2010/main" val="11385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D95E553E-0656-33CD-D506-ADC1E55568A9}"/>
              </a:ext>
            </a:extLst>
          </p:cNvPr>
          <p:cNvSpPr>
            <a:spLocks noGrp="1"/>
          </p:cNvSpPr>
          <p:nvPr>
            <p:ph type="title"/>
          </p:nvPr>
        </p:nvSpPr>
        <p:spPr>
          <a:xfrm>
            <a:off x="838200" y="365125"/>
            <a:ext cx="5393361" cy="1325563"/>
          </a:xfrm>
        </p:spPr>
        <p:txBody>
          <a:bodyPr>
            <a:normAutofit/>
          </a:bodyPr>
          <a:lstStyle/>
          <a:p>
            <a:r>
              <a:rPr lang="fr-FR" sz="2800" dirty="0"/>
              <a:t>Les différentes visualisations, indicateurs et leurs intérêts respectifs</a:t>
            </a:r>
          </a:p>
        </p:txBody>
      </p:sp>
      <p:pic>
        <p:nvPicPr>
          <p:cNvPr id="6" name="Picture 5">
            <a:extLst>
              <a:ext uri="{FF2B5EF4-FFF2-40B4-BE49-F238E27FC236}">
                <a16:creationId xmlns:a16="http://schemas.microsoft.com/office/drawing/2014/main" id="{DAB908F6-6D02-1484-9D84-20686AB2273B}"/>
              </a:ext>
            </a:extLst>
          </p:cNvPr>
          <p:cNvPicPr>
            <a:picLocks noChangeAspect="1"/>
          </p:cNvPicPr>
          <p:nvPr/>
        </p:nvPicPr>
        <p:blipFill rotWithShape="1">
          <a:blip r:embed="rId2"/>
          <a:srcRect l="30432" r="13319"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E8204ACA-739A-3CED-B7DF-B05EDDC5999C}"/>
              </a:ext>
            </a:extLst>
          </p:cNvPr>
          <p:cNvGraphicFramePr>
            <a:graphicFrameLocks noGrp="1"/>
          </p:cNvGraphicFramePr>
          <p:nvPr>
            <p:ph idx="1"/>
            <p:extLst>
              <p:ext uri="{D42A27DB-BD31-4B8C-83A1-F6EECF244321}">
                <p14:modId xmlns:p14="http://schemas.microsoft.com/office/powerpoint/2010/main" val="1613595746"/>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4388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16450</TotalTime>
  <Words>993</Words>
  <Application>Microsoft Office PowerPoint</Application>
  <PresentationFormat>Grand écran</PresentationFormat>
  <Paragraphs>73</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Google Sans</vt:lpstr>
      <vt:lpstr>Thème Office</vt:lpstr>
      <vt:lpstr>Projet 8</vt:lpstr>
      <vt:lpstr>Choix de l’option B </vt:lpstr>
      <vt:lpstr>Contexte </vt:lpstr>
      <vt:lpstr>Traitement des données</vt:lpstr>
      <vt:lpstr>Les avantages du logiciel Tableau</vt:lpstr>
      <vt:lpstr>Mes missions</vt:lpstr>
      <vt:lpstr>Qu’est ce qu’un KPI? </vt:lpstr>
      <vt:lpstr>Extrait du Blueprint</vt:lpstr>
      <vt:lpstr>Les différentes visualisations, indicateurs et leurs intérêts respectifs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8</dc:title>
  <dc:creator>Louis Martinez</dc:creator>
  <cp:lastModifiedBy>Louis Martinez</cp:lastModifiedBy>
  <cp:revision>22</cp:revision>
  <dcterms:created xsi:type="dcterms:W3CDTF">2023-04-14T11:51:47Z</dcterms:created>
  <dcterms:modified xsi:type="dcterms:W3CDTF">2023-05-05T14:54:02Z</dcterms:modified>
</cp:coreProperties>
</file>