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3" r:id="rId6"/>
    <p:sldId id="261" r:id="rId7"/>
    <p:sldId id="260" r:id="rId8"/>
    <p:sldId id="262" r:id="rId9"/>
    <p:sldId id="26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B0135-1ABB-4023-A9F0-38D0098567D1}" v="52" dt="2022-09-14T18:32:17.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667ACE-5AE2-4188-9B6A-DA72C37A548D}" type="doc">
      <dgm:prSet loTypeId="urn:microsoft.com/office/officeart/2005/8/layout/process4" loCatId="process" qsTypeId="urn:microsoft.com/office/officeart/2005/8/quickstyle/simple2" qsCatId="simple" csTypeId="urn:microsoft.com/office/officeart/2005/8/colors/accent3_2" csCatId="accent3" phldr="1"/>
      <dgm:spPr/>
      <dgm:t>
        <a:bodyPr/>
        <a:lstStyle/>
        <a:p>
          <a:endParaRPr lang="en-US"/>
        </a:p>
      </dgm:t>
    </dgm:pt>
    <dgm:pt modelId="{66A908C9-F266-4B85-A715-59B02BDA31A5}">
      <dgm:prSet/>
      <dgm:spPr/>
      <dgm:t>
        <a:bodyPr/>
        <a:lstStyle/>
        <a:p>
          <a:pPr>
            <a:defRPr cap="all"/>
          </a:pPr>
          <a:r>
            <a:rPr lang="en-US" dirty="0"/>
            <a:t>De Mars 2019 a Février 2020, on observe un augmentation du CA passant environ 480 000 € en Mars à près de 650 000 € en février.</a:t>
          </a:r>
        </a:p>
        <a:p>
          <a:pPr>
            <a:defRPr cap="all"/>
          </a:pPr>
          <a:r>
            <a:rPr lang="en-US" dirty="0"/>
            <a:t>Cependant on observe une baisse du CA de Janvier a fevrier 2020 passant de 700 000 a 650 000.</a:t>
          </a:r>
        </a:p>
      </dgm:t>
    </dgm:pt>
    <dgm:pt modelId="{3C8A14F3-E289-43F1-B28A-B0E99B043721}" type="parTrans" cxnId="{E90E7439-E0F4-4E0C-A3BC-B9A5B96A9771}">
      <dgm:prSet/>
      <dgm:spPr/>
      <dgm:t>
        <a:bodyPr/>
        <a:lstStyle/>
        <a:p>
          <a:endParaRPr lang="en-US"/>
        </a:p>
      </dgm:t>
    </dgm:pt>
    <dgm:pt modelId="{814380C0-34E5-4F4E-93FF-7921EB7BF244}" type="sibTrans" cxnId="{E90E7439-E0F4-4E0C-A3BC-B9A5B96A9771}">
      <dgm:prSet/>
      <dgm:spPr/>
      <dgm:t>
        <a:bodyPr/>
        <a:lstStyle/>
        <a:p>
          <a:endParaRPr lang="en-US"/>
        </a:p>
      </dgm:t>
    </dgm:pt>
    <dgm:pt modelId="{A06A4FD7-2AAD-492A-A91B-0A9B2615F6BC}">
      <dgm:prSet/>
      <dgm:spPr/>
      <dgm:t>
        <a:bodyPr/>
        <a:lstStyle/>
        <a:p>
          <a:pPr>
            <a:defRPr cap="all"/>
          </a:pPr>
          <a:r>
            <a:rPr lang="en-US" dirty="0"/>
            <a:t>Augmentation du CA de 170 000 € en 11 mois (+35%)</a:t>
          </a:r>
        </a:p>
        <a:p>
          <a:pPr>
            <a:defRPr cap="all"/>
          </a:pPr>
          <a:r>
            <a:rPr lang="en-US" dirty="0"/>
            <a:t>Baisse inquietante du ca de 50 000€ de Janvier à fevrier soit une baisse de 7,14% en 1 mois</a:t>
          </a:r>
        </a:p>
      </dgm:t>
    </dgm:pt>
    <dgm:pt modelId="{B18FAE48-746B-4B35-9702-92CBC1FF185D}" type="parTrans" cxnId="{4CC5B6E1-8599-4AE2-9470-BD93021079A3}">
      <dgm:prSet/>
      <dgm:spPr/>
      <dgm:t>
        <a:bodyPr/>
        <a:lstStyle/>
        <a:p>
          <a:endParaRPr lang="en-US"/>
        </a:p>
      </dgm:t>
    </dgm:pt>
    <dgm:pt modelId="{0F6C0C35-89AE-46E3-B237-ADE48CB35B13}" type="sibTrans" cxnId="{4CC5B6E1-8599-4AE2-9470-BD93021079A3}">
      <dgm:prSet/>
      <dgm:spPr/>
      <dgm:t>
        <a:bodyPr/>
        <a:lstStyle/>
        <a:p>
          <a:endParaRPr lang="en-US"/>
        </a:p>
      </dgm:t>
    </dgm:pt>
    <dgm:pt modelId="{50E99992-3426-4C2A-9F64-1288608E9CFA}" type="pres">
      <dgm:prSet presAssocID="{C0667ACE-5AE2-4188-9B6A-DA72C37A548D}" presName="Name0" presStyleCnt="0">
        <dgm:presLayoutVars>
          <dgm:dir/>
          <dgm:animLvl val="lvl"/>
          <dgm:resizeHandles val="exact"/>
        </dgm:presLayoutVars>
      </dgm:prSet>
      <dgm:spPr/>
    </dgm:pt>
    <dgm:pt modelId="{3B6ADF47-8AC9-4BA6-A2E8-970881DD9552}" type="pres">
      <dgm:prSet presAssocID="{A06A4FD7-2AAD-492A-A91B-0A9B2615F6BC}" presName="boxAndChildren" presStyleCnt="0"/>
      <dgm:spPr/>
    </dgm:pt>
    <dgm:pt modelId="{15DE1E16-A30B-4C70-AFF4-E8D4BA0DD2A3}" type="pres">
      <dgm:prSet presAssocID="{A06A4FD7-2AAD-492A-A91B-0A9B2615F6BC}" presName="parentTextBox" presStyleLbl="node1" presStyleIdx="0" presStyleCnt="2"/>
      <dgm:spPr/>
    </dgm:pt>
    <dgm:pt modelId="{30D14998-BCB8-45CF-9ED3-272B53539F18}" type="pres">
      <dgm:prSet presAssocID="{814380C0-34E5-4F4E-93FF-7921EB7BF244}" presName="sp" presStyleCnt="0"/>
      <dgm:spPr/>
    </dgm:pt>
    <dgm:pt modelId="{F2B60EA1-C623-434D-95F1-C1561BABBBE8}" type="pres">
      <dgm:prSet presAssocID="{66A908C9-F266-4B85-A715-59B02BDA31A5}" presName="arrowAndChildren" presStyleCnt="0"/>
      <dgm:spPr/>
    </dgm:pt>
    <dgm:pt modelId="{E18D937C-4B92-45B9-9972-3A0E58B4036F}" type="pres">
      <dgm:prSet presAssocID="{66A908C9-F266-4B85-A715-59B02BDA31A5}" presName="parentTextArrow" presStyleLbl="node1" presStyleIdx="1" presStyleCnt="2"/>
      <dgm:spPr/>
    </dgm:pt>
  </dgm:ptLst>
  <dgm:cxnLst>
    <dgm:cxn modelId="{E90E7439-E0F4-4E0C-A3BC-B9A5B96A9771}" srcId="{C0667ACE-5AE2-4188-9B6A-DA72C37A548D}" destId="{66A908C9-F266-4B85-A715-59B02BDA31A5}" srcOrd="0" destOrd="0" parTransId="{3C8A14F3-E289-43F1-B28A-B0E99B043721}" sibTransId="{814380C0-34E5-4F4E-93FF-7921EB7BF244}"/>
    <dgm:cxn modelId="{12CAFE59-BE83-4435-AF27-4970BF837EBA}" type="presOf" srcId="{66A908C9-F266-4B85-A715-59B02BDA31A5}" destId="{E18D937C-4B92-45B9-9972-3A0E58B4036F}" srcOrd="0" destOrd="0" presId="urn:microsoft.com/office/officeart/2005/8/layout/process4"/>
    <dgm:cxn modelId="{2E0FC589-BFE8-409F-960A-18EE4138D652}" type="presOf" srcId="{A06A4FD7-2AAD-492A-A91B-0A9B2615F6BC}" destId="{15DE1E16-A30B-4C70-AFF4-E8D4BA0DD2A3}" srcOrd="0" destOrd="0" presId="urn:microsoft.com/office/officeart/2005/8/layout/process4"/>
    <dgm:cxn modelId="{4CC5B6E1-8599-4AE2-9470-BD93021079A3}" srcId="{C0667ACE-5AE2-4188-9B6A-DA72C37A548D}" destId="{A06A4FD7-2AAD-492A-A91B-0A9B2615F6BC}" srcOrd="1" destOrd="0" parTransId="{B18FAE48-746B-4B35-9702-92CBC1FF185D}" sibTransId="{0F6C0C35-89AE-46E3-B237-ADE48CB35B13}"/>
    <dgm:cxn modelId="{9A3D12FA-B865-4931-8474-F7D1B7D83595}" type="presOf" srcId="{C0667ACE-5AE2-4188-9B6A-DA72C37A548D}" destId="{50E99992-3426-4C2A-9F64-1288608E9CFA}" srcOrd="0" destOrd="0" presId="urn:microsoft.com/office/officeart/2005/8/layout/process4"/>
    <dgm:cxn modelId="{124CFEA2-8209-4537-A188-93C957EC9E7C}" type="presParOf" srcId="{50E99992-3426-4C2A-9F64-1288608E9CFA}" destId="{3B6ADF47-8AC9-4BA6-A2E8-970881DD9552}" srcOrd="0" destOrd="0" presId="urn:microsoft.com/office/officeart/2005/8/layout/process4"/>
    <dgm:cxn modelId="{9DD32706-1655-4E9E-B846-D81C7EFB6830}" type="presParOf" srcId="{3B6ADF47-8AC9-4BA6-A2E8-970881DD9552}" destId="{15DE1E16-A30B-4C70-AFF4-E8D4BA0DD2A3}" srcOrd="0" destOrd="0" presId="urn:microsoft.com/office/officeart/2005/8/layout/process4"/>
    <dgm:cxn modelId="{E29DB402-75D6-4026-9F67-32E490CBCE00}" type="presParOf" srcId="{50E99992-3426-4C2A-9F64-1288608E9CFA}" destId="{30D14998-BCB8-45CF-9ED3-272B53539F18}" srcOrd="1" destOrd="0" presId="urn:microsoft.com/office/officeart/2005/8/layout/process4"/>
    <dgm:cxn modelId="{F28E5212-3537-422B-9CE7-16EF5C5A3A47}" type="presParOf" srcId="{50E99992-3426-4C2A-9F64-1288608E9CFA}" destId="{F2B60EA1-C623-434D-95F1-C1561BABBBE8}" srcOrd="2" destOrd="0" presId="urn:microsoft.com/office/officeart/2005/8/layout/process4"/>
    <dgm:cxn modelId="{3B3F4817-6639-4F5C-9934-12BAB6142D94}" type="presParOf" srcId="{F2B60EA1-C623-434D-95F1-C1561BABBBE8}" destId="{E18D937C-4B92-45B9-9972-3A0E58B403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E1E16-A30B-4C70-AFF4-E8D4BA0DD2A3}">
      <dsp:nvSpPr>
        <dsp:cNvPr id="0" name=""/>
        <dsp:cNvSpPr/>
      </dsp:nvSpPr>
      <dsp:spPr>
        <a:xfrm>
          <a:off x="0" y="2530407"/>
          <a:ext cx="5458837" cy="166022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defRPr cap="all"/>
          </a:pPr>
          <a:r>
            <a:rPr lang="en-US" sz="1700" kern="1200" dirty="0"/>
            <a:t>Augmentation du CA de 170 000 € en 11 mois (+35%)</a:t>
          </a:r>
        </a:p>
        <a:p>
          <a:pPr marL="0" lvl="0" indent="0" algn="ctr" defTabSz="755650">
            <a:lnSpc>
              <a:spcPct val="90000"/>
            </a:lnSpc>
            <a:spcBef>
              <a:spcPct val="0"/>
            </a:spcBef>
            <a:spcAft>
              <a:spcPct val="35000"/>
            </a:spcAft>
            <a:buNone/>
            <a:defRPr cap="all"/>
          </a:pPr>
          <a:r>
            <a:rPr lang="en-US" sz="1700" kern="1200" dirty="0"/>
            <a:t>Baisse inquietante du ca de 50 000€ de Janvier à fevrier soit une baisse de 7,14% en 1 mois</a:t>
          </a:r>
        </a:p>
      </dsp:txBody>
      <dsp:txXfrm>
        <a:off x="0" y="2530407"/>
        <a:ext cx="5458837" cy="1660221"/>
      </dsp:txXfrm>
    </dsp:sp>
    <dsp:sp modelId="{E18D937C-4B92-45B9-9972-3A0E58B4036F}">
      <dsp:nvSpPr>
        <dsp:cNvPr id="0" name=""/>
        <dsp:cNvSpPr/>
      </dsp:nvSpPr>
      <dsp:spPr>
        <a:xfrm rot="10800000">
          <a:off x="0" y="1890"/>
          <a:ext cx="5458837" cy="2553420"/>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defRPr cap="all"/>
          </a:pPr>
          <a:r>
            <a:rPr lang="en-US" sz="1700" kern="1200" dirty="0"/>
            <a:t>De Mars 2019 a Février 2020, on observe un augmentation du CA passant environ 480 000 € en Mars à près de 650 000 € en février.</a:t>
          </a:r>
        </a:p>
        <a:p>
          <a:pPr marL="0" lvl="0" indent="0" algn="ctr" defTabSz="755650">
            <a:lnSpc>
              <a:spcPct val="90000"/>
            </a:lnSpc>
            <a:spcBef>
              <a:spcPct val="0"/>
            </a:spcBef>
            <a:spcAft>
              <a:spcPct val="35000"/>
            </a:spcAft>
            <a:buNone/>
            <a:defRPr cap="all"/>
          </a:pPr>
          <a:r>
            <a:rPr lang="en-US" sz="1700" kern="1200" dirty="0"/>
            <a:t>Cependant on observe une baisse du CA de Janvier a fevrier 2020 passant de 700 000 a 650 000.</a:t>
          </a:r>
        </a:p>
      </dsp:txBody>
      <dsp:txXfrm rot="10800000">
        <a:off x="0" y="1890"/>
        <a:ext cx="5458837" cy="16591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2BEE7-9A8B-4892-97EE-26E5853EE539}" type="datetimeFigureOut">
              <a:rPr lang="fr-FR" smtClean="0"/>
              <a:t>26/09/2022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31B46-5137-4CCC-BC9D-D55D36966759}" type="slidenum">
              <a:rPr lang="fr-FR" smtClean="0"/>
              <a:t>‹N°›</a:t>
            </a:fld>
            <a:endParaRPr lang="fr-FR" dirty="0"/>
          </a:p>
        </p:txBody>
      </p:sp>
    </p:spTree>
    <p:extLst>
      <p:ext uri="{BB962C8B-B14F-4D97-AF65-F5344CB8AC3E}">
        <p14:creationId xmlns:p14="http://schemas.microsoft.com/office/powerpoint/2010/main" val="4132443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0A31B46-5137-4CCC-BC9D-D55D36966759}" type="slidenum">
              <a:rPr lang="fr-FR" smtClean="0"/>
              <a:t>3</a:t>
            </a:fld>
            <a:endParaRPr lang="fr-FR" dirty="0"/>
          </a:p>
        </p:txBody>
      </p:sp>
    </p:spTree>
    <p:extLst>
      <p:ext uri="{BB962C8B-B14F-4D97-AF65-F5344CB8AC3E}">
        <p14:creationId xmlns:p14="http://schemas.microsoft.com/office/powerpoint/2010/main" val="16060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0A31B46-5137-4CCC-BC9D-D55D36966759}" type="slidenum">
              <a:rPr lang="fr-FR" smtClean="0"/>
              <a:t>4</a:t>
            </a:fld>
            <a:endParaRPr lang="fr-FR" dirty="0"/>
          </a:p>
        </p:txBody>
      </p:sp>
    </p:spTree>
    <p:extLst>
      <p:ext uri="{BB962C8B-B14F-4D97-AF65-F5344CB8AC3E}">
        <p14:creationId xmlns:p14="http://schemas.microsoft.com/office/powerpoint/2010/main" val="1392114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0A31B46-5137-4CCC-BC9D-D55D36966759}" type="slidenum">
              <a:rPr lang="fr-FR" smtClean="0"/>
              <a:t>7</a:t>
            </a:fld>
            <a:endParaRPr lang="fr-FR" dirty="0"/>
          </a:p>
        </p:txBody>
      </p:sp>
    </p:spTree>
    <p:extLst>
      <p:ext uri="{BB962C8B-B14F-4D97-AF65-F5344CB8AC3E}">
        <p14:creationId xmlns:p14="http://schemas.microsoft.com/office/powerpoint/2010/main" val="70746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0644C-47DE-047E-D662-74DFD1DA456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C3B1839-4472-733A-4A54-0F6CA51ECF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EAEC2C8-E524-6C66-4B66-A4F0FC51F789}"/>
              </a:ext>
            </a:extLst>
          </p:cNvPr>
          <p:cNvSpPr>
            <a:spLocks noGrp="1"/>
          </p:cNvSpPr>
          <p:nvPr>
            <p:ph type="dt" sz="half" idx="10"/>
          </p:nvPr>
        </p:nvSpPr>
        <p:spPr/>
        <p:txBody>
          <a:bodyPr/>
          <a:lstStyle/>
          <a:p>
            <a:fld id="{ED769F6C-34D0-48CE-9B1E-39A47481E0CB}" type="datetimeFigureOut">
              <a:rPr lang="fr-FR" smtClean="0"/>
              <a:t>26/09/2022</a:t>
            </a:fld>
            <a:endParaRPr lang="fr-FR" dirty="0"/>
          </a:p>
        </p:txBody>
      </p:sp>
      <p:sp>
        <p:nvSpPr>
          <p:cNvPr id="5" name="Espace réservé du pied de page 4">
            <a:extLst>
              <a:ext uri="{FF2B5EF4-FFF2-40B4-BE49-F238E27FC236}">
                <a16:creationId xmlns:a16="http://schemas.microsoft.com/office/drawing/2014/main" id="{C9D1BBA6-650C-93E2-0CF1-E63C98C1344D}"/>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CB82DDAD-5291-7750-CCB7-36DE3F94CFD0}"/>
              </a:ext>
            </a:extLst>
          </p:cNvPr>
          <p:cNvSpPr>
            <a:spLocks noGrp="1"/>
          </p:cNvSpPr>
          <p:nvPr>
            <p:ph type="sldNum" sz="quarter" idx="12"/>
          </p:nvPr>
        </p:nvSpPr>
        <p:spPr/>
        <p:txBody>
          <a:bodyPr/>
          <a:lstStyle/>
          <a:p>
            <a:fld id="{96B61281-E129-4C07-90A5-4B9EEAD0EC71}" type="slidenum">
              <a:rPr lang="fr-FR" smtClean="0"/>
              <a:t>‹N°›</a:t>
            </a:fld>
            <a:endParaRPr lang="fr-FR" dirty="0"/>
          </a:p>
        </p:txBody>
      </p:sp>
    </p:spTree>
    <p:extLst>
      <p:ext uri="{BB962C8B-B14F-4D97-AF65-F5344CB8AC3E}">
        <p14:creationId xmlns:p14="http://schemas.microsoft.com/office/powerpoint/2010/main" val="22507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8D87E0-25E5-2304-D02A-681E77BA168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F2165B7-5601-D57F-48A9-C5B2D13F052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12F88A-491F-BC0E-2092-E8B1E59BD789}"/>
              </a:ext>
            </a:extLst>
          </p:cNvPr>
          <p:cNvSpPr>
            <a:spLocks noGrp="1"/>
          </p:cNvSpPr>
          <p:nvPr>
            <p:ph type="dt" sz="half" idx="10"/>
          </p:nvPr>
        </p:nvSpPr>
        <p:spPr/>
        <p:txBody>
          <a:bodyPr/>
          <a:lstStyle/>
          <a:p>
            <a:fld id="{ED769F6C-34D0-48CE-9B1E-39A47481E0CB}" type="datetimeFigureOut">
              <a:rPr lang="fr-FR" smtClean="0"/>
              <a:t>26/09/2022</a:t>
            </a:fld>
            <a:endParaRPr lang="fr-FR" dirty="0"/>
          </a:p>
        </p:txBody>
      </p:sp>
      <p:sp>
        <p:nvSpPr>
          <p:cNvPr id="5" name="Espace réservé du pied de page 4">
            <a:extLst>
              <a:ext uri="{FF2B5EF4-FFF2-40B4-BE49-F238E27FC236}">
                <a16:creationId xmlns:a16="http://schemas.microsoft.com/office/drawing/2014/main" id="{9EE8062B-0263-2263-B37A-7D13352EE54C}"/>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B3991390-391C-7EF9-184F-F45B39F62BC2}"/>
              </a:ext>
            </a:extLst>
          </p:cNvPr>
          <p:cNvSpPr>
            <a:spLocks noGrp="1"/>
          </p:cNvSpPr>
          <p:nvPr>
            <p:ph type="sldNum" sz="quarter" idx="12"/>
          </p:nvPr>
        </p:nvSpPr>
        <p:spPr/>
        <p:txBody>
          <a:bodyPr/>
          <a:lstStyle/>
          <a:p>
            <a:fld id="{96B61281-E129-4C07-90A5-4B9EEAD0EC71}" type="slidenum">
              <a:rPr lang="fr-FR" smtClean="0"/>
              <a:t>‹N°›</a:t>
            </a:fld>
            <a:endParaRPr lang="fr-FR" dirty="0"/>
          </a:p>
        </p:txBody>
      </p:sp>
    </p:spTree>
    <p:extLst>
      <p:ext uri="{BB962C8B-B14F-4D97-AF65-F5344CB8AC3E}">
        <p14:creationId xmlns:p14="http://schemas.microsoft.com/office/powerpoint/2010/main" val="109799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DEA8FEA-DF4A-74D3-B479-A8B91D3FF5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D45E615-776A-9BDA-E605-847AF301ACC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5F5A0F-CE7B-FE8C-9F7C-8F3A0C6384F9}"/>
              </a:ext>
            </a:extLst>
          </p:cNvPr>
          <p:cNvSpPr>
            <a:spLocks noGrp="1"/>
          </p:cNvSpPr>
          <p:nvPr>
            <p:ph type="dt" sz="half" idx="10"/>
          </p:nvPr>
        </p:nvSpPr>
        <p:spPr/>
        <p:txBody>
          <a:bodyPr/>
          <a:lstStyle/>
          <a:p>
            <a:fld id="{ED769F6C-34D0-48CE-9B1E-39A47481E0CB}" type="datetimeFigureOut">
              <a:rPr lang="fr-FR" smtClean="0"/>
              <a:t>26/09/2022</a:t>
            </a:fld>
            <a:endParaRPr lang="fr-FR" dirty="0"/>
          </a:p>
        </p:txBody>
      </p:sp>
      <p:sp>
        <p:nvSpPr>
          <p:cNvPr id="5" name="Espace réservé du pied de page 4">
            <a:extLst>
              <a:ext uri="{FF2B5EF4-FFF2-40B4-BE49-F238E27FC236}">
                <a16:creationId xmlns:a16="http://schemas.microsoft.com/office/drawing/2014/main" id="{4027B7DD-5D71-6720-51C7-367978263991}"/>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B728FEA1-FEB1-D288-DA42-D0B0910B08D5}"/>
              </a:ext>
            </a:extLst>
          </p:cNvPr>
          <p:cNvSpPr>
            <a:spLocks noGrp="1"/>
          </p:cNvSpPr>
          <p:nvPr>
            <p:ph type="sldNum" sz="quarter" idx="12"/>
          </p:nvPr>
        </p:nvSpPr>
        <p:spPr/>
        <p:txBody>
          <a:bodyPr/>
          <a:lstStyle/>
          <a:p>
            <a:fld id="{96B61281-E129-4C07-90A5-4B9EEAD0EC71}" type="slidenum">
              <a:rPr lang="fr-FR" smtClean="0"/>
              <a:t>‹N°›</a:t>
            </a:fld>
            <a:endParaRPr lang="fr-FR" dirty="0"/>
          </a:p>
        </p:txBody>
      </p:sp>
    </p:spTree>
    <p:extLst>
      <p:ext uri="{BB962C8B-B14F-4D97-AF65-F5344CB8AC3E}">
        <p14:creationId xmlns:p14="http://schemas.microsoft.com/office/powerpoint/2010/main" val="200800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02347-EE65-088C-115E-CC19B5DC87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97F7514-D92B-A90F-7650-C89678E6EED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5A29D3-2A23-2267-C5E5-DEADD6AA1E33}"/>
              </a:ext>
            </a:extLst>
          </p:cNvPr>
          <p:cNvSpPr>
            <a:spLocks noGrp="1"/>
          </p:cNvSpPr>
          <p:nvPr>
            <p:ph type="dt" sz="half" idx="10"/>
          </p:nvPr>
        </p:nvSpPr>
        <p:spPr/>
        <p:txBody>
          <a:bodyPr/>
          <a:lstStyle/>
          <a:p>
            <a:fld id="{ED769F6C-34D0-48CE-9B1E-39A47481E0CB}" type="datetimeFigureOut">
              <a:rPr lang="fr-FR" smtClean="0"/>
              <a:t>26/09/2022</a:t>
            </a:fld>
            <a:endParaRPr lang="fr-FR" dirty="0"/>
          </a:p>
        </p:txBody>
      </p:sp>
      <p:sp>
        <p:nvSpPr>
          <p:cNvPr id="5" name="Espace réservé du pied de page 4">
            <a:extLst>
              <a:ext uri="{FF2B5EF4-FFF2-40B4-BE49-F238E27FC236}">
                <a16:creationId xmlns:a16="http://schemas.microsoft.com/office/drawing/2014/main" id="{61122921-8E92-3458-B18D-A9AC4630CB3D}"/>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014143D-1A3E-357A-818C-90809CB1E937}"/>
              </a:ext>
            </a:extLst>
          </p:cNvPr>
          <p:cNvSpPr>
            <a:spLocks noGrp="1"/>
          </p:cNvSpPr>
          <p:nvPr>
            <p:ph type="sldNum" sz="quarter" idx="12"/>
          </p:nvPr>
        </p:nvSpPr>
        <p:spPr/>
        <p:txBody>
          <a:bodyPr/>
          <a:lstStyle/>
          <a:p>
            <a:fld id="{96B61281-E129-4C07-90A5-4B9EEAD0EC71}" type="slidenum">
              <a:rPr lang="fr-FR" smtClean="0"/>
              <a:t>‹N°›</a:t>
            </a:fld>
            <a:endParaRPr lang="fr-FR" dirty="0"/>
          </a:p>
        </p:txBody>
      </p:sp>
    </p:spTree>
    <p:extLst>
      <p:ext uri="{BB962C8B-B14F-4D97-AF65-F5344CB8AC3E}">
        <p14:creationId xmlns:p14="http://schemas.microsoft.com/office/powerpoint/2010/main" val="192041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0E7ADF-6B04-F362-93C0-82E23B51D0B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4232B0A-C3A9-E6A8-4BC1-6FFBDC9BB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59BF98C-FA61-E179-04C6-9AE469F51183}"/>
              </a:ext>
            </a:extLst>
          </p:cNvPr>
          <p:cNvSpPr>
            <a:spLocks noGrp="1"/>
          </p:cNvSpPr>
          <p:nvPr>
            <p:ph type="dt" sz="half" idx="10"/>
          </p:nvPr>
        </p:nvSpPr>
        <p:spPr/>
        <p:txBody>
          <a:bodyPr/>
          <a:lstStyle/>
          <a:p>
            <a:fld id="{ED769F6C-34D0-48CE-9B1E-39A47481E0CB}" type="datetimeFigureOut">
              <a:rPr lang="fr-FR" smtClean="0"/>
              <a:t>26/09/2022</a:t>
            </a:fld>
            <a:endParaRPr lang="fr-FR" dirty="0"/>
          </a:p>
        </p:txBody>
      </p:sp>
      <p:sp>
        <p:nvSpPr>
          <p:cNvPr id="5" name="Espace réservé du pied de page 4">
            <a:extLst>
              <a:ext uri="{FF2B5EF4-FFF2-40B4-BE49-F238E27FC236}">
                <a16:creationId xmlns:a16="http://schemas.microsoft.com/office/drawing/2014/main" id="{CA8B7F23-4B51-4B0E-9BB4-78A423780172}"/>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4DA3368-9304-CC55-8200-63A3E02902E9}"/>
              </a:ext>
            </a:extLst>
          </p:cNvPr>
          <p:cNvSpPr>
            <a:spLocks noGrp="1"/>
          </p:cNvSpPr>
          <p:nvPr>
            <p:ph type="sldNum" sz="quarter" idx="12"/>
          </p:nvPr>
        </p:nvSpPr>
        <p:spPr/>
        <p:txBody>
          <a:bodyPr/>
          <a:lstStyle/>
          <a:p>
            <a:fld id="{96B61281-E129-4C07-90A5-4B9EEAD0EC71}" type="slidenum">
              <a:rPr lang="fr-FR" smtClean="0"/>
              <a:t>‹N°›</a:t>
            </a:fld>
            <a:endParaRPr lang="fr-FR" dirty="0"/>
          </a:p>
        </p:txBody>
      </p:sp>
    </p:spTree>
    <p:extLst>
      <p:ext uri="{BB962C8B-B14F-4D97-AF65-F5344CB8AC3E}">
        <p14:creationId xmlns:p14="http://schemas.microsoft.com/office/powerpoint/2010/main" val="371770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B3EA9-A8B8-EDB5-9322-1074768D90E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5C34C76-4B44-BF2D-BC55-32E73860E2B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68B45BB-6077-3A90-1837-33F131C04CF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E0A747-81E7-42F7-CB4E-5CEF799F289B}"/>
              </a:ext>
            </a:extLst>
          </p:cNvPr>
          <p:cNvSpPr>
            <a:spLocks noGrp="1"/>
          </p:cNvSpPr>
          <p:nvPr>
            <p:ph type="dt" sz="half" idx="10"/>
          </p:nvPr>
        </p:nvSpPr>
        <p:spPr/>
        <p:txBody>
          <a:bodyPr/>
          <a:lstStyle/>
          <a:p>
            <a:fld id="{ED769F6C-34D0-48CE-9B1E-39A47481E0CB}" type="datetimeFigureOut">
              <a:rPr lang="fr-FR" smtClean="0"/>
              <a:t>26/09/2022</a:t>
            </a:fld>
            <a:endParaRPr lang="fr-FR" dirty="0"/>
          </a:p>
        </p:txBody>
      </p:sp>
      <p:sp>
        <p:nvSpPr>
          <p:cNvPr id="6" name="Espace réservé du pied de page 5">
            <a:extLst>
              <a:ext uri="{FF2B5EF4-FFF2-40B4-BE49-F238E27FC236}">
                <a16:creationId xmlns:a16="http://schemas.microsoft.com/office/drawing/2014/main" id="{291F4D38-21EF-D60A-78BC-C472C615A7E9}"/>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25118AD1-23E1-BA97-25C8-25BE330330F2}"/>
              </a:ext>
            </a:extLst>
          </p:cNvPr>
          <p:cNvSpPr>
            <a:spLocks noGrp="1"/>
          </p:cNvSpPr>
          <p:nvPr>
            <p:ph type="sldNum" sz="quarter" idx="12"/>
          </p:nvPr>
        </p:nvSpPr>
        <p:spPr/>
        <p:txBody>
          <a:bodyPr/>
          <a:lstStyle/>
          <a:p>
            <a:fld id="{96B61281-E129-4C07-90A5-4B9EEAD0EC71}" type="slidenum">
              <a:rPr lang="fr-FR" smtClean="0"/>
              <a:t>‹N°›</a:t>
            </a:fld>
            <a:endParaRPr lang="fr-FR" dirty="0"/>
          </a:p>
        </p:txBody>
      </p:sp>
    </p:spTree>
    <p:extLst>
      <p:ext uri="{BB962C8B-B14F-4D97-AF65-F5344CB8AC3E}">
        <p14:creationId xmlns:p14="http://schemas.microsoft.com/office/powerpoint/2010/main" val="106876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96626B-51F5-97E7-01C2-4A1DF1BFF64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194FEE9-B804-9630-7D1C-34600BCBF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106922D-C624-38ED-54E7-B4E12169872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E57D64D-830C-84FE-B1DB-A13B995D9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0E9060F-DBCA-137C-1E9C-5BD5911528C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AE54026-D1C7-88CE-4A94-5791554139E0}"/>
              </a:ext>
            </a:extLst>
          </p:cNvPr>
          <p:cNvSpPr>
            <a:spLocks noGrp="1"/>
          </p:cNvSpPr>
          <p:nvPr>
            <p:ph type="dt" sz="half" idx="10"/>
          </p:nvPr>
        </p:nvSpPr>
        <p:spPr/>
        <p:txBody>
          <a:bodyPr/>
          <a:lstStyle/>
          <a:p>
            <a:fld id="{ED769F6C-34D0-48CE-9B1E-39A47481E0CB}" type="datetimeFigureOut">
              <a:rPr lang="fr-FR" smtClean="0"/>
              <a:t>26/09/2022</a:t>
            </a:fld>
            <a:endParaRPr lang="fr-FR" dirty="0"/>
          </a:p>
        </p:txBody>
      </p:sp>
      <p:sp>
        <p:nvSpPr>
          <p:cNvPr id="8" name="Espace réservé du pied de page 7">
            <a:extLst>
              <a:ext uri="{FF2B5EF4-FFF2-40B4-BE49-F238E27FC236}">
                <a16:creationId xmlns:a16="http://schemas.microsoft.com/office/drawing/2014/main" id="{659F1831-ED2E-B87F-EC31-DAD6424F06A7}"/>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516875B6-0B15-DFD1-A097-D94496B99FF9}"/>
              </a:ext>
            </a:extLst>
          </p:cNvPr>
          <p:cNvSpPr>
            <a:spLocks noGrp="1"/>
          </p:cNvSpPr>
          <p:nvPr>
            <p:ph type="sldNum" sz="quarter" idx="12"/>
          </p:nvPr>
        </p:nvSpPr>
        <p:spPr/>
        <p:txBody>
          <a:bodyPr/>
          <a:lstStyle/>
          <a:p>
            <a:fld id="{96B61281-E129-4C07-90A5-4B9EEAD0EC71}" type="slidenum">
              <a:rPr lang="fr-FR" smtClean="0"/>
              <a:t>‹N°›</a:t>
            </a:fld>
            <a:endParaRPr lang="fr-FR" dirty="0"/>
          </a:p>
        </p:txBody>
      </p:sp>
    </p:spTree>
    <p:extLst>
      <p:ext uri="{BB962C8B-B14F-4D97-AF65-F5344CB8AC3E}">
        <p14:creationId xmlns:p14="http://schemas.microsoft.com/office/powerpoint/2010/main" val="79646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C904B-20A4-E747-631D-41725D7D525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32E6BBD-7D19-2934-0BC9-8D9F4A432CCF}"/>
              </a:ext>
            </a:extLst>
          </p:cNvPr>
          <p:cNvSpPr>
            <a:spLocks noGrp="1"/>
          </p:cNvSpPr>
          <p:nvPr>
            <p:ph type="dt" sz="half" idx="10"/>
          </p:nvPr>
        </p:nvSpPr>
        <p:spPr/>
        <p:txBody>
          <a:bodyPr/>
          <a:lstStyle/>
          <a:p>
            <a:fld id="{ED769F6C-34D0-48CE-9B1E-39A47481E0CB}" type="datetimeFigureOut">
              <a:rPr lang="fr-FR" smtClean="0"/>
              <a:t>26/09/2022</a:t>
            </a:fld>
            <a:endParaRPr lang="fr-FR" dirty="0"/>
          </a:p>
        </p:txBody>
      </p:sp>
      <p:sp>
        <p:nvSpPr>
          <p:cNvPr id="4" name="Espace réservé du pied de page 3">
            <a:extLst>
              <a:ext uri="{FF2B5EF4-FFF2-40B4-BE49-F238E27FC236}">
                <a16:creationId xmlns:a16="http://schemas.microsoft.com/office/drawing/2014/main" id="{D124F6F9-F84A-0D30-A003-010824156B0F}"/>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273AE4B6-D647-E105-FDA5-90FD074F3F9A}"/>
              </a:ext>
            </a:extLst>
          </p:cNvPr>
          <p:cNvSpPr>
            <a:spLocks noGrp="1"/>
          </p:cNvSpPr>
          <p:nvPr>
            <p:ph type="sldNum" sz="quarter" idx="12"/>
          </p:nvPr>
        </p:nvSpPr>
        <p:spPr/>
        <p:txBody>
          <a:bodyPr/>
          <a:lstStyle/>
          <a:p>
            <a:fld id="{96B61281-E129-4C07-90A5-4B9EEAD0EC71}" type="slidenum">
              <a:rPr lang="fr-FR" smtClean="0"/>
              <a:t>‹N°›</a:t>
            </a:fld>
            <a:endParaRPr lang="fr-FR" dirty="0"/>
          </a:p>
        </p:txBody>
      </p:sp>
    </p:spTree>
    <p:extLst>
      <p:ext uri="{BB962C8B-B14F-4D97-AF65-F5344CB8AC3E}">
        <p14:creationId xmlns:p14="http://schemas.microsoft.com/office/powerpoint/2010/main" val="84812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B99247E-79E2-E62D-52CA-3EA1E6AC2978}"/>
              </a:ext>
            </a:extLst>
          </p:cNvPr>
          <p:cNvSpPr>
            <a:spLocks noGrp="1"/>
          </p:cNvSpPr>
          <p:nvPr>
            <p:ph type="dt" sz="half" idx="10"/>
          </p:nvPr>
        </p:nvSpPr>
        <p:spPr/>
        <p:txBody>
          <a:bodyPr/>
          <a:lstStyle/>
          <a:p>
            <a:fld id="{ED769F6C-34D0-48CE-9B1E-39A47481E0CB}" type="datetimeFigureOut">
              <a:rPr lang="fr-FR" smtClean="0"/>
              <a:t>26/09/2022</a:t>
            </a:fld>
            <a:endParaRPr lang="fr-FR" dirty="0"/>
          </a:p>
        </p:txBody>
      </p:sp>
      <p:sp>
        <p:nvSpPr>
          <p:cNvPr id="3" name="Espace réservé du pied de page 2">
            <a:extLst>
              <a:ext uri="{FF2B5EF4-FFF2-40B4-BE49-F238E27FC236}">
                <a16:creationId xmlns:a16="http://schemas.microsoft.com/office/drawing/2014/main" id="{D9387975-8050-B649-5190-929EFE021684}"/>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28661C9-C346-C8EF-A4D6-BCFFF4B4C74B}"/>
              </a:ext>
            </a:extLst>
          </p:cNvPr>
          <p:cNvSpPr>
            <a:spLocks noGrp="1"/>
          </p:cNvSpPr>
          <p:nvPr>
            <p:ph type="sldNum" sz="quarter" idx="12"/>
          </p:nvPr>
        </p:nvSpPr>
        <p:spPr/>
        <p:txBody>
          <a:bodyPr/>
          <a:lstStyle/>
          <a:p>
            <a:fld id="{96B61281-E129-4C07-90A5-4B9EEAD0EC71}" type="slidenum">
              <a:rPr lang="fr-FR" smtClean="0"/>
              <a:t>‹N°›</a:t>
            </a:fld>
            <a:endParaRPr lang="fr-FR" dirty="0"/>
          </a:p>
        </p:txBody>
      </p:sp>
    </p:spTree>
    <p:extLst>
      <p:ext uri="{BB962C8B-B14F-4D97-AF65-F5344CB8AC3E}">
        <p14:creationId xmlns:p14="http://schemas.microsoft.com/office/powerpoint/2010/main" val="418023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3191D7-2D9F-F267-0E3D-28B7800C6DA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1FCB508-D66C-7119-1583-B2FB2C088B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1C5BF46-6A52-EDAD-E804-ED642BE97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908DB0F-E020-CD88-8A03-697617BDA486}"/>
              </a:ext>
            </a:extLst>
          </p:cNvPr>
          <p:cNvSpPr>
            <a:spLocks noGrp="1"/>
          </p:cNvSpPr>
          <p:nvPr>
            <p:ph type="dt" sz="half" idx="10"/>
          </p:nvPr>
        </p:nvSpPr>
        <p:spPr/>
        <p:txBody>
          <a:bodyPr/>
          <a:lstStyle/>
          <a:p>
            <a:fld id="{ED769F6C-34D0-48CE-9B1E-39A47481E0CB}" type="datetimeFigureOut">
              <a:rPr lang="fr-FR" smtClean="0"/>
              <a:t>26/09/2022</a:t>
            </a:fld>
            <a:endParaRPr lang="fr-FR" dirty="0"/>
          </a:p>
        </p:txBody>
      </p:sp>
      <p:sp>
        <p:nvSpPr>
          <p:cNvPr id="6" name="Espace réservé du pied de page 5">
            <a:extLst>
              <a:ext uri="{FF2B5EF4-FFF2-40B4-BE49-F238E27FC236}">
                <a16:creationId xmlns:a16="http://schemas.microsoft.com/office/drawing/2014/main" id="{7C98471C-5BBF-0F8E-8C49-4C6DDA4B1471}"/>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B7B43510-BB61-EFC6-A601-968C8AD4F5DB}"/>
              </a:ext>
            </a:extLst>
          </p:cNvPr>
          <p:cNvSpPr>
            <a:spLocks noGrp="1"/>
          </p:cNvSpPr>
          <p:nvPr>
            <p:ph type="sldNum" sz="quarter" idx="12"/>
          </p:nvPr>
        </p:nvSpPr>
        <p:spPr/>
        <p:txBody>
          <a:bodyPr/>
          <a:lstStyle/>
          <a:p>
            <a:fld id="{96B61281-E129-4C07-90A5-4B9EEAD0EC71}" type="slidenum">
              <a:rPr lang="fr-FR" smtClean="0"/>
              <a:t>‹N°›</a:t>
            </a:fld>
            <a:endParaRPr lang="fr-FR" dirty="0"/>
          </a:p>
        </p:txBody>
      </p:sp>
    </p:spTree>
    <p:extLst>
      <p:ext uri="{BB962C8B-B14F-4D97-AF65-F5344CB8AC3E}">
        <p14:creationId xmlns:p14="http://schemas.microsoft.com/office/powerpoint/2010/main" val="591270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1A904-3CF6-7723-F02F-47EC882D847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FBE3511-3C9F-0A67-7970-6E931E3C0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3920F925-9448-4AB2-EFD2-FB2877413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2798210-F834-701D-934A-6B7D5854A0F6}"/>
              </a:ext>
            </a:extLst>
          </p:cNvPr>
          <p:cNvSpPr>
            <a:spLocks noGrp="1"/>
          </p:cNvSpPr>
          <p:nvPr>
            <p:ph type="dt" sz="half" idx="10"/>
          </p:nvPr>
        </p:nvSpPr>
        <p:spPr/>
        <p:txBody>
          <a:bodyPr/>
          <a:lstStyle/>
          <a:p>
            <a:fld id="{ED769F6C-34D0-48CE-9B1E-39A47481E0CB}" type="datetimeFigureOut">
              <a:rPr lang="fr-FR" smtClean="0"/>
              <a:t>26/09/2022</a:t>
            </a:fld>
            <a:endParaRPr lang="fr-FR" dirty="0"/>
          </a:p>
        </p:txBody>
      </p:sp>
      <p:sp>
        <p:nvSpPr>
          <p:cNvPr id="6" name="Espace réservé du pied de page 5">
            <a:extLst>
              <a:ext uri="{FF2B5EF4-FFF2-40B4-BE49-F238E27FC236}">
                <a16:creationId xmlns:a16="http://schemas.microsoft.com/office/drawing/2014/main" id="{C5AB3DED-38E7-C667-E765-6FF92D3ECF11}"/>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8A23CB0D-202C-2738-7DD7-E8AA1D595E67}"/>
              </a:ext>
            </a:extLst>
          </p:cNvPr>
          <p:cNvSpPr>
            <a:spLocks noGrp="1"/>
          </p:cNvSpPr>
          <p:nvPr>
            <p:ph type="sldNum" sz="quarter" idx="12"/>
          </p:nvPr>
        </p:nvSpPr>
        <p:spPr/>
        <p:txBody>
          <a:bodyPr/>
          <a:lstStyle/>
          <a:p>
            <a:fld id="{96B61281-E129-4C07-90A5-4B9EEAD0EC71}" type="slidenum">
              <a:rPr lang="fr-FR" smtClean="0"/>
              <a:t>‹N°›</a:t>
            </a:fld>
            <a:endParaRPr lang="fr-FR" dirty="0"/>
          </a:p>
        </p:txBody>
      </p:sp>
    </p:spTree>
    <p:extLst>
      <p:ext uri="{BB962C8B-B14F-4D97-AF65-F5344CB8AC3E}">
        <p14:creationId xmlns:p14="http://schemas.microsoft.com/office/powerpoint/2010/main" val="114885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81381CA-DD1E-8767-8909-B0C6F23A0D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A824648-D32C-6C33-1282-68030A1E6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43FC72-EE79-8AA2-82D7-11EDDEDA2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69F6C-34D0-48CE-9B1E-39A47481E0CB}" type="datetimeFigureOut">
              <a:rPr lang="fr-FR" smtClean="0"/>
              <a:t>26/09/2022</a:t>
            </a:fld>
            <a:endParaRPr lang="fr-FR" dirty="0"/>
          </a:p>
        </p:txBody>
      </p:sp>
      <p:sp>
        <p:nvSpPr>
          <p:cNvPr id="5" name="Espace réservé du pied de page 4">
            <a:extLst>
              <a:ext uri="{FF2B5EF4-FFF2-40B4-BE49-F238E27FC236}">
                <a16:creationId xmlns:a16="http://schemas.microsoft.com/office/drawing/2014/main" id="{6174EB32-3D18-0660-CEF9-C0A3C2AD38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BA73A31A-AC25-11A4-2DAB-7FFD46076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61281-E129-4C07-90A5-4B9EEAD0EC71}" type="slidenum">
              <a:rPr lang="fr-FR" smtClean="0"/>
              <a:t>‹N°›</a:t>
            </a:fld>
            <a:endParaRPr lang="fr-FR" dirty="0"/>
          </a:p>
        </p:txBody>
      </p:sp>
    </p:spTree>
    <p:extLst>
      <p:ext uri="{BB962C8B-B14F-4D97-AF65-F5344CB8AC3E}">
        <p14:creationId xmlns:p14="http://schemas.microsoft.com/office/powerpoint/2010/main" val="2876196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8F1B1F-EEBA-DC39-98E4-7AE795899E25}"/>
              </a:ext>
            </a:extLst>
          </p:cNvPr>
          <p:cNvSpPr>
            <a:spLocks noGrp="1"/>
          </p:cNvSpPr>
          <p:nvPr>
            <p:ph type="ctrTitle"/>
          </p:nvPr>
        </p:nvSpPr>
        <p:spPr>
          <a:xfrm>
            <a:off x="7464614" y="1783959"/>
            <a:ext cx="4087306" cy="2889114"/>
          </a:xfrm>
        </p:spPr>
        <p:txBody>
          <a:bodyPr anchor="b">
            <a:normAutofit/>
          </a:bodyPr>
          <a:lstStyle/>
          <a:p>
            <a:pPr algn="l"/>
            <a:r>
              <a:rPr lang="fr-FR" sz="5400" dirty="0"/>
              <a:t>Rapport marketing mensuel</a:t>
            </a:r>
          </a:p>
        </p:txBody>
      </p:sp>
      <p:sp>
        <p:nvSpPr>
          <p:cNvPr id="3" name="Sous-titre 2">
            <a:extLst>
              <a:ext uri="{FF2B5EF4-FFF2-40B4-BE49-F238E27FC236}">
                <a16:creationId xmlns:a16="http://schemas.microsoft.com/office/drawing/2014/main" id="{F1A07E4B-6305-33BE-EB6E-7AF5152D403A}"/>
              </a:ext>
            </a:extLst>
          </p:cNvPr>
          <p:cNvSpPr>
            <a:spLocks noGrp="1"/>
          </p:cNvSpPr>
          <p:nvPr>
            <p:ph type="subTitle" idx="1"/>
          </p:nvPr>
        </p:nvSpPr>
        <p:spPr>
          <a:xfrm>
            <a:off x="7769412" y="5576803"/>
            <a:ext cx="4087305" cy="1147863"/>
          </a:xfrm>
        </p:spPr>
        <p:txBody>
          <a:bodyPr anchor="t">
            <a:normAutofit/>
          </a:bodyPr>
          <a:lstStyle/>
          <a:p>
            <a:pPr algn="l"/>
            <a:endParaRPr lang="fr-FR" sz="2000" dirty="0"/>
          </a:p>
          <a:p>
            <a:pPr algn="l"/>
            <a:r>
              <a:rPr lang="fr-FR" sz="2000" dirty="0"/>
              <a:t>Louis Martinez</a:t>
            </a:r>
          </a:p>
          <a:p>
            <a:pPr algn="l"/>
            <a:endParaRPr lang="fr-FR" sz="2000" dirty="0"/>
          </a:p>
          <a:p>
            <a:pPr algn="l"/>
            <a:endParaRPr lang="fr-FR" sz="2000" dirty="0"/>
          </a:p>
          <a:p>
            <a:pPr algn="l"/>
            <a:endParaRPr lang="fr-FR" sz="2000" dirty="0"/>
          </a:p>
          <a:p>
            <a:pPr algn="l"/>
            <a:endParaRPr lang="fr-FR" sz="2000" dirty="0"/>
          </a:p>
          <a:p>
            <a:pPr algn="l"/>
            <a:endParaRPr lang="fr-FR" sz="2000" dirty="0"/>
          </a:p>
          <a:p>
            <a:pPr algn="l"/>
            <a:endParaRPr lang="fr-FR" sz="2000" dirty="0"/>
          </a:p>
          <a:p>
            <a:pPr algn="l"/>
            <a:endParaRPr lang="fr-FR" sz="2000" dirty="0"/>
          </a:p>
        </p:txBody>
      </p:sp>
      <p:sp>
        <p:nvSpPr>
          <p:cNvPr id="11"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Picture 4" descr="Bureau avec des éléments de productivité">
            <a:extLst>
              <a:ext uri="{FF2B5EF4-FFF2-40B4-BE49-F238E27FC236}">
                <a16:creationId xmlns:a16="http://schemas.microsoft.com/office/drawing/2014/main" id="{E6361BB2-5EE1-DAB7-6041-6ACD979C1778}"/>
              </a:ext>
            </a:extLst>
          </p:cNvPr>
          <p:cNvPicPr>
            <a:picLocks noChangeAspect="1"/>
          </p:cNvPicPr>
          <p:nvPr/>
        </p:nvPicPr>
        <p:blipFill rotWithShape="1">
          <a:blip r:embed="rId2"/>
          <a:srcRect l="23420" r="8170"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9107055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FD56B8-592F-DB48-2752-E7E3DFB913C8}"/>
              </a:ext>
            </a:extLst>
          </p:cNvPr>
          <p:cNvSpPr>
            <a:spLocks noGrp="1"/>
          </p:cNvSpPr>
          <p:nvPr>
            <p:ph type="title"/>
          </p:nvPr>
        </p:nvSpPr>
        <p:spPr/>
        <p:txBody>
          <a:bodyPr/>
          <a:lstStyle/>
          <a:p>
            <a:r>
              <a:rPr lang="fr-FR" u="sng" dirty="0">
                <a:highlight>
                  <a:srgbClr val="FFFF00"/>
                </a:highlight>
              </a:rPr>
              <a:t>Contexte:</a:t>
            </a:r>
          </a:p>
        </p:txBody>
      </p:sp>
      <p:sp>
        <p:nvSpPr>
          <p:cNvPr id="3" name="Espace réservé du contenu 2">
            <a:extLst>
              <a:ext uri="{FF2B5EF4-FFF2-40B4-BE49-F238E27FC236}">
                <a16:creationId xmlns:a16="http://schemas.microsoft.com/office/drawing/2014/main" id="{FFB3625E-D6C1-A48A-286D-D8DF70714BC5}"/>
              </a:ext>
            </a:extLst>
          </p:cNvPr>
          <p:cNvSpPr>
            <a:spLocks noGrp="1"/>
          </p:cNvSpPr>
          <p:nvPr>
            <p:ph idx="1"/>
          </p:nvPr>
        </p:nvSpPr>
        <p:spPr/>
        <p:txBody>
          <a:bodyPr/>
          <a:lstStyle/>
          <a:p>
            <a:pPr marL="0" indent="0">
              <a:buNone/>
            </a:pPr>
            <a:r>
              <a:rPr lang="fr-FR" b="0" i="0" dirty="0">
                <a:effectLst/>
                <a:latin typeface="Gadugi" panose="020B0502040204020203" pitchFamily="34" charset="0"/>
                <a:ea typeface="Gadugi" panose="020B0502040204020203" pitchFamily="34" charset="0"/>
              </a:rPr>
              <a:t>Data Analyst au service Marketing du Grand Marché, depuis 1 année, une entreprise de grande distribution dans plusieurs secteurs (nourriture, biens de consommation et high tech). </a:t>
            </a:r>
          </a:p>
          <a:p>
            <a:pPr marL="0" indent="0">
              <a:buNone/>
            </a:pPr>
            <a:r>
              <a:rPr lang="fr-FR" b="0" i="0" dirty="0">
                <a:effectLst/>
                <a:latin typeface="Gadugi" panose="020B0502040204020203" pitchFamily="34" charset="0"/>
                <a:ea typeface="Gadugi" panose="020B0502040204020203" pitchFamily="34" charset="0"/>
              </a:rPr>
              <a:t>La principale activité:  Gestion  d’un entrepôt et livraison à domicile des commandes effectuées par les clients sur </a:t>
            </a:r>
            <a:r>
              <a:rPr lang="fr-FR" dirty="0">
                <a:latin typeface="Gadugi" panose="020B0502040204020203" pitchFamily="34" charset="0"/>
                <a:ea typeface="Gadugi" panose="020B0502040204020203" pitchFamily="34" charset="0"/>
              </a:rPr>
              <a:t>le</a:t>
            </a:r>
            <a:r>
              <a:rPr lang="fr-FR" b="0" i="0" dirty="0">
                <a:effectLst/>
                <a:latin typeface="Gadugi" panose="020B0502040204020203" pitchFamily="34" charset="0"/>
                <a:ea typeface="Gadugi" panose="020B0502040204020203" pitchFamily="34" charset="0"/>
              </a:rPr>
              <a:t> site Internet.</a:t>
            </a:r>
          </a:p>
          <a:p>
            <a:pPr marL="0" indent="0">
              <a:buNone/>
            </a:pPr>
            <a:endParaRPr lang="fr-FR" dirty="0">
              <a:latin typeface="Montserrat" panose="00000500000000000000" pitchFamily="2" charset="0"/>
            </a:endParaRPr>
          </a:p>
        </p:txBody>
      </p:sp>
    </p:spTree>
    <p:extLst>
      <p:ext uri="{BB962C8B-B14F-4D97-AF65-F5344CB8AC3E}">
        <p14:creationId xmlns:p14="http://schemas.microsoft.com/office/powerpoint/2010/main" val="324367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FB981-5C0A-446B-608A-FCE47B0421C5}"/>
              </a:ext>
            </a:extLst>
          </p:cNvPr>
          <p:cNvSpPr>
            <a:spLocks noGrp="1"/>
          </p:cNvSpPr>
          <p:nvPr>
            <p:ph type="title"/>
          </p:nvPr>
        </p:nvSpPr>
        <p:spPr>
          <a:xfrm>
            <a:off x="838200" y="335628"/>
            <a:ext cx="10515600" cy="1325563"/>
          </a:xfrm>
        </p:spPr>
        <p:txBody>
          <a:bodyPr/>
          <a:lstStyle/>
          <a:p>
            <a:r>
              <a:rPr lang="fr-FR" u="sng" dirty="0">
                <a:highlight>
                  <a:srgbClr val="FFFF00"/>
                </a:highlight>
              </a:rPr>
              <a:t>Mission:</a:t>
            </a:r>
          </a:p>
        </p:txBody>
      </p:sp>
      <p:sp>
        <p:nvSpPr>
          <p:cNvPr id="3" name="Espace réservé du contenu 2">
            <a:extLst>
              <a:ext uri="{FF2B5EF4-FFF2-40B4-BE49-F238E27FC236}">
                <a16:creationId xmlns:a16="http://schemas.microsoft.com/office/drawing/2014/main" id="{903790E6-A475-41F1-7D50-8EC1D0ABF82B}"/>
              </a:ext>
            </a:extLst>
          </p:cNvPr>
          <p:cNvSpPr>
            <a:spLocks noGrp="1"/>
          </p:cNvSpPr>
          <p:nvPr>
            <p:ph idx="1"/>
          </p:nvPr>
        </p:nvSpPr>
        <p:spPr/>
        <p:txBody>
          <a:bodyPr>
            <a:normAutofit/>
          </a:bodyPr>
          <a:lstStyle/>
          <a:p>
            <a:r>
              <a:rPr lang="fr-FR" dirty="0">
                <a:latin typeface="Gadugi" panose="020B0502040204020203" pitchFamily="34" charset="0"/>
                <a:ea typeface="Gadugi" panose="020B0502040204020203" pitchFamily="34" charset="0"/>
              </a:rPr>
              <a:t>Mise en place du</a:t>
            </a:r>
            <a:r>
              <a:rPr lang="fr-FR" b="0" i="0" dirty="0">
                <a:effectLst/>
                <a:latin typeface="Gadugi" panose="020B0502040204020203" pitchFamily="34" charset="0"/>
                <a:ea typeface="Gadugi" panose="020B0502040204020203" pitchFamily="34" charset="0"/>
              </a:rPr>
              <a:t> rapport mensuel des actions marketing.</a:t>
            </a:r>
          </a:p>
          <a:p>
            <a:r>
              <a:rPr lang="fr-FR" dirty="0">
                <a:latin typeface="Gadugi" panose="020B0502040204020203" pitchFamily="34" charset="0"/>
                <a:ea typeface="Gadugi" panose="020B0502040204020203" pitchFamily="34" charset="0"/>
              </a:rPr>
              <a:t>F</a:t>
            </a:r>
            <a:r>
              <a:rPr lang="fr-FR" b="0" i="0" dirty="0">
                <a:effectLst/>
                <a:latin typeface="Gadugi" panose="020B0502040204020203" pitchFamily="34" charset="0"/>
                <a:ea typeface="Gadugi" panose="020B0502040204020203" pitchFamily="34" charset="0"/>
              </a:rPr>
              <a:t>ournir une première analyse des chiffres clés du mois précédent : ventes, chiffre d’affaires, prix des produits, etc.</a:t>
            </a:r>
          </a:p>
          <a:p>
            <a:r>
              <a:rPr lang="fr-FR" dirty="0">
                <a:latin typeface="Gadugi" panose="020B0502040204020203" pitchFamily="34" charset="0"/>
                <a:ea typeface="Gadugi" panose="020B0502040204020203" pitchFamily="34" charset="0"/>
              </a:rPr>
              <a:t>S</a:t>
            </a:r>
            <a:r>
              <a:rPr lang="fr-FR" b="0" i="0" dirty="0">
                <a:effectLst/>
                <a:latin typeface="Gadugi" panose="020B0502040204020203" pitchFamily="34" charset="0"/>
                <a:ea typeface="Gadugi" panose="020B0502040204020203" pitchFamily="34" charset="0"/>
              </a:rPr>
              <a:t>électionner les graphiques pertinents et faciliter la prise de décision.</a:t>
            </a:r>
          </a:p>
          <a:p>
            <a:r>
              <a:rPr lang="fr-FR" dirty="0">
                <a:latin typeface="Gadugi" panose="020B0502040204020203" pitchFamily="34" charset="0"/>
                <a:ea typeface="Gadugi" panose="020B0502040204020203" pitchFamily="34" charset="0"/>
              </a:rPr>
              <a:t>Identifier les causes de la variabilité du CA et proposer la meilleure stratégie marketing.</a:t>
            </a:r>
            <a:endParaRPr lang="fr-FR" b="0" i="0" dirty="0">
              <a:effectLst/>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170167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34">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7C60E41-869B-EEAE-1B88-A58CB1D02943}"/>
              </a:ext>
            </a:extLst>
          </p:cNvPr>
          <p:cNvSpPr>
            <a:spLocks noGrp="1"/>
          </p:cNvSpPr>
          <p:nvPr>
            <p:ph type="title"/>
          </p:nvPr>
        </p:nvSpPr>
        <p:spPr>
          <a:xfrm>
            <a:off x="1251677" y="662399"/>
            <a:ext cx="4357499" cy="1494000"/>
          </a:xfrm>
        </p:spPr>
        <p:txBody>
          <a:bodyPr vert="horz" lIns="91440" tIns="45720" rIns="91440" bIns="45720" rtlCol="0" anchor="t">
            <a:normAutofit/>
          </a:bodyPr>
          <a:lstStyle/>
          <a:p>
            <a:r>
              <a:rPr lang="en-US" sz="2400" b="1" kern="1200" dirty="0">
                <a:solidFill>
                  <a:schemeClr val="tx1"/>
                </a:solidFill>
                <a:latin typeface="+mj-lt"/>
                <a:ea typeface="+mj-ea"/>
                <a:cs typeface="+mj-cs"/>
              </a:rPr>
              <a:t>Le nombre de ventes</a:t>
            </a:r>
            <a:r>
              <a:rPr lang="en-US" sz="2400" b="1" dirty="0"/>
              <a:t> </a:t>
            </a:r>
            <a:r>
              <a:rPr lang="en-US" sz="2400" b="1" kern="1200" dirty="0">
                <a:solidFill>
                  <a:schemeClr val="tx1"/>
                </a:solidFill>
                <a:latin typeface="+mj-lt"/>
                <a:ea typeface="+mj-ea"/>
                <a:cs typeface="+mj-cs"/>
              </a:rPr>
              <a:t>reste stable malgré l’explosion du nombre de visites</a:t>
            </a:r>
          </a:p>
        </p:txBody>
      </p:sp>
      <p:grpSp>
        <p:nvGrpSpPr>
          <p:cNvPr id="102" name="Group 36">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38"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03"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6" name="Espace réservé du texte 5">
            <a:extLst>
              <a:ext uri="{FF2B5EF4-FFF2-40B4-BE49-F238E27FC236}">
                <a16:creationId xmlns:a16="http://schemas.microsoft.com/office/drawing/2014/main" id="{D7102056-F063-828F-899B-5C6DC1DB80B5}"/>
              </a:ext>
            </a:extLst>
          </p:cNvPr>
          <p:cNvSpPr>
            <a:spLocks noGrp="1"/>
          </p:cNvSpPr>
          <p:nvPr>
            <p:ph type="body" sz="half" idx="2"/>
          </p:nvPr>
        </p:nvSpPr>
        <p:spPr>
          <a:xfrm>
            <a:off x="1251678" y="2286000"/>
            <a:ext cx="4363595" cy="3844800"/>
          </a:xfrm>
        </p:spPr>
        <p:txBody>
          <a:bodyPr vert="horz" lIns="91440" tIns="45720" rIns="91440" bIns="45720" rtlCol="0">
            <a:normAutofit/>
          </a:bodyPr>
          <a:lstStyle/>
          <a:p>
            <a:pPr indent="-228600">
              <a:buFont typeface="Arial" panose="020B0604020202020204" pitchFamily="34" charset="0"/>
              <a:buChar char="•"/>
            </a:pPr>
            <a:r>
              <a:rPr lang="en-US" sz="2000" dirty="0">
                <a:solidFill>
                  <a:schemeClr val="tx1">
                    <a:alpha val="60000"/>
                  </a:schemeClr>
                </a:solidFill>
                <a:latin typeface="Gadugi" panose="020B0502040204020203" pitchFamily="34" charset="0"/>
                <a:ea typeface="Gadugi" panose="020B0502040204020203" pitchFamily="34" charset="0"/>
              </a:rPr>
              <a:t>Le nombre de visites sur le site a considérablement augmenté à partir du mois d’octobre jusqu’en février. Passant de 100  000 visites en octobre à plus de 500 000 en février.</a:t>
            </a:r>
          </a:p>
          <a:p>
            <a:pPr indent="-228600">
              <a:buFont typeface="Arial" panose="020B0604020202020204" pitchFamily="34" charset="0"/>
              <a:buChar char="•"/>
            </a:pPr>
            <a:r>
              <a:rPr lang="en-US" sz="2000" dirty="0">
                <a:solidFill>
                  <a:schemeClr val="tx1">
                    <a:alpha val="60000"/>
                  </a:schemeClr>
                </a:solidFill>
                <a:latin typeface="Gadugi" panose="020B0502040204020203" pitchFamily="34" charset="0"/>
                <a:ea typeface="Gadugi" panose="020B0502040204020203" pitchFamily="34" charset="0"/>
              </a:rPr>
              <a:t> </a:t>
            </a:r>
            <a:r>
              <a:rPr lang="en-US" sz="2000" b="1" dirty="0">
                <a:solidFill>
                  <a:schemeClr val="tx1">
                    <a:alpha val="60000"/>
                  </a:schemeClr>
                </a:solidFill>
                <a:latin typeface="Gadugi" panose="020B0502040204020203" pitchFamily="34" charset="0"/>
                <a:ea typeface="Gadugi" panose="020B0502040204020203" pitchFamily="34" charset="0"/>
              </a:rPr>
              <a:t>Le nombre de visite a été multiplié par 5 en 4 mois.</a:t>
            </a:r>
          </a:p>
          <a:p>
            <a:pPr indent="-228600">
              <a:buFont typeface="Arial" panose="020B0604020202020204" pitchFamily="34" charset="0"/>
              <a:buChar char="•"/>
            </a:pPr>
            <a:r>
              <a:rPr lang="en-US" sz="2000" b="1" dirty="0">
                <a:solidFill>
                  <a:schemeClr val="tx1">
                    <a:alpha val="60000"/>
                  </a:schemeClr>
                </a:solidFill>
                <a:latin typeface="Gadugi" panose="020B0502040204020203" pitchFamily="34" charset="0"/>
                <a:ea typeface="Gadugi" panose="020B0502040204020203" pitchFamily="34" charset="0"/>
              </a:rPr>
              <a:t>Cependant, le nombre de ventes est resté stable durant cet période.</a:t>
            </a:r>
          </a:p>
          <a:p>
            <a:endParaRPr lang="en-US" sz="2000" dirty="0">
              <a:solidFill>
                <a:srgbClr val="FF0000">
                  <a:alpha val="60000"/>
                </a:srgbClr>
              </a:solidFill>
              <a:latin typeface="Gadugi" panose="020B0502040204020203" pitchFamily="34" charset="0"/>
              <a:ea typeface="Gadugi" panose="020B0502040204020203" pitchFamily="34" charset="0"/>
            </a:endParaRPr>
          </a:p>
          <a:p>
            <a:pPr indent="-228600">
              <a:buFont typeface="Arial" panose="020B0604020202020204" pitchFamily="34" charset="0"/>
              <a:buChar char="•"/>
            </a:pPr>
            <a:endParaRPr lang="en-US" sz="2000" dirty="0">
              <a:solidFill>
                <a:schemeClr val="tx1">
                  <a:alpha val="60000"/>
                </a:schemeClr>
              </a:solidFill>
            </a:endParaRPr>
          </a:p>
          <a:p>
            <a:pPr indent="-228600">
              <a:buFont typeface="Arial" panose="020B0604020202020204" pitchFamily="34" charset="0"/>
              <a:buChar char="•"/>
            </a:pPr>
            <a:endParaRPr lang="en-US" sz="2000" dirty="0">
              <a:solidFill>
                <a:schemeClr val="tx1">
                  <a:alpha val="60000"/>
                </a:schemeClr>
              </a:solidFill>
            </a:endParaRPr>
          </a:p>
        </p:txBody>
      </p:sp>
      <p:pic>
        <p:nvPicPr>
          <p:cNvPr id="5" name="Espace réservé du contenu 4">
            <a:extLst>
              <a:ext uri="{FF2B5EF4-FFF2-40B4-BE49-F238E27FC236}">
                <a16:creationId xmlns:a16="http://schemas.microsoft.com/office/drawing/2014/main" id="{A51FCF62-B168-C27A-85C8-2BC4D2EB1C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75028" y="580103"/>
            <a:ext cx="5572564" cy="5015231"/>
          </a:xfrm>
          <a:prstGeom prst="rect">
            <a:avLst/>
          </a:prstGeom>
        </p:spPr>
      </p:pic>
    </p:spTree>
    <p:extLst>
      <p:ext uri="{BB962C8B-B14F-4D97-AF65-F5344CB8AC3E}">
        <p14:creationId xmlns:p14="http://schemas.microsoft.com/office/powerpoint/2010/main" val="242365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2871774-17BB-CC48-0619-12F7117EDF3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000" b="1" kern="1200" dirty="0">
                <a:solidFill>
                  <a:schemeClr val="tx1"/>
                </a:solidFill>
                <a:latin typeface="+mj-lt"/>
                <a:ea typeface="+mj-ea"/>
                <a:cs typeface="+mj-cs"/>
              </a:rPr>
              <a:t>Chute considérable du taux de conversion.</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Espace réservé du texte 3">
            <a:extLst>
              <a:ext uri="{FF2B5EF4-FFF2-40B4-BE49-F238E27FC236}">
                <a16:creationId xmlns:a16="http://schemas.microsoft.com/office/drawing/2014/main" id="{848F2D1D-752C-FD65-E1A8-A1D1A8947F4A}"/>
              </a:ext>
            </a:extLst>
          </p:cNvPr>
          <p:cNvSpPr>
            <a:spLocks noGrp="1"/>
          </p:cNvSpPr>
          <p:nvPr>
            <p:ph type="body" sz="half" idx="2"/>
          </p:nvPr>
        </p:nvSpPr>
        <p:spPr>
          <a:xfrm>
            <a:off x="630936" y="2807208"/>
            <a:ext cx="3429000" cy="3410712"/>
          </a:xfrm>
        </p:spPr>
        <p:txBody>
          <a:bodyPr vert="horz" lIns="91440" tIns="45720" rIns="91440" bIns="45720" rtlCol="0" anchor="t">
            <a:normAutofit fontScale="92500"/>
          </a:bodyPr>
          <a:lstStyle/>
          <a:p>
            <a:pPr marL="285750" indent="-228600">
              <a:buFont typeface="Arial" panose="020B0604020202020204" pitchFamily="34" charset="0"/>
              <a:buChar char="•"/>
            </a:pPr>
            <a:r>
              <a:rPr lang="en-US" sz="2000" dirty="0">
                <a:solidFill>
                  <a:srgbClr val="FF0000"/>
                </a:solidFill>
                <a:latin typeface="Gadugi" panose="020B0502040204020203" pitchFamily="34" charset="0"/>
                <a:ea typeface="Gadugi" panose="020B0502040204020203" pitchFamily="34" charset="0"/>
              </a:rPr>
              <a:t>Q</a:t>
            </a:r>
            <a:r>
              <a:rPr lang="en-US" sz="2000" b="0" i="0" dirty="0">
                <a:solidFill>
                  <a:srgbClr val="FF0000"/>
                </a:solidFill>
                <a:effectLst/>
                <a:latin typeface="Gadugi" panose="020B0502040204020203" pitchFamily="34" charset="0"/>
                <a:ea typeface="Gadugi" panose="020B0502040204020203" pitchFamily="34" charset="0"/>
              </a:rPr>
              <a:t>u’est ce que le taux de conversion? </a:t>
            </a:r>
          </a:p>
          <a:p>
            <a:pPr marL="285750" indent="-228600">
              <a:buFont typeface="Arial" panose="020B0604020202020204" pitchFamily="34" charset="0"/>
              <a:buChar char="•"/>
            </a:pPr>
            <a:r>
              <a:rPr lang="en-US" sz="2000" b="0" i="0" dirty="0">
                <a:effectLst/>
                <a:latin typeface="Gadugi" panose="020B0502040204020203" pitchFamily="34" charset="0"/>
                <a:ea typeface="Gadugi" panose="020B0502040204020203" pitchFamily="34" charset="0"/>
              </a:rPr>
              <a:t>Le taux de conversion e-commerce désigne </a:t>
            </a:r>
            <a:r>
              <a:rPr lang="en-US" sz="2000" b="1" i="0" dirty="0">
                <a:effectLst/>
                <a:latin typeface="Gadugi" panose="020B0502040204020203" pitchFamily="34" charset="0"/>
                <a:ea typeface="Gadugi" panose="020B0502040204020203" pitchFamily="34" charset="0"/>
              </a:rPr>
              <a:t>la capacité d'un site e-commerce à transformer ses visiteurs en acheteurs</a:t>
            </a:r>
            <a:r>
              <a:rPr lang="en-US" sz="2000" b="0" i="0" dirty="0">
                <a:effectLst/>
                <a:latin typeface="Gadugi" panose="020B0502040204020203" pitchFamily="34" charset="0"/>
                <a:ea typeface="Gadugi" panose="020B0502040204020203" pitchFamily="34" charset="0"/>
              </a:rPr>
              <a:t>.</a:t>
            </a:r>
          </a:p>
          <a:p>
            <a:pPr marL="285750" indent="-228600">
              <a:buFont typeface="Arial" panose="020B0604020202020204" pitchFamily="34" charset="0"/>
              <a:buChar char="•"/>
            </a:pPr>
            <a:r>
              <a:rPr lang="en-US" sz="2000" b="0" i="0" dirty="0">
                <a:effectLst/>
                <a:latin typeface="Gadugi" panose="020B0502040204020203" pitchFamily="34" charset="0"/>
                <a:ea typeface="Gadugi" panose="020B0502040204020203" pitchFamily="34" charset="0"/>
              </a:rPr>
              <a:t>Le taux de conversion a été divisé par 2 en 11 mois, passant de 0,10 en Mars 2019 à 0,05 en février 2020</a:t>
            </a:r>
          </a:p>
          <a:p>
            <a:pPr indent="-228600">
              <a:buFont typeface="Arial" panose="020B0604020202020204" pitchFamily="34" charset="0"/>
              <a:buChar char="•"/>
            </a:pPr>
            <a:endParaRPr lang="en-US" sz="2000" dirty="0"/>
          </a:p>
        </p:txBody>
      </p:sp>
      <p:pic>
        <p:nvPicPr>
          <p:cNvPr id="6" name="Espace réservé du contenu 5">
            <a:extLst>
              <a:ext uri="{FF2B5EF4-FFF2-40B4-BE49-F238E27FC236}">
                <a16:creationId xmlns:a16="http://schemas.microsoft.com/office/drawing/2014/main" id="{4FD9A1D5-0C80-7B68-189D-F921530FC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745179"/>
            <a:ext cx="6903720" cy="5367641"/>
          </a:xfrm>
          <a:prstGeom prst="rect">
            <a:avLst/>
          </a:prstGeom>
        </p:spPr>
      </p:pic>
    </p:spTree>
    <p:extLst>
      <p:ext uri="{BB962C8B-B14F-4D97-AF65-F5344CB8AC3E}">
        <p14:creationId xmlns:p14="http://schemas.microsoft.com/office/powerpoint/2010/main" val="93913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8" name="Arc 2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F9A76B8-1759-A1D6-3E15-AC4158410A0D}"/>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b="1" kern="1200" dirty="0">
                <a:solidFill>
                  <a:schemeClr val="tx1"/>
                </a:solidFill>
                <a:latin typeface="+mj-lt"/>
                <a:ea typeface="+mj-ea"/>
                <a:cs typeface="+mj-cs"/>
              </a:rPr>
              <a:t>Evolution du CA</a:t>
            </a:r>
          </a:p>
        </p:txBody>
      </p:sp>
      <p:sp>
        <p:nvSpPr>
          <p:cNvPr id="30" name="Freeform: Shape 2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Espace réservé du contenu 5">
            <a:extLst>
              <a:ext uri="{FF2B5EF4-FFF2-40B4-BE49-F238E27FC236}">
                <a16:creationId xmlns:a16="http://schemas.microsoft.com/office/drawing/2014/main" id="{21DCBAC7-EBBC-31B7-9ABF-E90B5F34BD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182" y="408379"/>
            <a:ext cx="4777381" cy="51248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21" name="Espace réservé du texte 3">
            <a:extLst>
              <a:ext uri="{FF2B5EF4-FFF2-40B4-BE49-F238E27FC236}">
                <a16:creationId xmlns:a16="http://schemas.microsoft.com/office/drawing/2014/main" id="{FB69645C-E460-EB76-A3C1-BC1AF96712F9}"/>
              </a:ext>
            </a:extLst>
          </p:cNvPr>
          <p:cNvGraphicFramePr/>
          <p:nvPr>
            <p:extLst>
              <p:ext uri="{D42A27DB-BD31-4B8C-83A1-F6EECF244321}">
                <p14:modId xmlns:p14="http://schemas.microsoft.com/office/powerpoint/2010/main" val="4267054676"/>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49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41E151-36A5-172A-CED9-48B20A17C145}"/>
              </a:ext>
            </a:extLst>
          </p:cNvPr>
          <p:cNvSpPr>
            <a:spLocks noGrp="1"/>
          </p:cNvSpPr>
          <p:nvPr>
            <p:ph type="title"/>
          </p:nvPr>
        </p:nvSpPr>
        <p:spPr>
          <a:xfrm>
            <a:off x="838200" y="365126"/>
            <a:ext cx="5340605" cy="1146176"/>
          </a:xfrm>
        </p:spPr>
        <p:txBody>
          <a:bodyPr vert="horz" lIns="91440" tIns="45720" rIns="91440" bIns="45720" rtlCol="0" anchor="ctr">
            <a:normAutofit fontScale="90000"/>
          </a:bodyPr>
          <a:lstStyle/>
          <a:p>
            <a:r>
              <a:rPr lang="en-US" sz="2400" b="1" kern="1200" dirty="0">
                <a:solidFill>
                  <a:schemeClr val="tx1"/>
                </a:solidFill>
                <a:latin typeface="+mj-lt"/>
                <a:ea typeface="+mj-ea"/>
                <a:cs typeface="+mj-cs"/>
              </a:rPr>
              <a:t>Le client qui visite le site web entre 4 et 11 min a un panier moyen d’environ 40€ (Pour les sessions ayant aboutis à un achat)</a:t>
            </a:r>
          </a:p>
        </p:txBody>
      </p:sp>
      <p:sp>
        <p:nvSpPr>
          <p:cNvPr id="120" name="Freeform: Shape 113">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15">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17">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9" name="Espace réservé du texte 3">
            <a:extLst>
              <a:ext uri="{FF2B5EF4-FFF2-40B4-BE49-F238E27FC236}">
                <a16:creationId xmlns:a16="http://schemas.microsoft.com/office/drawing/2014/main" id="{DED754ED-46D5-4279-01A9-334B5FF7FB7E}"/>
              </a:ext>
            </a:extLst>
          </p:cNvPr>
          <p:cNvSpPr>
            <a:spLocks noGrp="1"/>
          </p:cNvSpPr>
          <p:nvPr>
            <p:ph type="body" sz="half" idx="2"/>
          </p:nvPr>
        </p:nvSpPr>
        <p:spPr>
          <a:xfrm>
            <a:off x="838200" y="2173288"/>
            <a:ext cx="3603171" cy="3639684"/>
          </a:xfrm>
        </p:spPr>
        <p:txBody>
          <a:bodyPr vert="horz" lIns="91440" tIns="45720" rIns="91440" bIns="45720" rtlCol="0" anchor="ctr">
            <a:normAutofit/>
          </a:bodyPr>
          <a:lstStyle/>
          <a:p>
            <a:pPr indent="-228600">
              <a:buFont typeface="Arial" panose="020B0604020202020204" pitchFamily="34" charset="0"/>
              <a:buChar char="•"/>
            </a:pPr>
            <a:r>
              <a:rPr lang="en-US" sz="2000" dirty="0">
                <a:solidFill>
                  <a:srgbClr val="FFFFFF"/>
                </a:solidFill>
              </a:rPr>
              <a:t>Concentration d’achat dès que le client reste </a:t>
            </a:r>
            <a:r>
              <a:rPr lang="en-US" sz="2000" dirty="0">
                <a:solidFill>
                  <a:srgbClr val="FF0000"/>
                </a:solidFill>
              </a:rPr>
              <a:t>entre 4 et 11 min </a:t>
            </a:r>
            <a:r>
              <a:rPr lang="en-US" sz="2000" dirty="0">
                <a:solidFill>
                  <a:srgbClr val="FFFFFF"/>
                </a:solidFill>
              </a:rPr>
              <a:t>sur le site web.</a:t>
            </a:r>
          </a:p>
          <a:p>
            <a:pPr indent="-228600">
              <a:buFont typeface="Arial" panose="020B0604020202020204" pitchFamily="34" charset="0"/>
              <a:buChar char="•"/>
            </a:pPr>
            <a:r>
              <a:rPr lang="en-US" sz="2000" dirty="0">
                <a:solidFill>
                  <a:srgbClr val="FFFFFF"/>
                </a:solidFill>
              </a:rPr>
              <a:t>Dès lors que le client reste </a:t>
            </a:r>
            <a:r>
              <a:rPr lang="en-US" sz="2000" dirty="0">
                <a:solidFill>
                  <a:srgbClr val="FF0000"/>
                </a:solidFill>
              </a:rPr>
              <a:t>plus de 4 min et moins de 11 min</a:t>
            </a:r>
            <a:r>
              <a:rPr lang="en-US" sz="2000" dirty="0">
                <a:solidFill>
                  <a:srgbClr val="FFFFFF"/>
                </a:solidFill>
              </a:rPr>
              <a:t> sur le site, son </a:t>
            </a:r>
            <a:r>
              <a:rPr lang="en-US" sz="2000" dirty="0">
                <a:solidFill>
                  <a:srgbClr val="FF0000"/>
                </a:solidFill>
              </a:rPr>
              <a:t>panier </a:t>
            </a:r>
            <a:r>
              <a:rPr lang="en-US" sz="2000" dirty="0">
                <a:solidFill>
                  <a:srgbClr val="FFFFFF"/>
                </a:solidFill>
              </a:rPr>
              <a:t>est de </a:t>
            </a:r>
            <a:r>
              <a:rPr lang="en-US" sz="2000" dirty="0">
                <a:solidFill>
                  <a:srgbClr val="FF0000"/>
                </a:solidFill>
              </a:rPr>
              <a:t>minimum 20€.</a:t>
            </a:r>
          </a:p>
        </p:txBody>
      </p:sp>
      <p:pic>
        <p:nvPicPr>
          <p:cNvPr id="11" name="Espace réservé du contenu 10">
            <a:extLst>
              <a:ext uri="{FF2B5EF4-FFF2-40B4-BE49-F238E27FC236}">
                <a16:creationId xmlns:a16="http://schemas.microsoft.com/office/drawing/2014/main" id="{EF32D710-C0BF-AB38-6708-C4C16FA4B4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93733" y="2173287"/>
            <a:ext cx="5149421" cy="400367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26661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FAD40173-8E61-A9EF-5884-2AC01DC50E0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1600" dirty="0">
                <a:solidFill>
                  <a:srgbClr val="FFFFFF"/>
                </a:solidFill>
              </a:rPr>
              <a:t>L</a:t>
            </a:r>
            <a:r>
              <a:rPr lang="en-US" sz="1600" kern="1200" dirty="0">
                <a:solidFill>
                  <a:srgbClr val="FFFFFF"/>
                </a:solidFill>
                <a:latin typeface="+mj-lt"/>
                <a:ea typeface="+mj-ea"/>
                <a:cs typeface="+mj-cs"/>
              </a:rPr>
              <a:t>a catégorie high tech représente </a:t>
            </a:r>
            <a:r>
              <a:rPr lang="en-US" sz="1600" dirty="0">
                <a:solidFill>
                  <a:srgbClr val="FFFFFF"/>
                </a:solidFill>
              </a:rPr>
              <a:t>environ</a:t>
            </a:r>
            <a:r>
              <a:rPr lang="en-US" sz="1600" kern="1200" dirty="0">
                <a:solidFill>
                  <a:srgbClr val="FFFFFF"/>
                </a:solidFill>
                <a:latin typeface="+mj-lt"/>
                <a:ea typeface="+mj-ea"/>
                <a:cs typeface="+mj-cs"/>
              </a:rPr>
              <a:t> la moitie du CA sur les 12 derniers mois.</a:t>
            </a:r>
            <a:br>
              <a:rPr lang="en-US" sz="1600" kern="1200" dirty="0">
                <a:solidFill>
                  <a:srgbClr val="FFFFFF"/>
                </a:solidFill>
                <a:latin typeface="+mj-lt"/>
                <a:ea typeface="+mj-ea"/>
                <a:cs typeface="+mj-cs"/>
              </a:rPr>
            </a:br>
            <a:r>
              <a:rPr lang="en-US" sz="1600" kern="1200" dirty="0">
                <a:solidFill>
                  <a:srgbClr val="FFFFFF"/>
                </a:solidFill>
                <a:latin typeface="+mj-lt"/>
                <a:ea typeface="+mj-ea"/>
                <a:cs typeface="+mj-cs"/>
              </a:rPr>
              <a:t>Cependant, l’entreprise a choisi de réduire de plus en plus ses commandes de produits high temps au fil du temps et ne commande plus aucun produit high tech depuis novembre. Cela peut expliquer la baisse conséquente du CA.</a:t>
            </a:r>
            <a:br>
              <a:rPr lang="en-US" sz="1600" kern="1200" dirty="0">
                <a:solidFill>
                  <a:srgbClr val="FFFFFF"/>
                </a:solidFill>
                <a:latin typeface="+mj-lt"/>
                <a:ea typeface="+mj-ea"/>
                <a:cs typeface="+mj-cs"/>
              </a:rPr>
            </a:br>
            <a:endParaRPr lang="en-US" sz="1600" kern="1200" dirty="0">
              <a:solidFill>
                <a:srgbClr val="FFFFFF"/>
              </a:solidFill>
              <a:latin typeface="+mj-lt"/>
              <a:ea typeface="+mj-ea"/>
              <a:cs typeface="+mj-cs"/>
            </a:endParaRPr>
          </a:p>
        </p:txBody>
      </p:sp>
      <p:sp>
        <p:nvSpPr>
          <p:cNvPr id="3" name="Espace réservé du texte 2">
            <a:extLst>
              <a:ext uri="{FF2B5EF4-FFF2-40B4-BE49-F238E27FC236}">
                <a16:creationId xmlns:a16="http://schemas.microsoft.com/office/drawing/2014/main" id="{B535F7A0-2DB0-CA31-E8C0-BCB7715BEFAC}"/>
              </a:ext>
            </a:extLst>
          </p:cNvPr>
          <p:cNvSpPr>
            <a:spLocks noGrp="1"/>
          </p:cNvSpPr>
          <p:nvPr>
            <p:ph type="body" idx="1"/>
          </p:nvPr>
        </p:nvSpPr>
        <p:spPr>
          <a:xfrm>
            <a:off x="660042" y="806824"/>
            <a:ext cx="2919738" cy="1494117"/>
          </a:xfrm>
        </p:spPr>
        <p:txBody>
          <a:bodyPr vert="horz" lIns="91440" tIns="45720" rIns="91440" bIns="45720" rtlCol="0" anchor="b">
            <a:normAutofit/>
          </a:bodyPr>
          <a:lstStyle/>
          <a:p>
            <a:r>
              <a:rPr lang="en-US" sz="2000" b="0" kern="1200" dirty="0">
                <a:solidFill>
                  <a:srgbClr val="FFFFFF"/>
                </a:solidFill>
                <a:latin typeface="+mn-lt"/>
                <a:ea typeface="+mn-ea"/>
                <a:cs typeface="+mn-cs"/>
              </a:rPr>
              <a:t>Le high tech, secteur prépondérant des ventes</a:t>
            </a:r>
          </a:p>
        </p:txBody>
      </p:sp>
      <p:pic>
        <p:nvPicPr>
          <p:cNvPr id="8" name="Espace réservé du contenu 7">
            <a:extLst>
              <a:ext uri="{FF2B5EF4-FFF2-40B4-BE49-F238E27FC236}">
                <a16:creationId xmlns:a16="http://schemas.microsoft.com/office/drawing/2014/main" id="{85990B6E-1EBD-A078-FBC1-F6027BE9DE3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02428" y="619991"/>
            <a:ext cx="7225748" cy="5618018"/>
          </a:xfrm>
          <a:prstGeom prst="rect">
            <a:avLst/>
          </a:prstGeom>
        </p:spPr>
      </p:pic>
    </p:spTree>
    <p:extLst>
      <p:ext uri="{BB962C8B-B14F-4D97-AF65-F5344CB8AC3E}">
        <p14:creationId xmlns:p14="http://schemas.microsoft.com/office/powerpoint/2010/main" val="27965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B429DB5-E0CD-842E-C9E0-7FFD9BBD1088}"/>
              </a:ext>
            </a:extLst>
          </p:cNvPr>
          <p:cNvSpPr>
            <a:spLocks noGrp="1"/>
          </p:cNvSpPr>
          <p:nvPr>
            <p:ph type="title"/>
          </p:nvPr>
        </p:nvSpPr>
        <p:spPr>
          <a:xfrm>
            <a:off x="838200" y="365125"/>
            <a:ext cx="10515600" cy="1325563"/>
          </a:xfrm>
        </p:spPr>
        <p:txBody>
          <a:bodyPr>
            <a:normAutofit/>
          </a:bodyPr>
          <a:lstStyle/>
          <a:p>
            <a:r>
              <a:rPr lang="fr-FR" sz="5400" b="1" dirty="0"/>
              <a:t>Conclusion</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Espace réservé du contenu 2">
            <a:extLst>
              <a:ext uri="{FF2B5EF4-FFF2-40B4-BE49-F238E27FC236}">
                <a16:creationId xmlns:a16="http://schemas.microsoft.com/office/drawing/2014/main" id="{8D0D40C1-50A7-5314-4DC0-0FD44BF71CEF}"/>
              </a:ext>
            </a:extLst>
          </p:cNvPr>
          <p:cNvSpPr>
            <a:spLocks noGrp="1"/>
          </p:cNvSpPr>
          <p:nvPr>
            <p:ph idx="1"/>
          </p:nvPr>
        </p:nvSpPr>
        <p:spPr>
          <a:xfrm>
            <a:off x="838200" y="1929384"/>
            <a:ext cx="10515600" cy="4251960"/>
          </a:xfrm>
        </p:spPr>
        <p:txBody>
          <a:bodyPr>
            <a:normAutofit/>
          </a:bodyPr>
          <a:lstStyle/>
          <a:p>
            <a:r>
              <a:rPr lang="fr-FR" sz="2000" b="1" dirty="0">
                <a:latin typeface="Gadugi" panose="020B0502040204020203" pitchFamily="34" charset="0"/>
                <a:ea typeface="Gadugi" panose="020B0502040204020203" pitchFamily="34" charset="0"/>
              </a:rPr>
              <a:t>Baisse inquiétante de 50 000€ ce mois </a:t>
            </a:r>
            <a:r>
              <a:rPr lang="fr-FR" sz="2000" dirty="0">
                <a:latin typeface="Gadugi" panose="020B0502040204020203" pitchFamily="34" charset="0"/>
                <a:ea typeface="Gadugi" panose="020B0502040204020203" pitchFamily="34" charset="0"/>
              </a:rPr>
              <a:t>par rapport au mois dernier, soit une </a:t>
            </a:r>
            <a:r>
              <a:rPr lang="fr-FR" sz="2000" b="1" dirty="0">
                <a:latin typeface="Gadugi" panose="020B0502040204020203" pitchFamily="34" charset="0"/>
                <a:ea typeface="Gadugi" panose="020B0502040204020203" pitchFamily="34" charset="0"/>
              </a:rPr>
              <a:t>baisse du CA de 7% </a:t>
            </a:r>
          </a:p>
          <a:p>
            <a:pPr marL="28575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effectLst/>
                <a:uLnTx/>
                <a:uFillTx/>
                <a:latin typeface="Gadugi" panose="020B0502040204020203" pitchFamily="34" charset="0"/>
                <a:ea typeface="Gadugi" panose="020B0502040204020203" pitchFamily="34" charset="0"/>
              </a:rPr>
              <a:t>Le taux de conversion </a:t>
            </a:r>
            <a:r>
              <a:rPr lang="en-US" sz="2000" b="1" dirty="0">
                <a:latin typeface="Gadugi" panose="020B0502040204020203" pitchFamily="34" charset="0"/>
                <a:ea typeface="Gadugi" panose="020B0502040204020203" pitchFamily="34" charset="0"/>
              </a:rPr>
              <a:t>a</a:t>
            </a:r>
            <a:r>
              <a:rPr kumimoji="0" lang="en-US" sz="2000" b="1" i="0" u="none" strike="noStrike" kern="1200" cap="none" spc="0" normalizeH="0" baseline="0" noProof="0" dirty="0">
                <a:ln>
                  <a:noFill/>
                </a:ln>
                <a:effectLst/>
                <a:uLnTx/>
                <a:uFillTx/>
                <a:latin typeface="Gadugi" panose="020B0502040204020203" pitchFamily="34" charset="0"/>
                <a:ea typeface="Gadugi" panose="020B0502040204020203" pitchFamily="34" charset="0"/>
              </a:rPr>
              <a:t> été divisé par 2 </a:t>
            </a:r>
            <a:r>
              <a:rPr kumimoji="0" lang="en-US" sz="2000" b="0" i="0" u="none" strike="noStrike" kern="1200" cap="none" spc="0" normalizeH="0" baseline="0" noProof="0" dirty="0">
                <a:ln>
                  <a:noFill/>
                </a:ln>
                <a:effectLst/>
                <a:uLnTx/>
                <a:uFillTx/>
                <a:latin typeface="Gadugi" panose="020B0502040204020203" pitchFamily="34" charset="0"/>
                <a:ea typeface="Gadugi" panose="020B0502040204020203" pitchFamily="34" charset="0"/>
              </a:rPr>
              <a:t>en 11 mois, passant de 0,10 en Mars 2019 à 0,05 en février 2020. </a:t>
            </a:r>
          </a:p>
          <a:p>
            <a:pPr marL="28575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lang="fr-FR" sz="2000" dirty="0">
                <a:latin typeface="Gadugi" panose="020B0502040204020203" pitchFamily="34" charset="0"/>
                <a:ea typeface="Gadugi" panose="020B0502040204020203" pitchFamily="34" charset="0"/>
                <a:cs typeface="+mj-cs"/>
              </a:rPr>
              <a:t>On a opté pour </a:t>
            </a:r>
            <a:r>
              <a:rPr lang="fr-FR" sz="2000" b="1" dirty="0">
                <a:latin typeface="Gadugi" panose="020B0502040204020203" pitchFamily="34" charset="0"/>
                <a:ea typeface="Gadugi" panose="020B0502040204020203" pitchFamily="34" charset="0"/>
                <a:cs typeface="+mj-cs"/>
              </a:rPr>
              <a:t>l</a:t>
            </a:r>
            <a:r>
              <a:rPr kumimoji="0" lang="fr-FR" sz="2000" b="1" i="0" u="none" strike="noStrike" kern="1200" cap="none" spc="0" normalizeH="0" baseline="0" noProof="0" dirty="0">
                <a:ln>
                  <a:noFill/>
                </a:ln>
                <a:effectLst/>
                <a:uLnTx/>
                <a:uFillTx/>
                <a:latin typeface="Gadugi" panose="020B0502040204020203" pitchFamily="34" charset="0"/>
                <a:ea typeface="Gadugi" panose="020B0502040204020203" pitchFamily="34" charset="0"/>
                <a:cs typeface="+mj-cs"/>
              </a:rPr>
              <a:t>a stratégie de réduire de plus en plus </a:t>
            </a:r>
            <a:r>
              <a:rPr lang="fr-FR" sz="2000" b="1" dirty="0">
                <a:latin typeface="Gadugi" panose="020B0502040204020203" pitchFamily="34" charset="0"/>
                <a:ea typeface="Gadugi" panose="020B0502040204020203" pitchFamily="34" charset="0"/>
                <a:cs typeface="+mj-cs"/>
              </a:rPr>
              <a:t>nos</a:t>
            </a:r>
            <a:r>
              <a:rPr kumimoji="0" lang="fr-FR" sz="2000" b="1" i="0" u="none" strike="noStrike" kern="1200" cap="none" spc="0" normalizeH="0" baseline="0" noProof="0" dirty="0">
                <a:ln>
                  <a:noFill/>
                </a:ln>
                <a:effectLst/>
                <a:uLnTx/>
                <a:uFillTx/>
                <a:latin typeface="Gadugi" panose="020B0502040204020203" pitchFamily="34" charset="0"/>
                <a:ea typeface="Gadugi" panose="020B0502040204020203" pitchFamily="34" charset="0"/>
                <a:cs typeface="+mj-cs"/>
              </a:rPr>
              <a:t> commandes de produits high tech </a:t>
            </a:r>
            <a:r>
              <a:rPr kumimoji="0" lang="fr-FR" sz="2000" b="0" i="0" u="none" strike="noStrike" kern="1200" cap="none" spc="0" normalizeH="0" baseline="0" noProof="0" dirty="0">
                <a:ln>
                  <a:noFill/>
                </a:ln>
                <a:effectLst/>
                <a:uLnTx/>
                <a:uFillTx/>
                <a:latin typeface="Gadugi" panose="020B0502040204020203" pitchFamily="34" charset="0"/>
                <a:ea typeface="Gadugi" panose="020B0502040204020203" pitchFamily="34" charset="0"/>
                <a:cs typeface="+mj-cs"/>
              </a:rPr>
              <a:t>au fil du temps, on ne commande plus aucun produit high tech depuis novembre.</a:t>
            </a:r>
            <a:r>
              <a:rPr lang="en-US" sz="2000" dirty="0">
                <a:latin typeface="Gadugi" panose="020B0502040204020203" pitchFamily="34" charset="0"/>
                <a:ea typeface="Gadugi" panose="020B0502040204020203" pitchFamily="34" charset="0"/>
                <a:cs typeface="+mj-cs"/>
              </a:rPr>
              <a:t> Pourtant, l</a:t>
            </a:r>
            <a:r>
              <a:rPr kumimoji="0" lang="en-US" sz="2000" b="0" i="0" u="none" strike="noStrike" kern="1200" cap="none" spc="0" normalizeH="0" baseline="0" noProof="0" dirty="0">
                <a:ln>
                  <a:noFill/>
                </a:ln>
                <a:effectLst/>
                <a:uLnTx/>
                <a:uFillTx/>
                <a:latin typeface="Gadugi" panose="020B0502040204020203" pitchFamily="34" charset="0"/>
                <a:ea typeface="Gadugi" panose="020B0502040204020203" pitchFamily="34" charset="0"/>
              </a:rPr>
              <a:t>a catégorie de </a:t>
            </a:r>
            <a:r>
              <a:rPr kumimoji="0" lang="en-US" sz="2000" b="1" i="0" u="none" strike="noStrike" kern="1200" cap="none" spc="0" normalizeH="0" baseline="0" noProof="0" dirty="0">
                <a:ln>
                  <a:noFill/>
                </a:ln>
                <a:effectLst/>
                <a:uLnTx/>
                <a:uFillTx/>
                <a:latin typeface="Gadugi" panose="020B0502040204020203" pitchFamily="34" charset="0"/>
                <a:ea typeface="Gadugi" panose="020B0502040204020203" pitchFamily="34" charset="0"/>
              </a:rPr>
              <a:t>produit high tech représente environ la moitié du CA annuel;</a:t>
            </a:r>
            <a:r>
              <a:rPr kumimoji="0" lang="en-US" sz="2000" b="0" i="0" u="none" strike="noStrike" kern="1200" cap="none" spc="0" normalizeH="0" baseline="0" noProof="0" dirty="0">
                <a:ln>
                  <a:noFill/>
                </a:ln>
                <a:effectLst/>
                <a:uLnTx/>
                <a:uFillTx/>
                <a:latin typeface="Gadugi" panose="020B0502040204020203" pitchFamily="34" charset="0"/>
                <a:ea typeface="Gadugi" panose="020B0502040204020203" pitchFamily="34" charset="0"/>
              </a:rPr>
              <a:t> On a </a:t>
            </a:r>
            <a:r>
              <a:rPr kumimoji="0" lang="fr-FR" sz="2000" b="0" i="0" u="none" strike="noStrike" kern="1200" cap="none" spc="0" normalizeH="0" baseline="0" dirty="0">
                <a:ln>
                  <a:noFill/>
                </a:ln>
                <a:effectLst/>
                <a:uLnTx/>
                <a:uFillTx/>
                <a:latin typeface="Gadugi" panose="020B0502040204020203" pitchFamily="34" charset="0"/>
                <a:ea typeface="Gadugi" panose="020B0502040204020203" pitchFamily="34" charset="0"/>
              </a:rPr>
              <a:t>privilégié</a:t>
            </a:r>
            <a:r>
              <a:rPr kumimoji="0" lang="en-US" sz="2000" b="0" i="0" u="none" strike="noStrike" kern="1200" cap="none" spc="0" normalizeH="0" baseline="0" noProof="0" dirty="0">
                <a:ln>
                  <a:noFill/>
                </a:ln>
                <a:effectLst/>
                <a:uLnTx/>
                <a:uFillTx/>
                <a:latin typeface="Gadugi" panose="020B0502040204020203" pitchFamily="34" charset="0"/>
                <a:ea typeface="Gadugi" panose="020B0502040204020203" pitchFamily="34" charset="0"/>
              </a:rPr>
              <a:t> la nourriture</a:t>
            </a:r>
            <a:r>
              <a:rPr lang="en-US" sz="2000" dirty="0">
                <a:latin typeface="Gadugi" panose="020B0502040204020203" pitchFamily="34" charset="0"/>
                <a:ea typeface="Gadugi" panose="020B0502040204020203" pitchFamily="34" charset="0"/>
              </a:rPr>
              <a:t> en augmentant nos commandes alors que le CA annuel de nourriture représente moins d’1/4 du CA Annuel.</a:t>
            </a:r>
          </a:p>
          <a:p>
            <a:pPr marL="28575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lang="en-US" sz="2000" dirty="0">
                <a:solidFill>
                  <a:srgbClr val="FF0000"/>
                </a:solidFill>
                <a:latin typeface="Gadugi" panose="020B0502040204020203" pitchFamily="34" charset="0"/>
                <a:ea typeface="Gadugi" panose="020B0502040204020203" pitchFamily="34" charset="0"/>
              </a:rPr>
              <a:t>Faut il envisager de </a:t>
            </a:r>
            <a:r>
              <a:rPr lang="en-US" sz="2000" b="1" dirty="0">
                <a:solidFill>
                  <a:srgbClr val="FF0000"/>
                </a:solidFill>
                <a:latin typeface="Gadugi" panose="020B0502040204020203" pitchFamily="34" charset="0"/>
                <a:ea typeface="Gadugi" panose="020B0502040204020203" pitchFamily="34" charset="0"/>
              </a:rPr>
              <a:t>recommander nos produits high tech </a:t>
            </a:r>
            <a:r>
              <a:rPr lang="en-US" sz="2000" dirty="0">
                <a:solidFill>
                  <a:srgbClr val="FF0000"/>
                </a:solidFill>
                <a:latin typeface="Gadugi" panose="020B0502040204020203" pitchFamily="34" charset="0"/>
                <a:ea typeface="Gadugi" panose="020B0502040204020203" pitchFamily="34" charset="0"/>
              </a:rPr>
              <a:t>et diminuer nos commandes de nourriture?</a:t>
            </a:r>
          </a:p>
          <a:p>
            <a:pPr marL="28575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lang="en-US" sz="2000" dirty="0">
                <a:solidFill>
                  <a:srgbClr val="FF0000"/>
                </a:solidFill>
                <a:latin typeface="Gadugi" panose="020B0502040204020203" pitchFamily="34" charset="0"/>
                <a:ea typeface="Gadugi" panose="020B0502040204020203" pitchFamily="34" charset="0"/>
              </a:rPr>
              <a:t>Trouver des solutions pour </a:t>
            </a:r>
            <a:r>
              <a:rPr lang="en-US" sz="2000" b="1" dirty="0">
                <a:solidFill>
                  <a:srgbClr val="FF0000"/>
                </a:solidFill>
                <a:latin typeface="Gadugi" panose="020B0502040204020203" pitchFamily="34" charset="0"/>
                <a:ea typeface="Gadugi" panose="020B0502040204020203" pitchFamily="34" charset="0"/>
              </a:rPr>
              <a:t>améliorer le taux de conversion</a:t>
            </a:r>
            <a:r>
              <a:rPr lang="en-US" sz="2000" dirty="0">
                <a:solidFill>
                  <a:srgbClr val="FF0000"/>
                </a:solidFill>
                <a:latin typeface="Gadugi" panose="020B0502040204020203" pitchFamily="34" charset="0"/>
                <a:ea typeface="Gadugi" panose="020B0502040204020203" pitchFamily="34" charset="0"/>
              </a:rPr>
              <a:t>? (Réduire les delais de chargement, mettre à jour le site et son contenu regulièrement,..)</a:t>
            </a:r>
            <a:endParaRPr kumimoji="0" lang="en-US" sz="2000" b="0" i="0" u="none" strike="noStrike" kern="1200" cap="none" spc="0" normalizeH="0" baseline="0" noProof="0" dirty="0">
              <a:ln>
                <a:noFill/>
              </a:ln>
              <a:solidFill>
                <a:srgbClr val="FF0000"/>
              </a:solidFill>
              <a:effectLst/>
              <a:uLnTx/>
              <a:uFillTx/>
              <a:latin typeface="Gadugi" panose="020B0502040204020203" pitchFamily="34" charset="0"/>
              <a:ea typeface="Gadugi" panose="020B0502040204020203" pitchFamily="34" charset="0"/>
            </a:endParaRPr>
          </a:p>
          <a:p>
            <a:pPr marL="285750" marR="0" lvl="0" indent="-228600" defTabSz="914400" rtl="0" eaLnBrk="1" fontAlgn="auto" latinLnBrk="0" hangingPunct="1">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effectLst/>
              <a:uLnTx/>
              <a:uFillTx/>
              <a:latin typeface="Gadugi" panose="020B0502040204020203" pitchFamily="34" charset="0"/>
              <a:ea typeface="Gadugi" panose="020B0502040204020203" pitchFamily="34" charset="0"/>
            </a:endParaRPr>
          </a:p>
          <a:p>
            <a:pPr marL="0" indent="0">
              <a:buNone/>
            </a:pPr>
            <a:endParaRPr lang="fr-FR" sz="2200" dirty="0">
              <a:latin typeface="Gadugi" panose="020B0502040204020203" pitchFamily="34" charset="0"/>
              <a:ea typeface="Gadugi" panose="020B0502040204020203" pitchFamily="34" charset="0"/>
            </a:endParaRPr>
          </a:p>
          <a:p>
            <a:endParaRPr lang="fr-FR" sz="2200" dirty="0"/>
          </a:p>
        </p:txBody>
      </p:sp>
    </p:spTree>
    <p:extLst>
      <p:ext uri="{BB962C8B-B14F-4D97-AF65-F5344CB8AC3E}">
        <p14:creationId xmlns:p14="http://schemas.microsoft.com/office/powerpoint/2010/main" val="137346223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10848</TotalTime>
  <Words>642</Words>
  <Application>Microsoft Office PowerPoint</Application>
  <PresentationFormat>Grand écran</PresentationFormat>
  <Paragraphs>45</Paragraphs>
  <Slides>9</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Gadugi</vt:lpstr>
      <vt:lpstr>Montserrat</vt:lpstr>
      <vt:lpstr>Thème Office</vt:lpstr>
      <vt:lpstr>Rapport marketing mensuel</vt:lpstr>
      <vt:lpstr>Contexte:</vt:lpstr>
      <vt:lpstr>Mission:</vt:lpstr>
      <vt:lpstr>Le nombre de ventes reste stable malgré l’explosion du nombre de visites</vt:lpstr>
      <vt:lpstr>Chute considérable du taux de conversion.</vt:lpstr>
      <vt:lpstr>Evolution du CA</vt:lpstr>
      <vt:lpstr>Le client qui visite le site web entre 4 et 11 min a un panier moyen d’environ 40€ (Pour les sessions ayant aboutis à un achat)</vt:lpstr>
      <vt:lpstr>La catégorie high tech représente environ la moitie du CA sur les 12 derniers mois. Cependant, l’entreprise a choisi de réduire de plus en plus ses commandes de produits high temps au fil du temps et ne commande plus aucun produit high tech depuis novembre. Cela peut expliquer la baisse conséquente du CA.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marketing mensuel</dc:title>
  <dc:creator>Louis Martinez</dc:creator>
  <cp:lastModifiedBy>Louis Martinez</cp:lastModifiedBy>
  <cp:revision>6</cp:revision>
  <dcterms:created xsi:type="dcterms:W3CDTF">2022-09-09T13:08:54Z</dcterms:created>
  <dcterms:modified xsi:type="dcterms:W3CDTF">2022-09-26T14:56:56Z</dcterms:modified>
</cp:coreProperties>
</file>