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4_9F6E127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0" r:id="rId6"/>
    <p:sldId id="263" r:id="rId7"/>
    <p:sldId id="264" r:id="rId8"/>
    <p:sldId id="279" r:id="rId9"/>
    <p:sldId id="274" r:id="rId10"/>
    <p:sldId id="266" r:id="rId11"/>
    <p:sldId id="272" r:id="rId12"/>
    <p:sldId id="270" r:id="rId13"/>
    <p:sldId id="273" r:id="rId14"/>
    <p:sldId id="267" r:id="rId15"/>
    <p:sldId id="268" r:id="rId16"/>
    <p:sldId id="269" r:id="rId17"/>
    <p:sldId id="271" r:id="rId18"/>
    <p:sldId id="265" r:id="rId19"/>
    <p:sldId id="275" r:id="rId20"/>
    <p:sldId id="276" r:id="rId21"/>
    <p:sldId id="27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4F1ECA-B51C-70A1-3C08-7420A8645CB2}" name="Louis Martinez" initials="LM" userId="c10e0138a0f873a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comments/modernComment_114_9F6E1277.xml><?xml version="1.0" encoding="utf-8"?>
<p188:cmLst xmlns:a="http://schemas.openxmlformats.org/drawingml/2006/main" xmlns:r="http://schemas.openxmlformats.org/officeDocument/2006/relationships" xmlns:p188="http://schemas.microsoft.com/office/powerpoint/2018/8/main">
  <p188:cm id="{BC531B7F-4FB6-486D-81BD-8FC2C08C16FB}" authorId="{444F1ECA-B51C-70A1-3C08-7420A8645CB2}" created="2023-03-29T15:57:01.307">
    <ac:deMkLst xmlns:ac="http://schemas.microsoft.com/office/drawing/2013/main/command">
      <pc:docMk xmlns:pc="http://schemas.microsoft.com/office/powerpoint/2013/main/command"/>
      <pc:sldMk xmlns:pc="http://schemas.microsoft.com/office/powerpoint/2013/main/command" cId="2674791031" sldId="276"/>
      <ac:picMk id="6" creationId="{311D79D9-4FD5-905B-8E6B-4ECC5B34CE5A}"/>
    </ac:deMkLst>
    <p188:txBody>
      <a:bodyPr/>
      <a:lstStyle/>
      <a:p>
        <a:r>
          <a:rPr lang="fr-FR"/>
          <a:t>Le node pivoting permet de créer un tableau croisé dynamique avec une ou plusieurs colonnes de groupe et une ou plusieurs colonnes pivotantes. Appliquez des méthodes d'agrégation de base telles que la somme et compter, les méthodes d'agrégation statistiques et les méthodes d'agrégation disponibles pour les colonnes de type Date&amp;Heure. Appliquez plusieurs méthodes d'agrégation à une ou plusieurs colonnes d'agrégation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E614-BC22-3309-03C6-A95FD33DF4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CCC1545-FAF4-3170-F70E-ED2F615A7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1FD818-2774-5810-AA85-6E2F4235ADF8}"/>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1E7FCACF-2D91-2686-F64F-BCB53FD873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16DE04-E794-2FCB-7F36-0BB72F067A87}"/>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317276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C272CC-1250-8FB3-C462-C8E64C5019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D6AD40-00E5-30D4-03E6-CC97217753D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33812F-8C15-454C-91DD-DA374CB654B4}"/>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E8C258D8-4AAB-DA42-1C73-CA8056ADC1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FB57CA-29A6-40C2-0328-FCE7B54A1C3D}"/>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8552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4FCC128-E868-BC20-71EB-80C98A3C89B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47D443B-9DD4-01E9-B9F0-02D87090CD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4BA49E-6E02-E222-B947-F267183FB95B}"/>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7DFE9980-7E70-D4EA-A9D3-53DB778CF6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750B22-2EBA-4999-64EA-9DB77035A939}"/>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165547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6D3C0-B804-CF2B-C25F-81B844D685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E5B548-9A99-10B2-6CA0-73CFB52BAE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21D4E5-D523-FABE-36D5-7C1379AE1111}"/>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BD30C015-468F-1EAF-F82F-DA5E48A87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287486-6AA3-C8E8-BB76-2EC2418D4BF6}"/>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253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116BF7-C002-3858-2166-ADA96C331ED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2E97CA9-3110-11D3-9668-CE9E94C3C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0322985-7BD6-EBA6-6754-0016B9FD8AD7}"/>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D0A92670-E7AD-DF51-DEAE-696750A39C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ECE7D9-6EF6-5078-C398-9C559A04A5DA}"/>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297446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6060C-77DF-CFD6-1CD8-45FDFB9178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65CC69-C802-84A8-3411-3E37E84FA2E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BC27E8-B2A3-E6E8-CE12-589298B1C1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CA6C764-049F-1900-546A-23F92C2FDEDD}"/>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819D4690-8C82-96CE-9A54-0CD4B50367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D2F619-0A8F-733A-DC62-DBC60187E562}"/>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407187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96561-9590-D523-A208-21DC742B24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6DA0B21-8DAC-4B34-20D8-2C070A60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6270D8F-13E1-1507-6C35-177BE101D31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EEB32ED-21F1-A4E6-88F8-9D26C07F9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56A9E3-16C7-B978-B2D9-302BCBB43B6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277DA54-91FC-D24C-426C-FECA2745DD0E}"/>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8" name="Espace réservé du pied de page 7">
            <a:extLst>
              <a:ext uri="{FF2B5EF4-FFF2-40B4-BE49-F238E27FC236}">
                <a16:creationId xmlns:a16="http://schemas.microsoft.com/office/drawing/2014/main" id="{5CC2443D-8E28-E57B-7198-B52AE30CCBA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003E27E-D551-3409-EAF6-9794E99CB136}"/>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258315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600A7-6554-12E0-DA47-E1B5266855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95923DB-905A-CCBE-39C0-5BE0F4C9F8E1}"/>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4" name="Espace réservé du pied de page 3">
            <a:extLst>
              <a:ext uri="{FF2B5EF4-FFF2-40B4-BE49-F238E27FC236}">
                <a16:creationId xmlns:a16="http://schemas.microsoft.com/office/drawing/2014/main" id="{836AA00E-ED97-916D-DFA2-9C6746A5765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EA13628-E49F-09F0-E127-02E5935D1147}"/>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35927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BC00F7-E3A3-9B5E-D99D-90955628EE9C}"/>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3" name="Espace réservé du pied de page 2">
            <a:extLst>
              <a:ext uri="{FF2B5EF4-FFF2-40B4-BE49-F238E27FC236}">
                <a16:creationId xmlns:a16="http://schemas.microsoft.com/office/drawing/2014/main" id="{9EC9F4F8-4D71-1D71-F7C0-CF53AFF582B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A108878-54DA-E39F-747E-387777211586}"/>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199115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6BF5A-A7AA-5DB6-A50C-799416F043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62ACBC4-7369-21E9-9903-6B6BAFDE6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28F65A3-4CB7-8A76-2E5A-C0F10BD07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8659F05-C20B-9E62-030E-1AF95EA16276}"/>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DCB6F297-3FA3-5CD7-D630-9B5D2205D8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757B6F-D6CE-A4D0-F8EE-2A9D90D3CF33}"/>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271182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FF722-CFAD-250A-F07B-573F52B9F4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967B1B0-4FCA-7ECB-E4E5-4B6133B2D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53AF1F-A1E0-852D-4D56-1ACA69072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17DA3-B597-63AC-B944-B2A90818C318}"/>
              </a:ext>
            </a:extLst>
          </p:cNvPr>
          <p:cNvSpPr>
            <a:spLocks noGrp="1"/>
          </p:cNvSpPr>
          <p:nvPr>
            <p:ph type="dt" sz="half" idx="10"/>
          </p:nvPr>
        </p:nvSpPr>
        <p:spPr/>
        <p:txBody>
          <a:bodyPr/>
          <a:lstStyle/>
          <a:p>
            <a:fld id="{41D12806-FFFE-4171-A471-8B4FE1C5924E}"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41269472-3E52-3462-57C6-1F58E29488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5D851ED-BD40-28CA-603C-30C6DA2B2869}"/>
              </a:ext>
            </a:extLst>
          </p:cNvPr>
          <p:cNvSpPr>
            <a:spLocks noGrp="1"/>
          </p:cNvSpPr>
          <p:nvPr>
            <p:ph type="sldNum" sz="quarter" idx="12"/>
          </p:nvPr>
        </p:nvSpPr>
        <p:spPr/>
        <p:txBody>
          <a:bodyPr/>
          <a:lstStyle/>
          <a:p>
            <a:fld id="{9E275AAF-E176-43FC-99BF-D77332AFA04E}" type="slidenum">
              <a:rPr lang="fr-FR" smtClean="0"/>
              <a:t>‹N°›</a:t>
            </a:fld>
            <a:endParaRPr lang="fr-FR"/>
          </a:p>
        </p:txBody>
      </p:sp>
    </p:spTree>
    <p:extLst>
      <p:ext uri="{BB962C8B-B14F-4D97-AF65-F5344CB8AC3E}">
        <p14:creationId xmlns:p14="http://schemas.microsoft.com/office/powerpoint/2010/main" val="48118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B278C4D-9C0B-3B12-CCA9-F16E375DF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3D6E53E-D017-223F-EC3C-FCFCA2D75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74AA89-7118-9403-600A-616746D34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12806-FFFE-4171-A471-8B4FE1C5924E}"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E885037D-9E3A-1510-6D24-9D886AAEA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01DBD33-3328-B270-7416-6F7171446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75AAF-E176-43FC-99BF-D77332AFA04E}" type="slidenum">
              <a:rPr lang="fr-FR" smtClean="0"/>
              <a:t>‹N°›</a:t>
            </a:fld>
            <a:endParaRPr lang="fr-FR"/>
          </a:p>
        </p:txBody>
      </p:sp>
    </p:spTree>
    <p:extLst>
      <p:ext uri="{BB962C8B-B14F-4D97-AF65-F5344CB8AC3E}">
        <p14:creationId xmlns:p14="http://schemas.microsoft.com/office/powerpoint/2010/main" val="29972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4_9F6E127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713849C0-1411-1965-CCE3-D4CAF6EC04BA}"/>
              </a:ext>
            </a:extLst>
          </p:cNvPr>
          <p:cNvSpPr>
            <a:spLocks noGrp="1"/>
          </p:cNvSpPr>
          <p:nvPr>
            <p:ph type="ctrTitle"/>
          </p:nvPr>
        </p:nvSpPr>
        <p:spPr>
          <a:xfrm>
            <a:off x="3215729" y="1764407"/>
            <a:ext cx="5760846" cy="2310312"/>
          </a:xfrm>
        </p:spPr>
        <p:txBody>
          <a:bodyPr>
            <a:normAutofit/>
          </a:bodyPr>
          <a:lstStyle/>
          <a:p>
            <a:r>
              <a:rPr lang="fr-FR" sz="4400" dirty="0">
                <a:solidFill>
                  <a:schemeClr val="tx2"/>
                </a:solidFill>
              </a:rPr>
              <a:t>Analysez des indicateurs de l’égalité homme femme avec Knime</a:t>
            </a:r>
          </a:p>
        </p:txBody>
      </p:sp>
      <p:sp>
        <p:nvSpPr>
          <p:cNvPr id="3" name="ZoneTexte 2">
            <a:extLst>
              <a:ext uri="{FF2B5EF4-FFF2-40B4-BE49-F238E27FC236}">
                <a16:creationId xmlns:a16="http://schemas.microsoft.com/office/drawing/2014/main" id="{2D942233-6E47-72F2-6B28-E15918107E76}"/>
              </a:ext>
            </a:extLst>
          </p:cNvPr>
          <p:cNvSpPr txBox="1"/>
          <p:nvPr/>
        </p:nvSpPr>
        <p:spPr>
          <a:xfrm>
            <a:off x="8677670" y="5835141"/>
            <a:ext cx="3709724" cy="646331"/>
          </a:xfrm>
          <a:prstGeom prst="rect">
            <a:avLst/>
          </a:prstGeom>
          <a:noFill/>
        </p:spPr>
        <p:txBody>
          <a:bodyPr wrap="square" rtlCol="0">
            <a:spAutoFit/>
          </a:bodyPr>
          <a:lstStyle/>
          <a:p>
            <a:r>
              <a:rPr lang="fr-FR" dirty="0">
                <a:latin typeface="+mj-lt"/>
              </a:rPr>
              <a:t>Openclassrooms - Louis</a:t>
            </a:r>
            <a:r>
              <a:rPr lang="fr-FR" dirty="0"/>
              <a:t> </a:t>
            </a:r>
            <a:r>
              <a:rPr lang="fr-FR" dirty="0">
                <a:latin typeface="+mj-lt"/>
              </a:rPr>
              <a:t>MARTINEZ </a:t>
            </a:r>
          </a:p>
          <a:p>
            <a:r>
              <a:rPr lang="fr-FR" dirty="0">
                <a:latin typeface="+mj-lt"/>
              </a:rPr>
              <a:t>Mentor: Moussa GARBA</a:t>
            </a:r>
          </a:p>
        </p:txBody>
      </p:sp>
    </p:spTree>
    <p:extLst>
      <p:ext uri="{BB962C8B-B14F-4D97-AF65-F5344CB8AC3E}">
        <p14:creationId xmlns:p14="http://schemas.microsoft.com/office/powerpoint/2010/main" val="254318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E35CB-FF32-F13E-B3FE-C98C52183AA8}"/>
              </a:ext>
            </a:extLst>
          </p:cNvPr>
          <p:cNvSpPr>
            <a:spLocks noGrp="1"/>
          </p:cNvSpPr>
          <p:nvPr>
            <p:ph type="title"/>
          </p:nvPr>
        </p:nvSpPr>
        <p:spPr/>
        <p:txBody>
          <a:bodyPr/>
          <a:lstStyle/>
          <a:p>
            <a:r>
              <a:rPr lang="fr-FR"/>
              <a:t>Répartition de l’effectif selon le sexe</a:t>
            </a:r>
            <a:endParaRPr lang="fr-FR" dirty="0"/>
          </a:p>
        </p:txBody>
      </p:sp>
      <p:pic>
        <p:nvPicPr>
          <p:cNvPr id="5" name="Espace réservé du contenu 4">
            <a:extLst>
              <a:ext uri="{FF2B5EF4-FFF2-40B4-BE49-F238E27FC236}">
                <a16:creationId xmlns:a16="http://schemas.microsoft.com/office/drawing/2014/main" id="{28DDEF2B-9190-F013-ABE6-844E3E7490B5}"/>
              </a:ext>
            </a:extLst>
          </p:cNvPr>
          <p:cNvPicPr>
            <a:picLocks noGrp="1" noChangeAspect="1"/>
          </p:cNvPicPr>
          <p:nvPr>
            <p:ph idx="1"/>
          </p:nvPr>
        </p:nvPicPr>
        <p:blipFill>
          <a:blip r:embed="rId2"/>
          <a:stretch>
            <a:fillRect/>
          </a:stretch>
        </p:blipFill>
        <p:spPr>
          <a:xfrm>
            <a:off x="4062600" y="1690688"/>
            <a:ext cx="7585504" cy="4351338"/>
          </a:xfrm>
        </p:spPr>
      </p:pic>
      <p:sp>
        <p:nvSpPr>
          <p:cNvPr id="7" name="ZoneTexte 6">
            <a:extLst>
              <a:ext uri="{FF2B5EF4-FFF2-40B4-BE49-F238E27FC236}">
                <a16:creationId xmlns:a16="http://schemas.microsoft.com/office/drawing/2014/main" id="{65F9350D-E163-EB74-E22B-ED69EDDABD83}"/>
              </a:ext>
            </a:extLst>
          </p:cNvPr>
          <p:cNvSpPr txBox="1"/>
          <p:nvPr/>
        </p:nvSpPr>
        <p:spPr>
          <a:xfrm>
            <a:off x="838200" y="1585732"/>
            <a:ext cx="2807825" cy="2308324"/>
          </a:xfrm>
          <a:prstGeom prst="rect">
            <a:avLst/>
          </a:prstGeom>
          <a:noFill/>
        </p:spPr>
        <p:txBody>
          <a:bodyPr wrap="square" rtlCol="0">
            <a:spAutoFit/>
          </a:bodyPr>
          <a:lstStyle/>
          <a:p>
            <a:r>
              <a:rPr lang="fr-FR" dirty="0"/>
              <a:t>Pour ce qui est de l’effectif, les inégalités sont relativement faibles.</a:t>
            </a:r>
          </a:p>
          <a:p>
            <a:r>
              <a:rPr lang="fr-FR" dirty="0"/>
              <a:t>51 % sont des hommes contre 49 % de femmes.</a:t>
            </a:r>
          </a:p>
          <a:p>
            <a:r>
              <a:rPr lang="fr-FR" dirty="0"/>
              <a:t>Sur 256 personnes, 131 sont des hommes et 125 sont des femmes.</a:t>
            </a:r>
          </a:p>
        </p:txBody>
      </p:sp>
    </p:spTree>
    <p:extLst>
      <p:ext uri="{BB962C8B-B14F-4D97-AF65-F5344CB8AC3E}">
        <p14:creationId xmlns:p14="http://schemas.microsoft.com/office/powerpoint/2010/main" val="317672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084E3-9D59-4890-8794-3961DB8F0976}"/>
              </a:ext>
            </a:extLst>
          </p:cNvPr>
          <p:cNvSpPr>
            <a:spLocks noGrp="1"/>
          </p:cNvSpPr>
          <p:nvPr>
            <p:ph type="title"/>
          </p:nvPr>
        </p:nvSpPr>
        <p:spPr/>
        <p:txBody>
          <a:bodyPr/>
          <a:lstStyle/>
          <a:p>
            <a:r>
              <a:rPr lang="fr-FR"/>
              <a:t>Répartition du nombre de contrat par sexe et par service</a:t>
            </a:r>
            <a:endParaRPr lang="fr-FR" dirty="0"/>
          </a:p>
        </p:txBody>
      </p:sp>
      <p:pic>
        <p:nvPicPr>
          <p:cNvPr id="5" name="Espace réservé du contenu 4">
            <a:extLst>
              <a:ext uri="{FF2B5EF4-FFF2-40B4-BE49-F238E27FC236}">
                <a16:creationId xmlns:a16="http://schemas.microsoft.com/office/drawing/2014/main" id="{545EE0A3-47B5-BCC6-C5B0-CB0A0BD8C021}"/>
              </a:ext>
            </a:extLst>
          </p:cNvPr>
          <p:cNvPicPr>
            <a:picLocks noGrp="1" noChangeAspect="1"/>
          </p:cNvPicPr>
          <p:nvPr>
            <p:ph idx="1"/>
          </p:nvPr>
        </p:nvPicPr>
        <p:blipFill>
          <a:blip r:embed="rId2"/>
          <a:stretch>
            <a:fillRect/>
          </a:stretch>
        </p:blipFill>
        <p:spPr>
          <a:xfrm>
            <a:off x="4545121" y="1690688"/>
            <a:ext cx="6458416" cy="4351338"/>
          </a:xfrm>
        </p:spPr>
      </p:pic>
      <p:sp>
        <p:nvSpPr>
          <p:cNvPr id="6" name="ZoneTexte 5">
            <a:extLst>
              <a:ext uri="{FF2B5EF4-FFF2-40B4-BE49-F238E27FC236}">
                <a16:creationId xmlns:a16="http://schemas.microsoft.com/office/drawing/2014/main" id="{F23927AC-81C0-9A4A-623A-A2E04D776DFB}"/>
              </a:ext>
            </a:extLst>
          </p:cNvPr>
          <p:cNvSpPr txBox="1"/>
          <p:nvPr/>
        </p:nvSpPr>
        <p:spPr>
          <a:xfrm>
            <a:off x="1134319" y="1886673"/>
            <a:ext cx="2361235" cy="2585323"/>
          </a:xfrm>
          <a:prstGeom prst="rect">
            <a:avLst/>
          </a:prstGeom>
          <a:noFill/>
        </p:spPr>
        <p:txBody>
          <a:bodyPr wrap="square" rtlCol="0">
            <a:spAutoFit/>
          </a:bodyPr>
          <a:lstStyle/>
          <a:p>
            <a:r>
              <a:rPr lang="fr-FR" dirty="0"/>
              <a:t>Les femmes comptent plus de contrats pour le service Commercial, Compta Finance et RH.</a:t>
            </a:r>
          </a:p>
          <a:p>
            <a:r>
              <a:rPr lang="fr-FR" dirty="0"/>
              <a:t>Tandis que les hommes ont plus de contrat pour le service Consultant, Marketing et R &amp; D.</a:t>
            </a:r>
          </a:p>
        </p:txBody>
      </p:sp>
    </p:spTree>
    <p:extLst>
      <p:ext uri="{BB962C8B-B14F-4D97-AF65-F5344CB8AC3E}">
        <p14:creationId xmlns:p14="http://schemas.microsoft.com/office/powerpoint/2010/main" val="373521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538ED-F29C-6DBB-3A0E-654B84BBCD17}"/>
              </a:ext>
            </a:extLst>
          </p:cNvPr>
          <p:cNvSpPr>
            <a:spLocks noGrp="1"/>
          </p:cNvSpPr>
          <p:nvPr>
            <p:ph type="title"/>
          </p:nvPr>
        </p:nvSpPr>
        <p:spPr>
          <a:xfrm>
            <a:off x="838200" y="189138"/>
            <a:ext cx="10515600" cy="905377"/>
          </a:xfrm>
        </p:spPr>
        <p:txBody>
          <a:bodyPr>
            <a:normAutofit fontScale="90000"/>
          </a:bodyPr>
          <a:lstStyle/>
          <a:p>
            <a:r>
              <a:rPr lang="fr-FR" dirty="0"/>
              <a:t>Durée du contrat moyen par sexe et par service</a:t>
            </a:r>
          </a:p>
        </p:txBody>
      </p:sp>
      <p:pic>
        <p:nvPicPr>
          <p:cNvPr id="5" name="Espace réservé du contenu 4">
            <a:extLst>
              <a:ext uri="{FF2B5EF4-FFF2-40B4-BE49-F238E27FC236}">
                <a16:creationId xmlns:a16="http://schemas.microsoft.com/office/drawing/2014/main" id="{710F5570-C866-A895-61B3-09BA8A373013}"/>
              </a:ext>
            </a:extLst>
          </p:cNvPr>
          <p:cNvPicPr>
            <a:picLocks noGrp="1" noChangeAspect="1"/>
          </p:cNvPicPr>
          <p:nvPr>
            <p:ph idx="1"/>
          </p:nvPr>
        </p:nvPicPr>
        <p:blipFill>
          <a:blip r:embed="rId2"/>
          <a:stretch>
            <a:fillRect/>
          </a:stretch>
        </p:blipFill>
        <p:spPr>
          <a:xfrm>
            <a:off x="4479403" y="1094515"/>
            <a:ext cx="6874397" cy="5047724"/>
          </a:xfrm>
        </p:spPr>
      </p:pic>
      <p:sp>
        <p:nvSpPr>
          <p:cNvPr id="4" name="ZoneTexte 3">
            <a:extLst>
              <a:ext uri="{FF2B5EF4-FFF2-40B4-BE49-F238E27FC236}">
                <a16:creationId xmlns:a16="http://schemas.microsoft.com/office/drawing/2014/main" id="{D4A166FA-3FCB-4F1A-06AD-32221C63D009}"/>
              </a:ext>
            </a:extLst>
          </p:cNvPr>
          <p:cNvSpPr txBox="1"/>
          <p:nvPr/>
        </p:nvSpPr>
        <p:spPr>
          <a:xfrm>
            <a:off x="985520" y="1094515"/>
            <a:ext cx="2733040" cy="5355312"/>
          </a:xfrm>
          <a:prstGeom prst="rect">
            <a:avLst/>
          </a:prstGeom>
          <a:noFill/>
        </p:spPr>
        <p:txBody>
          <a:bodyPr wrap="square" rtlCol="0">
            <a:spAutoFit/>
          </a:bodyPr>
          <a:lstStyle/>
          <a:p>
            <a:r>
              <a:rPr lang="fr-FR" dirty="0"/>
              <a:t>Pour les services Commercial, Compta Finance et RH, les hommes ont en moyenne un contrat plus long en nombre d’heures. </a:t>
            </a:r>
          </a:p>
          <a:p>
            <a:r>
              <a:rPr lang="fr-FR" dirty="0"/>
              <a:t>Tandis que les femmes ont en moyenne un contrat plus long en nombre d’heure pour les services Consultant, Marketing et R&amp;D.  </a:t>
            </a:r>
          </a:p>
          <a:p>
            <a:r>
              <a:rPr lang="fr-FR" dirty="0"/>
              <a:t>On peut expliquer cela car  les hommes ont moins de contrat dans les services Commercial, Compta finance et RH, donc ils travaillent plus longtemps.</a:t>
            </a:r>
          </a:p>
          <a:p>
            <a:r>
              <a:rPr lang="fr-FR" dirty="0"/>
              <a:t>Pareil pour les femmes.</a:t>
            </a:r>
          </a:p>
        </p:txBody>
      </p:sp>
    </p:spTree>
    <p:extLst>
      <p:ext uri="{BB962C8B-B14F-4D97-AF65-F5344CB8AC3E}">
        <p14:creationId xmlns:p14="http://schemas.microsoft.com/office/powerpoint/2010/main" val="283432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4BC45-2073-8D35-9828-6F06DCFE6F01}"/>
              </a:ext>
            </a:extLst>
          </p:cNvPr>
          <p:cNvSpPr>
            <a:spLocks noGrp="1"/>
          </p:cNvSpPr>
          <p:nvPr>
            <p:ph type="title"/>
          </p:nvPr>
        </p:nvSpPr>
        <p:spPr/>
        <p:txBody>
          <a:bodyPr/>
          <a:lstStyle/>
          <a:p>
            <a:r>
              <a:rPr lang="fr-FR" dirty="0"/>
              <a:t>Salaire moyen par sexe et par service</a:t>
            </a:r>
          </a:p>
        </p:txBody>
      </p:sp>
      <p:pic>
        <p:nvPicPr>
          <p:cNvPr id="11" name="Espace réservé du contenu 10">
            <a:extLst>
              <a:ext uri="{FF2B5EF4-FFF2-40B4-BE49-F238E27FC236}">
                <a16:creationId xmlns:a16="http://schemas.microsoft.com/office/drawing/2014/main" id="{BDB7BB0E-2910-1081-F9F0-B7BEBF2ECB32}"/>
              </a:ext>
            </a:extLst>
          </p:cNvPr>
          <p:cNvPicPr>
            <a:picLocks noGrp="1" noChangeAspect="1"/>
          </p:cNvPicPr>
          <p:nvPr>
            <p:ph idx="1"/>
          </p:nvPr>
        </p:nvPicPr>
        <p:blipFill>
          <a:blip r:embed="rId2"/>
          <a:stretch>
            <a:fillRect/>
          </a:stretch>
        </p:blipFill>
        <p:spPr>
          <a:xfrm>
            <a:off x="4848376" y="1690688"/>
            <a:ext cx="6268594" cy="4351338"/>
          </a:xfrm>
        </p:spPr>
      </p:pic>
      <p:sp>
        <p:nvSpPr>
          <p:cNvPr id="13" name="ZoneTexte 12">
            <a:extLst>
              <a:ext uri="{FF2B5EF4-FFF2-40B4-BE49-F238E27FC236}">
                <a16:creationId xmlns:a16="http://schemas.microsoft.com/office/drawing/2014/main" id="{7FB8A13A-464C-4CF9-D22E-56995008322D}"/>
              </a:ext>
            </a:extLst>
          </p:cNvPr>
          <p:cNvSpPr txBox="1"/>
          <p:nvPr/>
        </p:nvSpPr>
        <p:spPr>
          <a:xfrm>
            <a:off x="949124" y="1921397"/>
            <a:ext cx="2766349" cy="4247317"/>
          </a:xfrm>
          <a:prstGeom prst="rect">
            <a:avLst/>
          </a:prstGeom>
          <a:noFill/>
        </p:spPr>
        <p:txBody>
          <a:bodyPr wrap="square" rtlCol="0">
            <a:spAutoFit/>
          </a:bodyPr>
          <a:lstStyle/>
          <a:p>
            <a:r>
              <a:rPr lang="fr-FR" dirty="0"/>
              <a:t>Les hommes disposent en moyennes d’un salaire plus élevé que les femmes pour les services commercial, Marketing et RH. ( et R&amp;D très légèrement)</a:t>
            </a:r>
          </a:p>
          <a:p>
            <a:r>
              <a:rPr lang="fr-FR" dirty="0"/>
              <a:t>Les femmes, quant à elles disposent d’un salaire moyen plus conséquent dans les services Compta Finance, Consultant.</a:t>
            </a:r>
          </a:p>
          <a:p>
            <a:r>
              <a:rPr lang="fr-FR" dirty="0"/>
              <a:t>De façon général, les hommes ont un salaire moyen plus élevé que les femmes.</a:t>
            </a:r>
          </a:p>
        </p:txBody>
      </p:sp>
    </p:spTree>
    <p:extLst>
      <p:ext uri="{BB962C8B-B14F-4D97-AF65-F5344CB8AC3E}">
        <p14:creationId xmlns:p14="http://schemas.microsoft.com/office/powerpoint/2010/main" val="235953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6D25B-D8C5-2FE2-DEBA-2BF07BBAACF6}"/>
              </a:ext>
            </a:extLst>
          </p:cNvPr>
          <p:cNvSpPr>
            <a:spLocks noGrp="1"/>
          </p:cNvSpPr>
          <p:nvPr>
            <p:ph type="title"/>
          </p:nvPr>
        </p:nvSpPr>
        <p:spPr/>
        <p:txBody>
          <a:bodyPr/>
          <a:lstStyle/>
          <a:p>
            <a:r>
              <a:rPr lang="fr-FR" dirty="0"/>
              <a:t>Répartition des rémunérations par Service et Sexe</a:t>
            </a:r>
          </a:p>
        </p:txBody>
      </p:sp>
      <p:pic>
        <p:nvPicPr>
          <p:cNvPr id="5" name="Espace réservé du contenu 4">
            <a:extLst>
              <a:ext uri="{FF2B5EF4-FFF2-40B4-BE49-F238E27FC236}">
                <a16:creationId xmlns:a16="http://schemas.microsoft.com/office/drawing/2014/main" id="{DC18350D-CB50-E4F4-DEED-6EEDA20C7F48}"/>
              </a:ext>
            </a:extLst>
          </p:cNvPr>
          <p:cNvPicPr>
            <a:picLocks noGrp="1" noChangeAspect="1"/>
          </p:cNvPicPr>
          <p:nvPr>
            <p:ph idx="1"/>
          </p:nvPr>
        </p:nvPicPr>
        <p:blipFill>
          <a:blip r:embed="rId2"/>
          <a:stretch>
            <a:fillRect/>
          </a:stretch>
        </p:blipFill>
        <p:spPr>
          <a:xfrm>
            <a:off x="1749433" y="1825625"/>
            <a:ext cx="8693133" cy="4351338"/>
          </a:xfrm>
        </p:spPr>
      </p:pic>
    </p:spTree>
    <p:extLst>
      <p:ext uri="{BB962C8B-B14F-4D97-AF65-F5344CB8AC3E}">
        <p14:creationId xmlns:p14="http://schemas.microsoft.com/office/powerpoint/2010/main" val="221158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A0FDF-5888-D4BD-9AD5-793D856DD26F}"/>
              </a:ext>
            </a:extLst>
          </p:cNvPr>
          <p:cNvSpPr>
            <a:spLocks noGrp="1"/>
          </p:cNvSpPr>
          <p:nvPr>
            <p:ph type="title"/>
          </p:nvPr>
        </p:nvSpPr>
        <p:spPr/>
        <p:txBody>
          <a:bodyPr/>
          <a:lstStyle/>
          <a:p>
            <a:r>
              <a:rPr lang="fr-FR" dirty="0"/>
              <a:t>Niveau de satisfaction par sexe</a:t>
            </a:r>
          </a:p>
        </p:txBody>
      </p:sp>
      <p:pic>
        <p:nvPicPr>
          <p:cNvPr id="5" name="Espace réservé du contenu 4">
            <a:extLst>
              <a:ext uri="{FF2B5EF4-FFF2-40B4-BE49-F238E27FC236}">
                <a16:creationId xmlns:a16="http://schemas.microsoft.com/office/drawing/2014/main" id="{88C9ED18-46DF-4667-365B-31EF3174B08A}"/>
              </a:ext>
            </a:extLst>
          </p:cNvPr>
          <p:cNvPicPr>
            <a:picLocks noGrp="1" noChangeAspect="1"/>
          </p:cNvPicPr>
          <p:nvPr>
            <p:ph idx="1"/>
          </p:nvPr>
        </p:nvPicPr>
        <p:blipFill>
          <a:blip r:embed="rId2"/>
          <a:stretch>
            <a:fillRect/>
          </a:stretch>
        </p:blipFill>
        <p:spPr>
          <a:xfrm>
            <a:off x="4956135" y="1690688"/>
            <a:ext cx="6233700" cy="4168501"/>
          </a:xfrm>
        </p:spPr>
      </p:pic>
      <p:sp>
        <p:nvSpPr>
          <p:cNvPr id="6" name="ZoneTexte 5">
            <a:extLst>
              <a:ext uri="{FF2B5EF4-FFF2-40B4-BE49-F238E27FC236}">
                <a16:creationId xmlns:a16="http://schemas.microsoft.com/office/drawing/2014/main" id="{321D7315-B2D2-3845-BE3A-8A76C445BE96}"/>
              </a:ext>
            </a:extLst>
          </p:cNvPr>
          <p:cNvSpPr txBox="1"/>
          <p:nvPr/>
        </p:nvSpPr>
        <p:spPr>
          <a:xfrm>
            <a:off x="1234440" y="1690688"/>
            <a:ext cx="2468880" cy="1477328"/>
          </a:xfrm>
          <a:prstGeom prst="rect">
            <a:avLst/>
          </a:prstGeom>
          <a:noFill/>
        </p:spPr>
        <p:txBody>
          <a:bodyPr wrap="square" rtlCol="0">
            <a:spAutoFit/>
          </a:bodyPr>
          <a:lstStyle/>
          <a:p>
            <a:r>
              <a:rPr lang="fr-FR" dirty="0"/>
              <a:t>Les hommes ont un niveau de satisfaction au travail très légèrement supérieur au femmes.</a:t>
            </a:r>
          </a:p>
        </p:txBody>
      </p:sp>
    </p:spTree>
    <p:extLst>
      <p:ext uri="{BB962C8B-B14F-4D97-AF65-F5344CB8AC3E}">
        <p14:creationId xmlns:p14="http://schemas.microsoft.com/office/powerpoint/2010/main" val="131481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7AF0E-BF15-ABCF-037E-21FECC6876C3}"/>
              </a:ext>
            </a:extLst>
          </p:cNvPr>
          <p:cNvSpPr>
            <a:spLocks noGrp="1"/>
          </p:cNvSpPr>
          <p:nvPr>
            <p:ph type="title"/>
          </p:nvPr>
        </p:nvSpPr>
        <p:spPr/>
        <p:txBody>
          <a:bodyPr/>
          <a:lstStyle/>
          <a:p>
            <a:r>
              <a:rPr lang="fr-FR" dirty="0"/>
              <a:t>Répartition des accidents du travail selon le sexe et le service</a:t>
            </a:r>
          </a:p>
        </p:txBody>
      </p:sp>
      <p:pic>
        <p:nvPicPr>
          <p:cNvPr id="5" name="Espace réservé du contenu 4">
            <a:extLst>
              <a:ext uri="{FF2B5EF4-FFF2-40B4-BE49-F238E27FC236}">
                <a16:creationId xmlns:a16="http://schemas.microsoft.com/office/drawing/2014/main" id="{108FAC58-0738-2210-6C6C-C0ACD2A4A713}"/>
              </a:ext>
            </a:extLst>
          </p:cNvPr>
          <p:cNvPicPr>
            <a:picLocks noGrp="1" noChangeAspect="1"/>
          </p:cNvPicPr>
          <p:nvPr>
            <p:ph idx="1"/>
          </p:nvPr>
        </p:nvPicPr>
        <p:blipFill>
          <a:blip r:embed="rId2"/>
          <a:stretch>
            <a:fillRect/>
          </a:stretch>
        </p:blipFill>
        <p:spPr>
          <a:xfrm>
            <a:off x="4890073" y="1690688"/>
            <a:ext cx="6679054" cy="4351338"/>
          </a:xfrm>
        </p:spPr>
      </p:pic>
      <p:sp>
        <p:nvSpPr>
          <p:cNvPr id="6" name="ZoneTexte 5">
            <a:extLst>
              <a:ext uri="{FF2B5EF4-FFF2-40B4-BE49-F238E27FC236}">
                <a16:creationId xmlns:a16="http://schemas.microsoft.com/office/drawing/2014/main" id="{1A4ABABC-B657-E8E6-AAB3-90A38E120F57}"/>
              </a:ext>
            </a:extLst>
          </p:cNvPr>
          <p:cNvSpPr txBox="1"/>
          <p:nvPr/>
        </p:nvSpPr>
        <p:spPr>
          <a:xfrm>
            <a:off x="1127760" y="1690688"/>
            <a:ext cx="2682240" cy="4247317"/>
          </a:xfrm>
          <a:prstGeom prst="rect">
            <a:avLst/>
          </a:prstGeom>
          <a:noFill/>
        </p:spPr>
        <p:txBody>
          <a:bodyPr wrap="square" rtlCol="0">
            <a:spAutoFit/>
          </a:bodyPr>
          <a:lstStyle/>
          <a:p>
            <a:r>
              <a:rPr lang="fr-FR" dirty="0"/>
              <a:t>Les femmes comptent plus d’accidents du travail dans les services Commercial, Compta Finance et RH.</a:t>
            </a:r>
          </a:p>
          <a:p>
            <a:r>
              <a:rPr lang="fr-FR" dirty="0"/>
              <a:t>Cela peut s’expliquer car elles sont plus nombreuses dans ces services.</a:t>
            </a:r>
          </a:p>
          <a:p>
            <a:r>
              <a:rPr lang="fr-FR" dirty="0"/>
              <a:t>Les hommes eux, comptent plus d’accidents du travail dans les services Consultants, Marketing et R&amp;D. (Les hommes sont plus nombreux dans ces services également)</a:t>
            </a:r>
          </a:p>
        </p:txBody>
      </p:sp>
    </p:spTree>
    <p:extLst>
      <p:ext uri="{BB962C8B-B14F-4D97-AF65-F5344CB8AC3E}">
        <p14:creationId xmlns:p14="http://schemas.microsoft.com/office/powerpoint/2010/main" val="80231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57922-9FEF-0ED4-6757-BE45A9FAC8EF}"/>
              </a:ext>
            </a:extLst>
          </p:cNvPr>
          <p:cNvSpPr>
            <a:spLocks noGrp="1"/>
          </p:cNvSpPr>
          <p:nvPr>
            <p:ph type="title"/>
          </p:nvPr>
        </p:nvSpPr>
        <p:spPr/>
        <p:txBody>
          <a:bodyPr/>
          <a:lstStyle/>
          <a:p>
            <a:r>
              <a:rPr lang="fr-FR" dirty="0"/>
              <a:t>Promotion par sexe et par service</a:t>
            </a:r>
          </a:p>
        </p:txBody>
      </p:sp>
      <p:pic>
        <p:nvPicPr>
          <p:cNvPr id="5" name="Espace réservé du contenu 4">
            <a:extLst>
              <a:ext uri="{FF2B5EF4-FFF2-40B4-BE49-F238E27FC236}">
                <a16:creationId xmlns:a16="http://schemas.microsoft.com/office/drawing/2014/main" id="{E3F02F9A-BA7A-820B-591F-FFBF26AB1228}"/>
              </a:ext>
            </a:extLst>
          </p:cNvPr>
          <p:cNvPicPr>
            <a:picLocks noGrp="1" noChangeAspect="1"/>
          </p:cNvPicPr>
          <p:nvPr>
            <p:ph idx="1"/>
          </p:nvPr>
        </p:nvPicPr>
        <p:blipFill>
          <a:blip r:embed="rId2"/>
          <a:stretch>
            <a:fillRect/>
          </a:stretch>
        </p:blipFill>
        <p:spPr>
          <a:xfrm>
            <a:off x="5281470" y="1690688"/>
            <a:ext cx="6485539" cy="4351338"/>
          </a:xfrm>
        </p:spPr>
      </p:pic>
      <p:sp>
        <p:nvSpPr>
          <p:cNvPr id="6" name="ZoneTexte 5">
            <a:extLst>
              <a:ext uri="{FF2B5EF4-FFF2-40B4-BE49-F238E27FC236}">
                <a16:creationId xmlns:a16="http://schemas.microsoft.com/office/drawing/2014/main" id="{B13AF2B2-1F92-3C09-5151-A135CFD7C024}"/>
              </a:ext>
            </a:extLst>
          </p:cNvPr>
          <p:cNvSpPr txBox="1"/>
          <p:nvPr/>
        </p:nvSpPr>
        <p:spPr>
          <a:xfrm>
            <a:off x="1036320" y="1869440"/>
            <a:ext cx="3007360" cy="2585323"/>
          </a:xfrm>
          <a:prstGeom prst="rect">
            <a:avLst/>
          </a:prstGeom>
          <a:noFill/>
        </p:spPr>
        <p:txBody>
          <a:bodyPr wrap="square" rtlCol="0">
            <a:spAutoFit/>
          </a:bodyPr>
          <a:lstStyle/>
          <a:p>
            <a:r>
              <a:rPr lang="fr-FR" dirty="0"/>
              <a:t>Les femmes comptent en moyenne davantage de promotions dans les services Commercial, Compta Finance, R&amp;D et RH.</a:t>
            </a:r>
          </a:p>
          <a:p>
            <a:r>
              <a:rPr lang="fr-FR" dirty="0"/>
              <a:t>Les hommes eux, ont en moyenne plus de promotion dans les services Consultant et Marketing.</a:t>
            </a:r>
          </a:p>
        </p:txBody>
      </p:sp>
    </p:spTree>
    <p:extLst>
      <p:ext uri="{BB962C8B-B14F-4D97-AF65-F5344CB8AC3E}">
        <p14:creationId xmlns:p14="http://schemas.microsoft.com/office/powerpoint/2010/main" val="351249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11D4E-53CB-26DA-0751-A8990C5040D7}"/>
              </a:ext>
            </a:extLst>
          </p:cNvPr>
          <p:cNvSpPr>
            <a:spLocks noGrp="1"/>
          </p:cNvSpPr>
          <p:nvPr>
            <p:ph type="title"/>
          </p:nvPr>
        </p:nvSpPr>
        <p:spPr/>
        <p:txBody>
          <a:bodyPr/>
          <a:lstStyle/>
          <a:p>
            <a:r>
              <a:rPr lang="fr-FR" dirty="0"/>
              <a:t>Niveau d’ancienneté par sexe et par service </a:t>
            </a:r>
          </a:p>
        </p:txBody>
      </p:sp>
      <p:pic>
        <p:nvPicPr>
          <p:cNvPr id="5" name="Espace réservé du contenu 4">
            <a:extLst>
              <a:ext uri="{FF2B5EF4-FFF2-40B4-BE49-F238E27FC236}">
                <a16:creationId xmlns:a16="http://schemas.microsoft.com/office/drawing/2014/main" id="{8AABC85C-B2AA-A2A2-0E73-9B05B31CC4E5}"/>
              </a:ext>
            </a:extLst>
          </p:cNvPr>
          <p:cNvPicPr>
            <a:picLocks noGrp="1" noChangeAspect="1"/>
          </p:cNvPicPr>
          <p:nvPr>
            <p:ph idx="1"/>
          </p:nvPr>
        </p:nvPicPr>
        <p:blipFill>
          <a:blip r:embed="rId2"/>
          <a:stretch>
            <a:fillRect/>
          </a:stretch>
        </p:blipFill>
        <p:spPr>
          <a:xfrm>
            <a:off x="5367099" y="1736408"/>
            <a:ext cx="5986701" cy="4351338"/>
          </a:xfrm>
        </p:spPr>
      </p:pic>
      <p:sp>
        <p:nvSpPr>
          <p:cNvPr id="3" name="ZoneTexte 2">
            <a:extLst>
              <a:ext uri="{FF2B5EF4-FFF2-40B4-BE49-F238E27FC236}">
                <a16:creationId xmlns:a16="http://schemas.microsoft.com/office/drawing/2014/main" id="{173FCE0A-9482-5DED-CBA2-850C09C07DB2}"/>
              </a:ext>
            </a:extLst>
          </p:cNvPr>
          <p:cNvSpPr txBox="1"/>
          <p:nvPr/>
        </p:nvSpPr>
        <p:spPr>
          <a:xfrm>
            <a:off x="1219200" y="1690688"/>
            <a:ext cx="3525520" cy="923330"/>
          </a:xfrm>
          <a:prstGeom prst="rect">
            <a:avLst/>
          </a:prstGeom>
          <a:noFill/>
        </p:spPr>
        <p:txBody>
          <a:bodyPr wrap="square" rtlCol="0">
            <a:spAutoFit/>
          </a:bodyPr>
          <a:lstStyle/>
          <a:p>
            <a:r>
              <a:rPr lang="fr-FR" dirty="0"/>
              <a:t>Les hommes sont plus anciens dans l’entreprise que les femmes dans tout les services.</a:t>
            </a:r>
          </a:p>
        </p:txBody>
      </p:sp>
    </p:spTree>
    <p:extLst>
      <p:ext uri="{BB962C8B-B14F-4D97-AF65-F5344CB8AC3E}">
        <p14:creationId xmlns:p14="http://schemas.microsoft.com/office/powerpoint/2010/main" val="265520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95C2E0-605A-2097-49F8-9015DC589FF2}"/>
              </a:ext>
            </a:extLst>
          </p:cNvPr>
          <p:cNvSpPr>
            <a:spLocks noGrp="1"/>
          </p:cNvSpPr>
          <p:nvPr>
            <p:ph type="title"/>
          </p:nvPr>
        </p:nvSpPr>
        <p:spPr>
          <a:xfrm>
            <a:off x="804672" y="170602"/>
            <a:ext cx="6318649" cy="1454051"/>
          </a:xfrm>
        </p:spPr>
        <p:txBody>
          <a:bodyPr vert="horz" lIns="91440" tIns="45720" rIns="91440" bIns="45720" rtlCol="0" anchor="b">
            <a:normAutofit/>
          </a:bodyPr>
          <a:lstStyle/>
          <a:p>
            <a:r>
              <a:rPr lang="en-US" sz="3600" dirty="0">
                <a:solidFill>
                  <a:schemeClr val="tx2"/>
                </a:solidFill>
              </a:rPr>
              <a:t>Les différents graphiques utilisés:</a:t>
            </a:r>
          </a:p>
        </p:txBody>
      </p:sp>
      <p:grpSp>
        <p:nvGrpSpPr>
          <p:cNvPr id="31" name="Group 30">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32" name="Freeform: Shape 31">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Espace réservé pour une image  22">
            <a:extLst>
              <a:ext uri="{FF2B5EF4-FFF2-40B4-BE49-F238E27FC236}">
                <a16:creationId xmlns:a16="http://schemas.microsoft.com/office/drawing/2014/main" id="{20BA08BF-B6E5-0BF0-C4F4-342E25BF556A}"/>
              </a:ext>
            </a:extLst>
          </p:cNvPr>
          <p:cNvPicPr>
            <a:picLocks noGrp="1" noChangeAspect="1"/>
          </p:cNvPicPr>
          <p:nvPr>
            <p:ph type="pic" idx="1"/>
          </p:nvPr>
        </p:nvPicPr>
        <p:blipFill>
          <a:blip r:embed="rId2"/>
          <a:srcRect t="10520" b="10520"/>
          <a:stretch>
            <a:fillRect/>
          </a:stretch>
        </p:blipFill>
        <p:spPr>
          <a:xfrm>
            <a:off x="9389775" y="1217019"/>
            <a:ext cx="2414280" cy="1906317"/>
          </a:xfrm>
          <a:prstGeom prst="rect">
            <a:avLst/>
          </a:prstGeom>
        </p:spPr>
      </p:pic>
      <p:sp>
        <p:nvSpPr>
          <p:cNvPr id="3" name="Espace réservé du contenu 2">
            <a:extLst>
              <a:ext uri="{FF2B5EF4-FFF2-40B4-BE49-F238E27FC236}">
                <a16:creationId xmlns:a16="http://schemas.microsoft.com/office/drawing/2014/main" id="{28A955B9-58D9-71AA-1894-0B5FDEF54FF0}"/>
              </a:ext>
            </a:extLst>
          </p:cNvPr>
          <p:cNvSpPr>
            <a:spLocks noGrp="1"/>
          </p:cNvSpPr>
          <p:nvPr>
            <p:ph type="body" sz="half" idx="2"/>
          </p:nvPr>
        </p:nvSpPr>
        <p:spPr>
          <a:xfrm>
            <a:off x="804672" y="2421682"/>
            <a:ext cx="4650524" cy="3639289"/>
          </a:xfrm>
        </p:spPr>
        <p:txBody>
          <a:bodyPr vert="horz" lIns="91440" tIns="45720" rIns="91440" bIns="45720" rtlCol="0" anchor="ctr">
            <a:normAutofit/>
          </a:bodyPr>
          <a:lstStyle/>
          <a:p>
            <a:pPr indent="-228600">
              <a:buFont typeface="Arial" panose="020B0604020202020204" pitchFamily="34" charset="0"/>
              <a:buChar char="•"/>
            </a:pPr>
            <a:r>
              <a:rPr lang="en-US" sz="1500" b="1" dirty="0">
                <a:solidFill>
                  <a:schemeClr val="tx2"/>
                </a:solidFill>
              </a:rPr>
              <a:t>Histogramme ou diagramme en barre:</a:t>
            </a:r>
            <a:r>
              <a:rPr lang="en-US" sz="1500" dirty="0">
                <a:solidFill>
                  <a:schemeClr val="tx2"/>
                </a:solidFill>
              </a:rPr>
              <a:t> Outil fréquemment utilisé pour résumer des données discrètes ou continues qui sont présentées par intervalles de valeurs. Il est souvent employé pour montrer les caractéristiques principales de la </a:t>
            </a:r>
            <a:r>
              <a:rPr lang="en-US" sz="1500" b="1" dirty="0">
                <a:solidFill>
                  <a:schemeClr val="tx2"/>
                </a:solidFill>
              </a:rPr>
              <a:t>distribution</a:t>
            </a:r>
            <a:r>
              <a:rPr lang="en-US" sz="1500" dirty="0">
                <a:solidFill>
                  <a:schemeClr val="tx2"/>
                </a:solidFill>
              </a:rPr>
              <a:t> des données de façon pratique</a:t>
            </a:r>
          </a:p>
          <a:p>
            <a:pPr indent="-228600">
              <a:buFont typeface="Arial" panose="020B0604020202020204" pitchFamily="34" charset="0"/>
              <a:buChar char="•"/>
            </a:pPr>
            <a:r>
              <a:rPr lang="en-US" sz="1500" b="1" dirty="0">
                <a:solidFill>
                  <a:schemeClr val="tx2"/>
                </a:solidFill>
              </a:rPr>
              <a:t>Diagramme circulaire ou camembert</a:t>
            </a:r>
            <a:r>
              <a:rPr lang="en-US" sz="1500" dirty="0">
                <a:solidFill>
                  <a:schemeClr val="tx2"/>
                </a:solidFill>
              </a:rPr>
              <a:t>: Il s'agit du graphique le plus régulièrement utilisé en analyse statistique. On l'utilise généralement pour visualiser des </a:t>
            </a:r>
            <a:r>
              <a:rPr lang="en-US" sz="1500" b="1" dirty="0">
                <a:solidFill>
                  <a:schemeClr val="tx2"/>
                </a:solidFill>
              </a:rPr>
              <a:t>données proportionnelles </a:t>
            </a:r>
            <a:r>
              <a:rPr lang="en-US" sz="1500" dirty="0">
                <a:solidFill>
                  <a:schemeClr val="tx2"/>
                </a:solidFill>
              </a:rPr>
              <a:t>ou pour exprimer des </a:t>
            </a:r>
            <a:r>
              <a:rPr lang="en-US" sz="1500" b="1" dirty="0">
                <a:solidFill>
                  <a:schemeClr val="tx2"/>
                </a:solidFill>
              </a:rPr>
              <a:t>pourcentages</a:t>
            </a:r>
            <a:r>
              <a:rPr lang="en-US" sz="1500" dirty="0">
                <a:solidFill>
                  <a:schemeClr val="tx2"/>
                </a:solidFill>
              </a:rPr>
              <a:t>.</a:t>
            </a:r>
          </a:p>
          <a:p>
            <a:pPr indent="-228600">
              <a:buFont typeface="Arial" panose="020B0604020202020204" pitchFamily="34" charset="0"/>
              <a:buChar char="•"/>
            </a:pPr>
            <a:r>
              <a:rPr lang="en-US" sz="1500" b="1" dirty="0">
                <a:solidFill>
                  <a:schemeClr val="tx2"/>
                </a:solidFill>
              </a:rPr>
              <a:t>Boite à moustache</a:t>
            </a:r>
            <a:r>
              <a:rPr lang="en-US" sz="1500" dirty="0">
                <a:solidFill>
                  <a:schemeClr val="tx2"/>
                </a:solidFill>
              </a:rPr>
              <a:t>: Permet de résumer une variable de manière simple et visuel, d'identifier les valeurs extrêmes et de comprendre la répartition des observations.</a:t>
            </a:r>
          </a:p>
          <a:p>
            <a:pPr indent="-228600">
              <a:buFont typeface="Arial" panose="020B0604020202020204" pitchFamily="34" charset="0"/>
              <a:buChar char="•"/>
            </a:pPr>
            <a:endParaRPr lang="en-US" sz="1500" dirty="0">
              <a:solidFill>
                <a:schemeClr val="tx2"/>
              </a:solidFill>
            </a:endParaRPr>
          </a:p>
        </p:txBody>
      </p:sp>
      <p:pic>
        <p:nvPicPr>
          <p:cNvPr id="24" name="Espace réservé du contenu 4">
            <a:extLst>
              <a:ext uri="{FF2B5EF4-FFF2-40B4-BE49-F238E27FC236}">
                <a16:creationId xmlns:a16="http://schemas.microsoft.com/office/drawing/2014/main" id="{77C49C8B-1DB9-3441-EEB4-8E0BF96FA1C2}"/>
              </a:ext>
            </a:extLst>
          </p:cNvPr>
          <p:cNvPicPr>
            <a:picLocks noChangeAspect="1"/>
          </p:cNvPicPr>
          <p:nvPr/>
        </p:nvPicPr>
        <p:blipFill>
          <a:blip r:embed="rId3"/>
          <a:stretch>
            <a:fillRect/>
          </a:stretch>
        </p:blipFill>
        <p:spPr>
          <a:xfrm>
            <a:off x="6167464" y="2473222"/>
            <a:ext cx="2834671" cy="1906317"/>
          </a:xfrm>
          <a:prstGeom prst="rect">
            <a:avLst/>
          </a:prstGeom>
        </p:spPr>
      </p:pic>
      <p:pic>
        <p:nvPicPr>
          <p:cNvPr id="5" name="Image 4">
            <a:extLst>
              <a:ext uri="{FF2B5EF4-FFF2-40B4-BE49-F238E27FC236}">
                <a16:creationId xmlns:a16="http://schemas.microsoft.com/office/drawing/2014/main" id="{A1A95D32-5F06-32F0-5A59-31099A9E0B6F}"/>
              </a:ext>
            </a:extLst>
          </p:cNvPr>
          <p:cNvPicPr>
            <a:picLocks noChangeAspect="1"/>
          </p:cNvPicPr>
          <p:nvPr/>
        </p:nvPicPr>
        <p:blipFill>
          <a:blip r:embed="rId4"/>
          <a:stretch>
            <a:fillRect/>
          </a:stretch>
        </p:blipFill>
        <p:spPr>
          <a:xfrm>
            <a:off x="7726155" y="4834109"/>
            <a:ext cx="3774960" cy="1226862"/>
          </a:xfrm>
          <a:prstGeom prst="rect">
            <a:avLst/>
          </a:prstGeom>
        </p:spPr>
      </p:pic>
    </p:spTree>
    <p:extLst>
      <p:ext uri="{BB962C8B-B14F-4D97-AF65-F5344CB8AC3E}">
        <p14:creationId xmlns:p14="http://schemas.microsoft.com/office/powerpoint/2010/main" val="283354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29E396DE-E6C6-580C-8077-4E6677909130}"/>
              </a:ext>
            </a:extLst>
          </p:cNvPr>
          <p:cNvSpPr>
            <a:spLocks noGrp="1"/>
          </p:cNvSpPr>
          <p:nvPr>
            <p:ph type="title"/>
          </p:nvPr>
        </p:nvSpPr>
        <p:spPr>
          <a:xfrm>
            <a:off x="3027924" y="991261"/>
            <a:ext cx="5754696" cy="1837349"/>
          </a:xfrm>
        </p:spPr>
        <p:txBody>
          <a:bodyPr>
            <a:normAutofit/>
          </a:bodyPr>
          <a:lstStyle/>
          <a:p>
            <a:pPr algn="ctr"/>
            <a:r>
              <a:rPr lang="fr-FR" sz="3600" u="sng" dirty="0">
                <a:solidFill>
                  <a:schemeClr val="tx2"/>
                </a:solidFill>
              </a:rPr>
              <a:t>Contexte:</a:t>
            </a:r>
          </a:p>
        </p:txBody>
      </p:sp>
      <p:sp>
        <p:nvSpPr>
          <p:cNvPr id="3" name="Espace réservé du contenu 2">
            <a:extLst>
              <a:ext uri="{FF2B5EF4-FFF2-40B4-BE49-F238E27FC236}">
                <a16:creationId xmlns:a16="http://schemas.microsoft.com/office/drawing/2014/main" id="{788B860D-1BFB-9721-C4FF-16FFFA85E3E0}"/>
              </a:ext>
            </a:extLst>
          </p:cNvPr>
          <p:cNvSpPr>
            <a:spLocks noGrp="1"/>
          </p:cNvSpPr>
          <p:nvPr>
            <p:ph idx="1"/>
          </p:nvPr>
        </p:nvSpPr>
        <p:spPr>
          <a:xfrm>
            <a:off x="3050412" y="2979336"/>
            <a:ext cx="5709721" cy="2430864"/>
          </a:xfrm>
        </p:spPr>
        <p:txBody>
          <a:bodyPr anchor="t">
            <a:normAutofit/>
          </a:bodyPr>
          <a:lstStyle/>
          <a:p>
            <a:pPr marL="0" indent="0">
              <a:buNone/>
            </a:pPr>
            <a:r>
              <a:rPr lang="fr-FR" sz="1400" dirty="0">
                <a:solidFill>
                  <a:schemeClr val="tx2"/>
                </a:solidFill>
              </a:rPr>
              <a:t>Actuellement data analyst dans un cabinet de consultant spécialisé dans la transformation digitale. Le cabinet est en plein développement et compte déjà plus de 150 salariés.</a:t>
            </a:r>
          </a:p>
          <a:p>
            <a:pPr marL="0" indent="0">
              <a:buNone/>
            </a:pPr>
            <a:r>
              <a:rPr lang="fr-FR" sz="1400" dirty="0">
                <a:solidFill>
                  <a:schemeClr val="tx2"/>
                </a:solidFill>
              </a:rPr>
              <a:t>Chaque année avant le 1er mars, les entreprises d’au moins 50 salariés doivent calculer et publier sur leur site Internet leur index de l’égalité femmes-hommes. </a:t>
            </a:r>
          </a:p>
          <a:p>
            <a:pPr marL="0" indent="0">
              <a:buNone/>
            </a:pPr>
            <a:r>
              <a:rPr lang="fr-FR" sz="1400" dirty="0">
                <a:solidFill>
                  <a:schemeClr val="tx2"/>
                </a:solidFill>
              </a:rPr>
              <a:t>En phase de croissance importante, il est important d’avoir une politique volontariste pour développer l’égalité femmes-hommes dans notre cabinet. Cela nous permettra d’améliorer notre marque employeur et d’attirer plus facilement des talents.</a:t>
            </a:r>
          </a:p>
          <a:p>
            <a:endParaRPr lang="fr-FR" sz="1400" dirty="0">
              <a:solidFill>
                <a:schemeClr val="tx2"/>
              </a:solidFill>
            </a:endParaRPr>
          </a:p>
        </p:txBody>
      </p:sp>
      <p:grpSp>
        <p:nvGrpSpPr>
          <p:cNvPr id="34" name="Group 33">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5" name="Freeform: Shape 34">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274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BF47BD-DB8D-4367-B0B5-D4A6D1A32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D20420FD-6AE2-68C6-8779-D4653F011025}"/>
              </a:ext>
            </a:extLst>
          </p:cNvPr>
          <p:cNvSpPr>
            <a:spLocks noGrp="1"/>
          </p:cNvSpPr>
          <p:nvPr>
            <p:ph type="title"/>
          </p:nvPr>
        </p:nvSpPr>
        <p:spPr>
          <a:xfrm>
            <a:off x="1090613" y="1018723"/>
            <a:ext cx="2952750" cy="825951"/>
          </a:xfrm>
        </p:spPr>
        <p:txBody>
          <a:bodyPr vert="horz" lIns="91440" tIns="45720" rIns="91440" bIns="45720" rtlCol="0" anchor="t">
            <a:normAutofit/>
          </a:bodyPr>
          <a:lstStyle/>
          <a:p>
            <a:r>
              <a:rPr lang="en-US" sz="2200" dirty="0"/>
              <a:t>Nœuds utilisés </a:t>
            </a:r>
          </a:p>
        </p:txBody>
      </p:sp>
      <p:sp>
        <p:nvSpPr>
          <p:cNvPr id="3" name="Espace réservé du contenu 2">
            <a:extLst>
              <a:ext uri="{FF2B5EF4-FFF2-40B4-BE49-F238E27FC236}">
                <a16:creationId xmlns:a16="http://schemas.microsoft.com/office/drawing/2014/main" id="{7992EDC3-32C7-081B-502B-6B5EEF850630}"/>
              </a:ext>
            </a:extLst>
          </p:cNvPr>
          <p:cNvSpPr>
            <a:spLocks noGrp="1"/>
          </p:cNvSpPr>
          <p:nvPr>
            <p:ph sz="half" idx="1"/>
          </p:nvPr>
        </p:nvSpPr>
        <p:spPr>
          <a:xfrm>
            <a:off x="1090613" y="2059200"/>
            <a:ext cx="2952750" cy="3783015"/>
          </a:xfrm>
        </p:spPr>
        <p:txBody>
          <a:bodyPr vert="horz" lIns="91440" tIns="45720" rIns="91440" bIns="45720" rtlCol="0" anchor="t">
            <a:normAutofit/>
          </a:bodyPr>
          <a:lstStyle/>
          <a:p>
            <a:r>
              <a:rPr lang="en-US" sz="1400" dirty="0">
                <a:solidFill>
                  <a:schemeClr val="tx1">
                    <a:alpha val="60000"/>
                  </a:schemeClr>
                </a:solidFill>
              </a:rPr>
              <a:t>Excel Reader</a:t>
            </a:r>
          </a:p>
          <a:p>
            <a:r>
              <a:rPr lang="en-US" sz="1400" dirty="0">
                <a:solidFill>
                  <a:schemeClr val="tx1">
                    <a:alpha val="60000"/>
                  </a:schemeClr>
                </a:solidFill>
              </a:rPr>
              <a:t>Missing Value</a:t>
            </a:r>
          </a:p>
          <a:p>
            <a:r>
              <a:rPr lang="en-US" sz="1400" dirty="0">
                <a:solidFill>
                  <a:schemeClr val="tx1">
                    <a:alpha val="60000"/>
                  </a:schemeClr>
                </a:solidFill>
              </a:rPr>
              <a:t>Joiner</a:t>
            </a:r>
          </a:p>
          <a:p>
            <a:r>
              <a:rPr lang="en-US" sz="1400" dirty="0">
                <a:solidFill>
                  <a:schemeClr val="tx1">
                    <a:alpha val="60000"/>
                  </a:schemeClr>
                </a:solidFill>
              </a:rPr>
              <a:t>Date &amp; Time difference</a:t>
            </a:r>
          </a:p>
          <a:p>
            <a:r>
              <a:rPr lang="en-US" sz="1400" dirty="0">
                <a:solidFill>
                  <a:schemeClr val="tx1">
                    <a:alpha val="60000"/>
                  </a:schemeClr>
                </a:solidFill>
              </a:rPr>
              <a:t>Row Id </a:t>
            </a:r>
          </a:p>
          <a:p>
            <a:r>
              <a:rPr lang="en-US" sz="1400" dirty="0">
                <a:solidFill>
                  <a:schemeClr val="tx1">
                    <a:alpha val="60000"/>
                  </a:schemeClr>
                </a:solidFill>
              </a:rPr>
              <a:t>Column Filter / Column Combiner</a:t>
            </a:r>
          </a:p>
          <a:p>
            <a:r>
              <a:rPr lang="en-US" sz="1400" dirty="0">
                <a:solidFill>
                  <a:schemeClr val="tx1">
                    <a:alpha val="60000"/>
                  </a:schemeClr>
                </a:solidFill>
              </a:rPr>
              <a:t>CSV Writer/ CSV Reader</a:t>
            </a:r>
          </a:p>
          <a:p>
            <a:r>
              <a:rPr lang="en-US" sz="1400" dirty="0">
                <a:solidFill>
                  <a:schemeClr val="tx1">
                    <a:alpha val="60000"/>
                  </a:schemeClr>
                </a:solidFill>
              </a:rPr>
              <a:t>Pivoting </a:t>
            </a:r>
          </a:p>
          <a:p>
            <a:r>
              <a:rPr lang="en-US" sz="1400" dirty="0">
                <a:solidFill>
                  <a:schemeClr val="tx1">
                    <a:alpha val="60000"/>
                  </a:schemeClr>
                </a:solidFill>
              </a:rPr>
              <a:t>Bar Chart</a:t>
            </a:r>
          </a:p>
          <a:p>
            <a:r>
              <a:rPr lang="en-US" sz="1400" dirty="0">
                <a:solidFill>
                  <a:schemeClr val="tx1">
                    <a:alpha val="60000"/>
                  </a:schemeClr>
                </a:solidFill>
              </a:rPr>
              <a:t>Pie donut chart</a:t>
            </a:r>
          </a:p>
          <a:p>
            <a:r>
              <a:rPr lang="en-US" sz="1400" dirty="0">
                <a:solidFill>
                  <a:schemeClr val="tx1">
                    <a:alpha val="60000"/>
                  </a:schemeClr>
                </a:solidFill>
              </a:rPr>
              <a:t>Conditional Box Plot</a:t>
            </a:r>
          </a:p>
          <a:p>
            <a:endParaRPr lang="en-US" sz="1400" dirty="0">
              <a:solidFill>
                <a:schemeClr val="tx1">
                  <a:alpha val="60000"/>
                </a:schemeClr>
              </a:solidFill>
            </a:endParaRPr>
          </a:p>
          <a:p>
            <a:endParaRPr lang="en-US" sz="1400" dirty="0">
              <a:solidFill>
                <a:schemeClr val="tx1">
                  <a:alpha val="60000"/>
                </a:schemeClr>
              </a:solidFill>
            </a:endParaRPr>
          </a:p>
          <a:p>
            <a:endParaRPr lang="en-US" sz="1400" dirty="0">
              <a:solidFill>
                <a:schemeClr val="tx1">
                  <a:alpha val="60000"/>
                </a:schemeClr>
              </a:solidFill>
            </a:endParaRPr>
          </a:p>
          <a:p>
            <a:endParaRPr lang="en-US" sz="1400" dirty="0">
              <a:solidFill>
                <a:schemeClr val="tx1">
                  <a:alpha val="60000"/>
                </a:schemeClr>
              </a:solidFill>
            </a:endParaRPr>
          </a:p>
          <a:p>
            <a:endParaRPr lang="en-US" sz="1400" dirty="0">
              <a:solidFill>
                <a:schemeClr val="tx1">
                  <a:alpha val="60000"/>
                </a:schemeClr>
              </a:solidFill>
            </a:endParaRPr>
          </a:p>
        </p:txBody>
      </p:sp>
      <p:pic>
        <p:nvPicPr>
          <p:cNvPr id="6" name="Espace réservé du contenu 5">
            <a:extLst>
              <a:ext uri="{FF2B5EF4-FFF2-40B4-BE49-F238E27FC236}">
                <a16:creationId xmlns:a16="http://schemas.microsoft.com/office/drawing/2014/main" id="{311D79D9-4FD5-905B-8E6B-4ECC5B34CE5A}"/>
              </a:ext>
            </a:extLst>
          </p:cNvPr>
          <p:cNvPicPr>
            <a:picLocks noGrp="1" noChangeAspect="1"/>
          </p:cNvPicPr>
          <p:nvPr>
            <p:ph sz="half" idx="2"/>
          </p:nvPr>
        </p:nvPicPr>
        <p:blipFill rotWithShape="1">
          <a:blip r:embed="rId3"/>
          <a:srcRect t="662" r="-3" b="1078"/>
          <a:stretch/>
        </p:blipFill>
        <p:spPr>
          <a:xfrm>
            <a:off x="4433012" y="949066"/>
            <a:ext cx="6480175" cy="467995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674791031"/>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10">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C3274039-74C8-697A-27D6-DB2C1A64E25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Merci de votre attention</a:t>
            </a:r>
          </a:p>
        </p:txBody>
      </p:sp>
      <p:grpSp>
        <p:nvGrpSpPr>
          <p:cNvPr id="17" name="Group 16">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8" name="Freeform: Shape 17">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036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8" name="Freeform: Shape 1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B47D7263-F1E7-9269-2E5D-531397AF21D4}"/>
              </a:ext>
            </a:extLst>
          </p:cNvPr>
          <p:cNvSpPr>
            <a:spLocks noGrp="1"/>
          </p:cNvSpPr>
          <p:nvPr>
            <p:ph type="title"/>
          </p:nvPr>
        </p:nvSpPr>
        <p:spPr>
          <a:xfrm>
            <a:off x="3027924" y="991261"/>
            <a:ext cx="5754696" cy="1837349"/>
          </a:xfrm>
        </p:spPr>
        <p:txBody>
          <a:bodyPr>
            <a:normAutofit/>
          </a:bodyPr>
          <a:lstStyle/>
          <a:p>
            <a:pPr algn="ctr"/>
            <a:r>
              <a:rPr lang="fr-FR" sz="3600" u="sng" dirty="0">
                <a:solidFill>
                  <a:schemeClr val="tx2"/>
                </a:solidFill>
              </a:rPr>
              <a:t>Les missions:</a:t>
            </a:r>
          </a:p>
        </p:txBody>
      </p:sp>
      <p:sp>
        <p:nvSpPr>
          <p:cNvPr id="5" name="Espace réservé du contenu 4">
            <a:extLst>
              <a:ext uri="{FF2B5EF4-FFF2-40B4-BE49-F238E27FC236}">
                <a16:creationId xmlns:a16="http://schemas.microsoft.com/office/drawing/2014/main" id="{344773D1-36F3-56F8-1E4E-E4CA02F61DDC}"/>
              </a:ext>
            </a:extLst>
          </p:cNvPr>
          <p:cNvSpPr>
            <a:spLocks noGrp="1"/>
          </p:cNvSpPr>
          <p:nvPr>
            <p:ph idx="1"/>
          </p:nvPr>
        </p:nvSpPr>
        <p:spPr>
          <a:xfrm>
            <a:off x="3050412" y="2979336"/>
            <a:ext cx="5709721" cy="2430864"/>
          </a:xfrm>
        </p:spPr>
        <p:txBody>
          <a:bodyPr anchor="t">
            <a:normAutofit/>
          </a:bodyPr>
          <a:lstStyle/>
          <a:p>
            <a:r>
              <a:rPr lang="fr-FR" sz="1400" dirty="0">
                <a:solidFill>
                  <a:schemeClr val="tx2"/>
                </a:solidFill>
              </a:rPr>
              <a:t>A</a:t>
            </a:r>
            <a:r>
              <a:rPr lang="fr-FR" sz="1400" b="0" i="0" dirty="0">
                <a:solidFill>
                  <a:schemeClr val="tx2"/>
                </a:solidFill>
                <a:effectLst/>
              </a:rPr>
              <a:t>utomatiser la création d’un rapport diagnostique sur l’égalité professionnelle femmes hommes sur le logiciel KNIME. </a:t>
            </a:r>
            <a:r>
              <a:rPr lang="fr-FR" sz="1400" dirty="0">
                <a:solidFill>
                  <a:schemeClr val="tx2"/>
                </a:solidFill>
              </a:rPr>
              <a:t>A</a:t>
            </a:r>
            <a:r>
              <a:rPr lang="fr-FR" sz="1400" b="0" i="0" dirty="0">
                <a:solidFill>
                  <a:schemeClr val="tx2"/>
                </a:solidFill>
                <a:effectLst/>
              </a:rPr>
              <a:t> partir des fichiers des données issues de notre Système d’Informations des Ressources Humaines (SIRH). </a:t>
            </a:r>
          </a:p>
          <a:p>
            <a:r>
              <a:rPr lang="fr-FR" sz="1400" dirty="0">
                <a:solidFill>
                  <a:schemeClr val="tx2"/>
                </a:solidFill>
              </a:rPr>
              <a:t>Création d’un fichier csv </a:t>
            </a:r>
            <a:r>
              <a:rPr lang="fr-FR" sz="1400" b="0" i="0" dirty="0">
                <a:solidFill>
                  <a:schemeClr val="tx2"/>
                </a:solidFill>
                <a:effectLst/>
              </a:rPr>
              <a:t>prêt pour être utilisé dans nos futures analyses via Tableau Software. Les données issues du SIRH ne sont pas anonymisées, il faudra les traiter pour que le rapport respecte le RGPD.</a:t>
            </a:r>
          </a:p>
          <a:p>
            <a:r>
              <a:rPr lang="fr-FR" sz="1400" dirty="0">
                <a:solidFill>
                  <a:schemeClr val="tx2"/>
                </a:solidFill>
              </a:rPr>
              <a:t>Présenter graphiquement différents indicateurs de l’égalité femme-homme pertinents pour les données existantes.</a:t>
            </a:r>
          </a:p>
          <a:p>
            <a:endParaRPr lang="fr-FR" sz="1400" dirty="0">
              <a:solidFill>
                <a:schemeClr val="tx2"/>
              </a:solidFill>
            </a:endParaRPr>
          </a:p>
        </p:txBody>
      </p:sp>
      <p:grpSp>
        <p:nvGrpSpPr>
          <p:cNvPr id="32" name="Group 1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3" name="Freeform: Shape 2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8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297CB59F-F739-57B1-E961-548DFCD7FAB9}"/>
              </a:ext>
            </a:extLst>
          </p:cNvPr>
          <p:cNvSpPr>
            <a:spLocks noGrp="1"/>
          </p:cNvSpPr>
          <p:nvPr>
            <p:ph type="title"/>
          </p:nvPr>
        </p:nvSpPr>
        <p:spPr>
          <a:xfrm>
            <a:off x="640080" y="1243013"/>
            <a:ext cx="3855720" cy="4371974"/>
          </a:xfrm>
        </p:spPr>
        <p:txBody>
          <a:bodyPr>
            <a:normAutofit/>
          </a:bodyPr>
          <a:lstStyle/>
          <a:p>
            <a:r>
              <a:rPr lang="fr-FR" sz="3600" b="0" i="0">
                <a:solidFill>
                  <a:schemeClr val="tx2"/>
                </a:solidFill>
                <a:effectLst/>
                <a:latin typeface="Sabon Next LT" panose="02000500000000000000" pitchFamily="2" charset="0"/>
                <a:cs typeface="Sabon Next LT" panose="02000500000000000000" pitchFamily="2" charset="0"/>
              </a:rPr>
              <a:t>Quels sont les grands principes des règles de protection des données personnelles ?</a:t>
            </a:r>
            <a:endParaRPr lang="fr-FR" sz="3600">
              <a:solidFill>
                <a:schemeClr val="tx2"/>
              </a:solidFill>
              <a:latin typeface="Sabon Next LT" panose="02000500000000000000" pitchFamily="2" charset="0"/>
              <a:cs typeface="Sabon Next LT" panose="02000500000000000000" pitchFamily="2" charset="0"/>
            </a:endParaRPr>
          </a:p>
        </p:txBody>
      </p:sp>
      <p:sp>
        <p:nvSpPr>
          <p:cNvPr id="3" name="Espace réservé du contenu 2">
            <a:extLst>
              <a:ext uri="{FF2B5EF4-FFF2-40B4-BE49-F238E27FC236}">
                <a16:creationId xmlns:a16="http://schemas.microsoft.com/office/drawing/2014/main" id="{5FFA741C-3ADB-6E4C-C079-1C0D83D6292C}"/>
              </a:ext>
            </a:extLst>
          </p:cNvPr>
          <p:cNvSpPr>
            <a:spLocks noGrp="1"/>
          </p:cNvSpPr>
          <p:nvPr>
            <p:ph idx="1"/>
          </p:nvPr>
        </p:nvSpPr>
        <p:spPr>
          <a:xfrm>
            <a:off x="6172200" y="804672"/>
            <a:ext cx="5221224" cy="5230368"/>
          </a:xfrm>
        </p:spPr>
        <p:txBody>
          <a:bodyPr anchor="ctr">
            <a:normAutofit/>
          </a:bodyPr>
          <a:lstStyle/>
          <a:p>
            <a:pPr marL="0" indent="0">
              <a:buNone/>
            </a:pPr>
            <a:r>
              <a:rPr lang="fr-FR" sz="1500" dirty="0">
                <a:solidFill>
                  <a:schemeClr val="tx2"/>
                </a:solidFill>
                <a:latin typeface="open_sans_condensedbold"/>
              </a:rPr>
              <a:t>- </a:t>
            </a:r>
            <a:r>
              <a:rPr lang="fr-FR" sz="1500" b="0" i="0" dirty="0">
                <a:solidFill>
                  <a:srgbClr val="FF0000"/>
                </a:solidFill>
                <a:effectLst/>
                <a:latin typeface="open_sans_condensedbold"/>
              </a:rPr>
              <a:t>Le principe de finalité </a:t>
            </a:r>
            <a:r>
              <a:rPr lang="fr-FR" sz="1500" b="0" i="0" dirty="0">
                <a:solidFill>
                  <a:schemeClr val="tx2"/>
                </a:solidFill>
                <a:effectLst/>
                <a:latin typeface="open_sans_condensedbold"/>
              </a:rPr>
              <a:t>: le responsable d'un fichier ne peut enregistrer et utiliser des informations sur des personnes physiques que dans un but bien précis, légal et légitime ;</a:t>
            </a:r>
          </a:p>
          <a:p>
            <a:pPr marL="0" indent="0">
              <a:buNone/>
            </a:pPr>
            <a:r>
              <a:rPr lang="fr-FR" sz="1500" b="0" i="0" dirty="0">
                <a:solidFill>
                  <a:schemeClr val="tx2"/>
                </a:solidFill>
                <a:effectLst/>
                <a:latin typeface="open_sans_condensedbold"/>
              </a:rPr>
              <a:t>- </a:t>
            </a:r>
            <a:r>
              <a:rPr lang="fr-FR" sz="1500" b="0" i="0" dirty="0">
                <a:solidFill>
                  <a:srgbClr val="FF0000"/>
                </a:solidFill>
                <a:effectLst/>
                <a:latin typeface="open_sans_condensedbold"/>
              </a:rPr>
              <a:t>Le principe de proportionnalité et de pertinence </a:t>
            </a:r>
            <a:r>
              <a:rPr lang="fr-FR" sz="1500" b="0" i="0" dirty="0">
                <a:solidFill>
                  <a:schemeClr val="tx2"/>
                </a:solidFill>
                <a:effectLst/>
                <a:latin typeface="open_sans_condensedbold"/>
              </a:rPr>
              <a:t>: les informations enregistrées doivent être pertinentes et strictement nécessaires au regard de la finalité du fichier ;</a:t>
            </a:r>
          </a:p>
          <a:p>
            <a:pPr marL="0" indent="0">
              <a:buNone/>
            </a:pPr>
            <a:r>
              <a:rPr lang="fr-FR" sz="1500" b="0" i="0" dirty="0">
                <a:solidFill>
                  <a:schemeClr val="tx2"/>
                </a:solidFill>
                <a:effectLst/>
                <a:latin typeface="open_sans_condensedbold"/>
              </a:rPr>
              <a:t>- </a:t>
            </a:r>
            <a:r>
              <a:rPr lang="fr-FR" sz="1500" b="0" i="0" dirty="0">
                <a:solidFill>
                  <a:srgbClr val="FF0000"/>
                </a:solidFill>
                <a:effectLst/>
                <a:latin typeface="open_sans_condensedbold"/>
              </a:rPr>
              <a:t>Le principe d'une durée de conservation limitée </a:t>
            </a:r>
            <a:r>
              <a:rPr lang="fr-FR" sz="1500" b="0" i="0" dirty="0">
                <a:solidFill>
                  <a:schemeClr val="tx2"/>
                </a:solidFill>
                <a:effectLst/>
                <a:latin typeface="open_sans_condensedbold"/>
              </a:rPr>
              <a:t>: il n'est pas possible de conserver des informations sur des personnes physiques dans un fichier pour une durée indéfinie. Une durée de conservation précise doit être fixée, en fonction du type d'information enregistrée et de la finalité du fichier ;</a:t>
            </a:r>
          </a:p>
          <a:p>
            <a:pPr marL="0" indent="0">
              <a:buNone/>
            </a:pPr>
            <a:r>
              <a:rPr lang="fr-FR" sz="1500" dirty="0">
                <a:solidFill>
                  <a:schemeClr val="tx2"/>
                </a:solidFill>
                <a:latin typeface="open_sans_condensedbold"/>
              </a:rPr>
              <a:t>- </a:t>
            </a:r>
            <a:r>
              <a:rPr lang="fr-FR" sz="1500" b="0" i="0" dirty="0">
                <a:solidFill>
                  <a:srgbClr val="FF0000"/>
                </a:solidFill>
                <a:effectLst/>
                <a:latin typeface="open_sans_condensedbold"/>
              </a:rPr>
              <a:t>Le principe de sécurité et de confidentialité </a:t>
            </a:r>
            <a:r>
              <a:rPr lang="fr-FR" sz="1500" b="0" i="0" dirty="0">
                <a:solidFill>
                  <a:schemeClr val="tx2"/>
                </a:solidFill>
                <a:effectLst/>
                <a:latin typeface="open_sans_condensedbold"/>
              </a:rPr>
              <a:t>: le responsable du fichier doit garantir la sécurité des informations qu'il détient. Il doit en particulier veiller à ce que seules les personnes autorisées aient accès à ces informations ;</a:t>
            </a:r>
          </a:p>
          <a:p>
            <a:pPr marL="0" indent="0">
              <a:buNone/>
            </a:pPr>
            <a:r>
              <a:rPr lang="fr-FR" sz="1500" b="0" i="0" dirty="0">
                <a:solidFill>
                  <a:schemeClr val="tx2"/>
                </a:solidFill>
                <a:effectLst/>
                <a:latin typeface="open_sans_condensedbold"/>
              </a:rPr>
              <a:t>- </a:t>
            </a:r>
            <a:r>
              <a:rPr lang="fr-FR" sz="1500" b="0" i="0" dirty="0">
                <a:solidFill>
                  <a:srgbClr val="FF0000"/>
                </a:solidFill>
                <a:effectLst/>
                <a:latin typeface="open_sans_condensedbold"/>
              </a:rPr>
              <a:t>Les droits des personnes</a:t>
            </a:r>
            <a:r>
              <a:rPr lang="fr-FR" sz="1500" b="0" i="0" dirty="0">
                <a:solidFill>
                  <a:schemeClr val="tx2"/>
                </a:solidFill>
                <a:effectLst/>
                <a:latin typeface="open_sans_condensedbold"/>
              </a:rPr>
              <a:t>.</a:t>
            </a:r>
            <a:endParaRPr lang="fr-FR" sz="1500" b="0" i="0" dirty="0">
              <a:solidFill>
                <a:schemeClr val="tx2"/>
              </a:solidFill>
              <a:effectLst/>
            </a:endParaRPr>
          </a:p>
        </p:txBody>
      </p:sp>
    </p:spTree>
    <p:extLst>
      <p:ext uri="{BB962C8B-B14F-4D97-AF65-F5344CB8AC3E}">
        <p14:creationId xmlns:p14="http://schemas.microsoft.com/office/powerpoint/2010/main" val="103917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5503D8-D36F-E244-25C9-A288FDBF8B5D}"/>
              </a:ext>
            </a:extLst>
          </p:cNvPr>
          <p:cNvSpPr>
            <a:spLocks noGrp="1"/>
          </p:cNvSpPr>
          <p:nvPr>
            <p:ph type="title"/>
          </p:nvPr>
        </p:nvSpPr>
        <p:spPr>
          <a:xfrm>
            <a:off x="6094105" y="802955"/>
            <a:ext cx="4977976" cy="1454051"/>
          </a:xfrm>
        </p:spPr>
        <p:txBody>
          <a:bodyPr anchor="b">
            <a:normAutofit/>
          </a:bodyPr>
          <a:lstStyle/>
          <a:p>
            <a:pPr marL="228600" marR="0" lvl="0" indent="-228600" defTabSz="914400" rtl="0" eaLnBrk="1" fontAlgn="auto" latinLnBrk="0" hangingPunct="1">
              <a:spcBef>
                <a:spcPts val="1000"/>
              </a:spcBef>
              <a:spcAft>
                <a:spcPts val="0"/>
              </a:spcAft>
              <a:tabLst/>
              <a:defRPr/>
            </a:pPr>
            <a:r>
              <a:rPr kumimoji="0" lang="fr-FR" sz="3300" i="0" u="none" strike="noStrike" kern="1200" cap="none" spc="0" normalizeH="0" baseline="0" noProof="0" dirty="0">
                <a:ln>
                  <a:noFill/>
                </a:ln>
                <a:solidFill>
                  <a:schemeClr val="tx2"/>
                </a:solidFill>
                <a:effectLst/>
                <a:uLnTx/>
                <a:uFillTx/>
                <a:latin typeface="Montserrat" panose="00000500000000000000" pitchFamily="2" charset="0"/>
                <a:ea typeface="Times New Roman" panose="02020603050405020304" pitchFamily="18" charset="0"/>
                <a:cs typeface="+mn-cs"/>
              </a:rPr>
              <a:t>Une donnée à caractère personnel, c'est quoi ?</a:t>
            </a:r>
            <a:endParaRPr lang="fr-FR" sz="3300" dirty="0">
              <a:solidFill>
                <a:schemeClr val="tx2"/>
              </a:solidFill>
            </a:endParaRPr>
          </a:p>
        </p:txBody>
      </p:sp>
      <p:pic>
        <p:nvPicPr>
          <p:cNvPr id="24" name="Picture 23" descr="Verrou sur la carte mère de l’ordinateur">
            <a:extLst>
              <a:ext uri="{FF2B5EF4-FFF2-40B4-BE49-F238E27FC236}">
                <a16:creationId xmlns:a16="http://schemas.microsoft.com/office/drawing/2014/main" id="{31357D8E-EBD5-C812-1B5C-387A9BB8F3DE}"/>
              </a:ext>
            </a:extLst>
          </p:cNvPr>
          <p:cNvPicPr>
            <a:picLocks noChangeAspect="1"/>
          </p:cNvPicPr>
          <p:nvPr/>
        </p:nvPicPr>
        <p:blipFill rotWithShape="1">
          <a:blip r:embed="rId2">
            <a:alphaModFix/>
          </a:blip>
          <a:srcRect l="6435" r="29789"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30" name="Group 29">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31" name="Freeform: Shape 30">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4" name="Freeform: Shape 33">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0CE2D105-AFC2-A972-A4A2-FF649A5A111F}"/>
              </a:ext>
            </a:extLst>
          </p:cNvPr>
          <p:cNvSpPr>
            <a:spLocks noGrp="1"/>
          </p:cNvSpPr>
          <p:nvPr>
            <p:ph idx="1"/>
          </p:nvPr>
        </p:nvSpPr>
        <p:spPr>
          <a:xfrm>
            <a:off x="6090574" y="2421682"/>
            <a:ext cx="4977578" cy="3639289"/>
          </a:xfrm>
        </p:spPr>
        <p:txBody>
          <a:bodyPr anchor="ctr">
            <a:normAutofit/>
          </a:bodyPr>
          <a:lstStyle/>
          <a:p>
            <a:pPr marL="0" indent="0">
              <a:buNone/>
            </a:pPr>
            <a:r>
              <a:rPr lang="fr-FR" sz="1300" b="1" dirty="0">
                <a:solidFill>
                  <a:schemeClr val="tx2"/>
                </a:solidFill>
                <a:effectLst/>
                <a:latin typeface="Montserrat" panose="00000500000000000000" pitchFamily="2" charset="0"/>
                <a:ea typeface="Times New Roman" panose="02020603050405020304" pitchFamily="18" charset="0"/>
              </a:rPr>
              <a:t>C'est toute information relative à une personne physique susceptible d'être identifiée, directement ou indirectement.</a:t>
            </a:r>
            <a:br>
              <a:rPr lang="fr-FR" sz="1300" dirty="0">
                <a:solidFill>
                  <a:schemeClr val="tx2"/>
                </a:solidFill>
                <a:effectLst/>
                <a:latin typeface="Montserrat" panose="00000500000000000000" pitchFamily="2" charset="0"/>
                <a:ea typeface="Times New Roman" panose="02020603050405020304" pitchFamily="18" charset="0"/>
              </a:rPr>
            </a:br>
            <a:br>
              <a:rPr lang="fr-FR" sz="1300" dirty="0">
                <a:solidFill>
                  <a:schemeClr val="tx2"/>
                </a:solidFill>
                <a:effectLst/>
                <a:latin typeface="Montserrat" panose="00000500000000000000" pitchFamily="2" charset="0"/>
                <a:ea typeface="Times New Roman" panose="02020603050405020304" pitchFamily="18" charset="0"/>
              </a:rPr>
            </a:br>
            <a:r>
              <a:rPr lang="fr-FR" sz="1300" dirty="0">
                <a:solidFill>
                  <a:schemeClr val="tx2"/>
                </a:solidFill>
                <a:effectLst/>
                <a:latin typeface="Montserrat" panose="00000500000000000000" pitchFamily="2" charset="0"/>
                <a:ea typeface="Times New Roman" panose="02020603050405020304" pitchFamily="18" charset="0"/>
              </a:rPr>
              <a:t>Par exemple : un nom, une photo, une empreinte, une adresse postale, une adresse mail, un numéro de téléphone, un numéro de sécurité sociale, un matricule interne, une adresse IP, un identifiant de connexion informatique, un enregistrement vocal, etc. </a:t>
            </a:r>
            <a:br>
              <a:rPr lang="fr-FR" sz="1300" dirty="0">
                <a:solidFill>
                  <a:schemeClr val="tx2"/>
                </a:solidFill>
                <a:effectLst/>
                <a:latin typeface="Montserrat" panose="00000500000000000000" pitchFamily="2" charset="0"/>
                <a:ea typeface="Times New Roman" panose="02020603050405020304" pitchFamily="18" charset="0"/>
              </a:rPr>
            </a:br>
            <a:br>
              <a:rPr lang="fr-FR" sz="1300" dirty="0">
                <a:solidFill>
                  <a:schemeClr val="tx2"/>
                </a:solidFill>
                <a:effectLst/>
                <a:latin typeface="Montserrat" panose="00000500000000000000" pitchFamily="2" charset="0"/>
                <a:ea typeface="Times New Roman" panose="02020603050405020304" pitchFamily="18" charset="0"/>
              </a:rPr>
            </a:br>
            <a:r>
              <a:rPr lang="fr-FR" sz="1300" dirty="0">
                <a:solidFill>
                  <a:schemeClr val="tx2"/>
                </a:solidFill>
                <a:effectLst/>
                <a:latin typeface="Montserrat" panose="00000500000000000000" pitchFamily="2" charset="0"/>
                <a:ea typeface="Times New Roman" panose="02020603050405020304" pitchFamily="18" charset="0"/>
              </a:rPr>
              <a:t>Peu importe que ces informations soient confidentielles ou publiques.</a:t>
            </a:r>
            <a:br>
              <a:rPr lang="fr-FR" sz="1300" dirty="0">
                <a:solidFill>
                  <a:schemeClr val="tx2"/>
                </a:solidFill>
                <a:effectLst/>
                <a:latin typeface="Montserrat" panose="00000500000000000000" pitchFamily="2" charset="0"/>
                <a:ea typeface="Times New Roman" panose="02020603050405020304" pitchFamily="18" charset="0"/>
              </a:rPr>
            </a:br>
            <a:br>
              <a:rPr lang="fr-FR" sz="1300" dirty="0">
                <a:solidFill>
                  <a:schemeClr val="tx2"/>
                </a:solidFill>
                <a:effectLst/>
                <a:latin typeface="Montserrat" panose="00000500000000000000" pitchFamily="2" charset="0"/>
                <a:ea typeface="Times New Roman" panose="02020603050405020304" pitchFamily="18" charset="0"/>
              </a:rPr>
            </a:br>
            <a:r>
              <a:rPr lang="fr-FR" sz="1300" b="1" dirty="0">
                <a:solidFill>
                  <a:schemeClr val="tx2"/>
                </a:solidFill>
                <a:effectLst/>
                <a:latin typeface="Montserrat" panose="00000500000000000000" pitchFamily="2" charset="0"/>
                <a:ea typeface="Times New Roman" panose="02020603050405020304" pitchFamily="18" charset="0"/>
              </a:rPr>
              <a:t>A noter</a:t>
            </a:r>
            <a:r>
              <a:rPr lang="fr-FR" sz="1300" dirty="0">
                <a:solidFill>
                  <a:schemeClr val="tx2"/>
                </a:solidFill>
                <a:effectLst/>
                <a:latin typeface="Montserrat" panose="00000500000000000000" pitchFamily="2" charset="0"/>
                <a:ea typeface="Times New Roman" panose="02020603050405020304" pitchFamily="18" charset="0"/>
              </a:rPr>
              <a:t> : pour que ces données ne soient plus considérées comme personnelles, elles doivent être rendues anonymes de manière à rendre impossible toute identification de la personne concernée : noms masqués, visages floutés, etc.</a:t>
            </a:r>
            <a:endParaRPr lang="fr-FR" sz="1300" dirty="0">
              <a:solidFill>
                <a:schemeClr val="tx2"/>
              </a:solidFill>
              <a:effectLst/>
              <a:latin typeface="Times New Roman" panose="02020603050405020304" pitchFamily="18" charset="0"/>
              <a:ea typeface="Times New Roman" panose="02020603050405020304" pitchFamily="18" charset="0"/>
            </a:endParaRPr>
          </a:p>
          <a:p>
            <a:endParaRPr lang="fr-FR" sz="1300" dirty="0">
              <a:solidFill>
                <a:schemeClr val="tx2"/>
              </a:solidFill>
            </a:endParaRPr>
          </a:p>
        </p:txBody>
      </p:sp>
    </p:spTree>
    <p:extLst>
      <p:ext uri="{BB962C8B-B14F-4D97-AF65-F5344CB8AC3E}">
        <p14:creationId xmlns:p14="http://schemas.microsoft.com/office/powerpoint/2010/main" val="161888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F846943-4DBD-142B-745D-2B8D6CCFA9FF}"/>
              </a:ext>
            </a:extLst>
          </p:cNvPr>
          <p:cNvSpPr>
            <a:spLocks noGrp="1"/>
          </p:cNvSpPr>
          <p:nvPr>
            <p:ph type="title"/>
          </p:nvPr>
        </p:nvSpPr>
        <p:spPr>
          <a:xfrm>
            <a:off x="1171074" y="1396686"/>
            <a:ext cx="3240506" cy="4064628"/>
          </a:xfrm>
        </p:spPr>
        <p:txBody>
          <a:bodyPr>
            <a:normAutofit/>
          </a:bodyPr>
          <a:lstStyle/>
          <a:p>
            <a:r>
              <a:rPr lang="fr-FR" dirty="0">
                <a:solidFill>
                  <a:srgbClr val="FFFFFF"/>
                </a:solidFill>
              </a:rPr>
              <a:t>Nos données: </a:t>
            </a:r>
          </a:p>
        </p:txBody>
      </p:sp>
      <p:sp>
        <p:nvSpPr>
          <p:cNvPr id="18"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71DC0F9-E5BB-4FC8-30EF-DFCA2C5EE6D6}"/>
              </a:ext>
            </a:extLst>
          </p:cNvPr>
          <p:cNvSpPr>
            <a:spLocks noGrp="1"/>
          </p:cNvSpPr>
          <p:nvPr>
            <p:ph idx="1"/>
          </p:nvPr>
        </p:nvSpPr>
        <p:spPr>
          <a:xfrm>
            <a:off x="5370153" y="1526033"/>
            <a:ext cx="5536397" cy="3935281"/>
          </a:xfrm>
        </p:spPr>
        <p:txBody>
          <a:bodyPr>
            <a:normAutofit/>
          </a:bodyPr>
          <a:lstStyle/>
          <a:p>
            <a:pPr marL="0" indent="0">
              <a:spcAft>
                <a:spcPts val="1200"/>
              </a:spcAft>
              <a:buNone/>
            </a:pPr>
            <a:r>
              <a:rPr lang="fr-FR" sz="1100" dirty="0">
                <a:effectLst/>
                <a:latin typeface="Calibri" panose="020F0502020204030204" pitchFamily="34" charset="0"/>
                <a:ea typeface="Times New Roman" panose="02020603050405020304" pitchFamily="18" charset="0"/>
              </a:rPr>
              <a:t>3 fichiers sont mis à ma disposition:</a:t>
            </a:r>
          </a:p>
          <a:p>
            <a:pPr marL="0" indent="0">
              <a:spcAft>
                <a:spcPts val="1200"/>
              </a:spcAft>
              <a:buNone/>
            </a:pPr>
            <a:r>
              <a:rPr lang="fr-FR" sz="1100" dirty="0">
                <a:effectLst/>
                <a:latin typeface="Calibri" panose="020F0502020204030204" pitchFamily="34" charset="0"/>
                <a:ea typeface="Times New Roman" panose="02020603050405020304" pitchFamily="18" charset="0"/>
              </a:rPr>
              <a:t>-</a:t>
            </a:r>
            <a:r>
              <a:rPr lang="fr-FR" sz="1100" b="1" dirty="0">
                <a:effectLst/>
                <a:latin typeface="Calibri" panose="020F0502020204030204" pitchFamily="34" charset="0"/>
                <a:ea typeface="Times New Roman" panose="02020603050405020304" pitchFamily="18" charset="0"/>
              </a:rPr>
              <a:t>Info pro</a:t>
            </a:r>
            <a:r>
              <a:rPr lang="fr-FR" sz="1100" dirty="0">
                <a:effectLst/>
                <a:latin typeface="Calibri" panose="020F0502020204030204" pitchFamily="34" charset="0"/>
                <a:ea typeface="Times New Roman" panose="02020603050405020304" pitchFamily="18" charset="0"/>
              </a:rPr>
              <a:t> qui contient l’id du salarié, ancienneté en années, la distance domicile/travail, le service, la présence ou non d'accident de travail et le niveau de satisfaction du salarié sur une échelle de 1 à 100.</a:t>
            </a:r>
            <a:endParaRPr lang="fr-FR" sz="1100" dirty="0">
              <a:effectLst/>
              <a:latin typeface="Times New Roman" panose="02020603050405020304" pitchFamily="18" charset="0"/>
              <a:ea typeface="Times New Roman" panose="02020603050405020304" pitchFamily="18" charset="0"/>
            </a:endParaRPr>
          </a:p>
          <a:p>
            <a:pPr marL="0" indent="0">
              <a:spcAft>
                <a:spcPts val="1200"/>
              </a:spcAft>
              <a:buNone/>
            </a:pPr>
            <a:r>
              <a:rPr lang="fr-FR" sz="1100" dirty="0">
                <a:effectLst/>
                <a:latin typeface="Calibri" panose="020F0502020204030204" pitchFamily="34" charset="0"/>
                <a:ea typeface="Times New Roman" panose="02020603050405020304" pitchFamily="18" charset="0"/>
              </a:rPr>
              <a:t>-</a:t>
            </a:r>
            <a:r>
              <a:rPr lang="fr-FR" sz="1100" b="1" dirty="0">
                <a:effectLst/>
                <a:latin typeface="Calibri" panose="020F0502020204030204" pitchFamily="34" charset="0"/>
                <a:ea typeface="Times New Roman" panose="02020603050405020304" pitchFamily="18" charset="0"/>
              </a:rPr>
              <a:t>Rémunération</a:t>
            </a:r>
            <a:r>
              <a:rPr lang="fr-FR" sz="1100" dirty="0">
                <a:effectLst/>
                <a:latin typeface="Calibri" panose="020F0502020204030204" pitchFamily="34" charset="0"/>
                <a:ea typeface="Times New Roman" panose="02020603050405020304" pitchFamily="18" charset="0"/>
              </a:rPr>
              <a:t> contient l’ id du salarié, le type de contrat cdd ou cdi, la durée hebdomadaire de travail, le salaire mensuel de base, le % variable, la présence ou non d'une augmentation ou promotion.</a:t>
            </a:r>
            <a:endParaRPr lang="fr-FR" sz="1100" dirty="0">
              <a:effectLst/>
              <a:latin typeface="Times New Roman" panose="02020603050405020304" pitchFamily="18" charset="0"/>
              <a:ea typeface="Times New Roman" panose="02020603050405020304" pitchFamily="18" charset="0"/>
            </a:endParaRPr>
          </a:p>
          <a:p>
            <a:pPr marL="0" indent="0">
              <a:spcAft>
                <a:spcPts val="1200"/>
              </a:spcAft>
              <a:buNone/>
            </a:pPr>
            <a:r>
              <a:rPr lang="fr-FR" sz="1100" dirty="0">
                <a:effectLst/>
                <a:latin typeface="Calibri" panose="020F0502020204030204" pitchFamily="34" charset="0"/>
                <a:ea typeface="Times New Roman" panose="02020603050405020304" pitchFamily="18" charset="0"/>
              </a:rPr>
              <a:t>-</a:t>
            </a:r>
            <a:r>
              <a:rPr lang="fr-FR" sz="1100" b="1" dirty="0">
                <a:effectLst/>
                <a:latin typeface="Calibri" panose="020F0502020204030204" pitchFamily="34" charset="0"/>
                <a:ea typeface="Times New Roman" panose="02020603050405020304" pitchFamily="18" charset="0"/>
              </a:rPr>
              <a:t>Salarié</a:t>
            </a:r>
            <a:r>
              <a:rPr lang="fr-FR" sz="1100" dirty="0">
                <a:effectLst/>
                <a:latin typeface="Calibri" panose="020F0502020204030204" pitchFamily="34" charset="0"/>
                <a:ea typeface="Times New Roman" panose="02020603050405020304" pitchFamily="18" charset="0"/>
              </a:rPr>
              <a:t> qui contient l’id du salarié, le sexe, le nom et prénom, le numéro de téléphone, la date de naissance, l'état civil et le nombre d'enfants.</a:t>
            </a:r>
          </a:p>
          <a:p>
            <a:pPr marL="0" indent="0">
              <a:spcAft>
                <a:spcPts val="1200"/>
              </a:spcAft>
              <a:buNone/>
            </a:pPr>
            <a:r>
              <a:rPr lang="fr-FR" sz="1100" dirty="0">
                <a:latin typeface="Calibri" panose="020F0502020204030204" pitchFamily="34" charset="0"/>
                <a:ea typeface="Times New Roman" panose="02020603050405020304" pitchFamily="18" charset="0"/>
              </a:rPr>
              <a:t>On peut identifier </a:t>
            </a:r>
            <a:r>
              <a:rPr lang="fr-FR" sz="1100" dirty="0">
                <a:effectLst/>
                <a:latin typeface="Calibri" panose="020F0502020204030204" pitchFamily="34" charset="0"/>
                <a:ea typeface="Times New Roman" panose="02020603050405020304" pitchFamily="18" charset="0"/>
              </a:rPr>
              <a:t>la présence d'une colonne en commun dans les 3 jeux de données. Cette colonne est l’id salarié et nous permettra de faire les jointures entre ces différents fichiers.</a:t>
            </a:r>
            <a:r>
              <a:rPr lang="fr-FR" sz="1100" dirty="0">
                <a:latin typeface="Times New Roman" panose="02020603050405020304" pitchFamily="18" charset="0"/>
                <a:ea typeface="Times New Roman" panose="02020603050405020304" pitchFamily="18" charset="0"/>
              </a:rPr>
              <a:t> </a:t>
            </a:r>
            <a:r>
              <a:rPr lang="fr-FR" sz="1100" dirty="0">
                <a:effectLst/>
                <a:latin typeface="Calibri" panose="020F0502020204030204" pitchFamily="34" charset="0"/>
                <a:ea typeface="Times New Roman" panose="02020603050405020304" pitchFamily="18" charset="0"/>
              </a:rPr>
              <a:t>On remarque également la présence de données manquantes et de données personnelles.</a:t>
            </a:r>
          </a:p>
          <a:p>
            <a:pPr marL="0" indent="0">
              <a:spcAft>
                <a:spcPts val="1200"/>
              </a:spcAft>
              <a:buNone/>
            </a:pPr>
            <a:r>
              <a:rPr lang="fr-FR" sz="1100" dirty="0">
                <a:latin typeface="Times New Roman" panose="02020603050405020304" pitchFamily="18" charset="0"/>
                <a:ea typeface="Times New Roman" panose="02020603050405020304" pitchFamily="18" charset="0"/>
              </a:rPr>
              <a:t>L</a:t>
            </a:r>
            <a:r>
              <a:rPr lang="fr-FR" sz="1100" dirty="0">
                <a:effectLst/>
                <a:latin typeface="Times New Roman" panose="02020603050405020304" pitchFamily="18" charset="0"/>
                <a:ea typeface="Times New Roman" panose="02020603050405020304" pitchFamily="18" charset="0"/>
              </a:rPr>
              <a:t>e respect du RGPD correspond principalement à  l’anonymisation du fichier.</a:t>
            </a:r>
          </a:p>
          <a:p>
            <a:pPr marL="0" indent="0">
              <a:spcAft>
                <a:spcPts val="1200"/>
              </a:spcAft>
              <a:buNone/>
            </a:pPr>
            <a:endParaRPr lang="fr-FR" sz="1100" dirty="0">
              <a:effectLst/>
              <a:latin typeface="Times New Roman" panose="02020603050405020304" pitchFamily="18" charset="0"/>
              <a:ea typeface="Times New Roman" panose="02020603050405020304" pitchFamily="18" charset="0"/>
            </a:endParaRPr>
          </a:p>
          <a:p>
            <a:pPr marL="0" indent="0">
              <a:spcAft>
                <a:spcPts val="1200"/>
              </a:spcAft>
              <a:buNone/>
            </a:pPr>
            <a:endParaRPr lang="fr-FR" sz="1100" dirty="0">
              <a:effectLst/>
              <a:latin typeface="Times New Roman" panose="02020603050405020304" pitchFamily="18" charset="0"/>
              <a:ea typeface="Times New Roman" panose="02020603050405020304" pitchFamily="18" charset="0"/>
            </a:endParaRPr>
          </a:p>
          <a:p>
            <a:pPr marL="0" indent="0">
              <a:spcAft>
                <a:spcPts val="1200"/>
              </a:spcAft>
              <a:buNone/>
            </a:pPr>
            <a:endParaRPr lang="fr-FR" sz="1100" dirty="0">
              <a:effectLst/>
              <a:latin typeface="Times New Roman" panose="02020603050405020304" pitchFamily="18" charset="0"/>
              <a:ea typeface="Times New Roman" panose="02020603050405020304" pitchFamily="18" charset="0"/>
            </a:endParaRPr>
          </a:p>
          <a:p>
            <a:endParaRPr lang="fr-FR" sz="1100" dirty="0"/>
          </a:p>
        </p:txBody>
      </p:sp>
    </p:spTree>
    <p:extLst>
      <p:ext uri="{BB962C8B-B14F-4D97-AF65-F5344CB8AC3E}">
        <p14:creationId xmlns:p14="http://schemas.microsoft.com/office/powerpoint/2010/main" val="126486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CED4ADB3-C6E5-44F4-960B-D8CDEC8E8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2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27">
            <a:extLst>
              <a:ext uri="{FF2B5EF4-FFF2-40B4-BE49-F238E27FC236}">
                <a16:creationId xmlns:a16="http://schemas.microsoft.com/office/drawing/2014/main" id="{E46B98A5-2874-4160-A801-37F77430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2" y="549276"/>
            <a:ext cx="7200149" cy="5759449"/>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EFE84F-8379-DAC0-9F64-56FFD8F317D7}"/>
              </a:ext>
            </a:extLst>
          </p:cNvPr>
          <p:cNvSpPr>
            <a:spLocks noGrp="1"/>
          </p:cNvSpPr>
          <p:nvPr>
            <p:ph type="title"/>
          </p:nvPr>
        </p:nvSpPr>
        <p:spPr>
          <a:xfrm>
            <a:off x="1090613" y="670560"/>
            <a:ext cx="6115890" cy="887914"/>
          </a:xfrm>
        </p:spPr>
        <p:txBody>
          <a:bodyPr vert="horz" lIns="91440" tIns="45720" rIns="91440" bIns="45720" rtlCol="0" anchor="t">
            <a:noAutofit/>
          </a:bodyPr>
          <a:lstStyle/>
          <a:p>
            <a:r>
              <a:rPr lang="en-US" sz="2000" kern="1200" dirty="0">
                <a:solidFill>
                  <a:schemeClr val="tx1"/>
                </a:solidFill>
                <a:latin typeface="+mj-lt"/>
                <a:ea typeface="+mj-ea"/>
                <a:cs typeface="+mj-cs"/>
              </a:rPr>
              <a:t>1</a:t>
            </a:r>
            <a:r>
              <a:rPr lang="en-US" sz="2000" kern="1200" baseline="30000" dirty="0">
                <a:solidFill>
                  <a:schemeClr val="tx1"/>
                </a:solidFill>
                <a:latin typeface="+mj-lt"/>
                <a:ea typeface="+mj-ea"/>
                <a:cs typeface="+mj-cs"/>
              </a:rPr>
              <a:t>ère</a:t>
            </a:r>
            <a:r>
              <a:rPr lang="en-US" sz="2000" kern="1200" dirty="0">
                <a:solidFill>
                  <a:schemeClr val="tx1"/>
                </a:solidFill>
                <a:latin typeface="+mj-lt"/>
                <a:ea typeface="+mj-ea"/>
                <a:cs typeface="+mj-cs"/>
              </a:rPr>
              <a:t> étape: Exploration et nettoyage des données puis anonymisation et création du fichier csv</a:t>
            </a:r>
          </a:p>
        </p:txBody>
      </p:sp>
      <p:grpSp>
        <p:nvGrpSpPr>
          <p:cNvPr id="30" name="Group 29">
            <a:extLst>
              <a:ext uri="{FF2B5EF4-FFF2-40B4-BE49-F238E27FC236}">
                <a16:creationId xmlns:a16="http://schemas.microsoft.com/office/drawing/2014/main" id="{21DDE79B-A5E7-4416-9FDF-A11E38510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1846203"/>
            <a:ext cx="7200900" cy="4462522"/>
            <a:chOff x="4656138" y="0"/>
            <a:chExt cx="6983409" cy="6308725"/>
          </a:xfrm>
        </p:grpSpPr>
        <p:sp>
          <p:nvSpPr>
            <p:cNvPr id="31" name="Rectangle 30">
              <a:extLst>
                <a:ext uri="{FF2B5EF4-FFF2-40B4-BE49-F238E27FC236}">
                  <a16:creationId xmlns:a16="http://schemas.microsoft.com/office/drawing/2014/main" id="{5DBB2F20-9E4E-43B2-86CD-7D76C5744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4F981160-1756-4176-9381-12ED4B531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A18D65E0-26C5-4911-8E24-AF1E27F81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5" name="Espace réservé du contenu 4">
            <a:extLst>
              <a:ext uri="{FF2B5EF4-FFF2-40B4-BE49-F238E27FC236}">
                <a16:creationId xmlns:a16="http://schemas.microsoft.com/office/drawing/2014/main" id="{72F3BAE8-CD41-EFD4-EE7B-C683C04B2099}"/>
              </a:ext>
            </a:extLst>
          </p:cNvPr>
          <p:cNvPicPr>
            <a:picLocks noGrp="1" noChangeAspect="1"/>
          </p:cNvPicPr>
          <p:nvPr>
            <p:ph idx="1"/>
          </p:nvPr>
        </p:nvPicPr>
        <p:blipFill>
          <a:blip r:embed="rId2"/>
          <a:stretch>
            <a:fillRect/>
          </a:stretch>
        </p:blipFill>
        <p:spPr>
          <a:xfrm>
            <a:off x="730863" y="2101390"/>
            <a:ext cx="6840900" cy="3950620"/>
          </a:xfrm>
          <a:prstGeom prst="rect">
            <a:avLst/>
          </a:prstGeom>
          <a:effectLst/>
        </p:spPr>
      </p:pic>
      <p:sp>
        <p:nvSpPr>
          <p:cNvPr id="6" name="ZoneTexte 5">
            <a:extLst>
              <a:ext uri="{FF2B5EF4-FFF2-40B4-BE49-F238E27FC236}">
                <a16:creationId xmlns:a16="http://schemas.microsoft.com/office/drawing/2014/main" id="{0FAD52CE-E068-C5E3-B0AC-ED34A3F6FFE4}"/>
              </a:ext>
            </a:extLst>
          </p:cNvPr>
          <p:cNvSpPr txBox="1"/>
          <p:nvPr/>
        </p:nvSpPr>
        <p:spPr>
          <a:xfrm>
            <a:off x="8298770" y="2059200"/>
            <a:ext cx="3342368" cy="378301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Suppression de plusieurs colonnes: nom, prénom, date de naissance, téléphone, état civil, id salarié</a:t>
            </a:r>
          </a:p>
          <a:p>
            <a:pPr indent="-228600">
              <a:lnSpc>
                <a:spcPct val="90000"/>
              </a:lnSpc>
              <a:spcAft>
                <a:spcPts val="600"/>
              </a:spcAft>
              <a:buFont typeface="Arial" panose="020B0604020202020204" pitchFamily="34" charset="0"/>
              <a:buChar char="•"/>
            </a:pPr>
            <a:r>
              <a:rPr lang="en-US" sz="2000">
                <a:solidFill>
                  <a:schemeClr val="tx1">
                    <a:alpha val="60000"/>
                  </a:schemeClr>
                </a:solidFill>
              </a:rPr>
              <a:t>Ajout de la colonne âge et attribution de nouveaux identifiants</a:t>
            </a:r>
          </a:p>
        </p:txBody>
      </p:sp>
    </p:spTree>
    <p:extLst>
      <p:ext uri="{BB962C8B-B14F-4D97-AF65-F5344CB8AC3E}">
        <p14:creationId xmlns:p14="http://schemas.microsoft.com/office/powerpoint/2010/main" val="39269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31ABB64D-3080-3437-3F4E-A500EB05F76B}"/>
              </a:ext>
            </a:extLst>
          </p:cNvPr>
          <p:cNvPicPr>
            <a:picLocks noChangeAspect="1"/>
          </p:cNvPicPr>
          <p:nvPr/>
        </p:nvPicPr>
        <p:blipFill>
          <a:blip r:embed="rId2"/>
          <a:stretch>
            <a:fillRect/>
          </a:stretch>
        </p:blipFill>
        <p:spPr>
          <a:xfrm>
            <a:off x="1365900" y="824983"/>
            <a:ext cx="9482664" cy="5291337"/>
          </a:xfrm>
          <a:prstGeom prst="rect">
            <a:avLst/>
          </a:prstGeom>
          <a:ln>
            <a:noFill/>
          </a:ln>
        </p:spPr>
      </p:pic>
      <p:sp>
        <p:nvSpPr>
          <p:cNvPr id="7" name="Titre 5">
            <a:extLst>
              <a:ext uri="{FF2B5EF4-FFF2-40B4-BE49-F238E27FC236}">
                <a16:creationId xmlns:a16="http://schemas.microsoft.com/office/drawing/2014/main" id="{1D721EFF-2B61-70B5-5DF0-9EC668B5467F}"/>
              </a:ext>
            </a:extLst>
          </p:cNvPr>
          <p:cNvSpPr txBox="1">
            <a:spLocks/>
          </p:cNvSpPr>
          <p:nvPr/>
        </p:nvSpPr>
        <p:spPr>
          <a:xfrm>
            <a:off x="3286767"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Extrait des données anonymisées</a:t>
            </a:r>
          </a:p>
        </p:txBody>
      </p:sp>
    </p:spTree>
    <p:extLst>
      <p:ext uri="{BB962C8B-B14F-4D97-AF65-F5344CB8AC3E}">
        <p14:creationId xmlns:p14="http://schemas.microsoft.com/office/powerpoint/2010/main" val="145057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9EBF-7CBD-4DCB-B5B5-CFBF706AA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2E8B24A-E924-4EA4-951E-022F5DCF42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10EB1CC-8FDC-4472-9750-CD4C17248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A054A7-C0C2-4CBF-ACC4-EAD2ADD14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7EA2FCBD-319F-4A4F-9834-E50E3DD2A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7A5E74-4F93-53DE-56CE-B0C8E554D012}"/>
              </a:ext>
            </a:extLst>
          </p:cNvPr>
          <p:cNvSpPr>
            <a:spLocks noGrp="1"/>
          </p:cNvSpPr>
          <p:nvPr>
            <p:ph type="title"/>
          </p:nvPr>
        </p:nvSpPr>
        <p:spPr>
          <a:xfrm>
            <a:off x="1092200" y="1089026"/>
            <a:ext cx="2951163" cy="2328864"/>
          </a:xfrm>
        </p:spPr>
        <p:txBody>
          <a:bodyPr vert="horz" wrap="square" lIns="91440" tIns="45720" rIns="91440" bIns="45720" rtlCol="0" anchor="b">
            <a:normAutofit/>
          </a:bodyPr>
          <a:lstStyle/>
          <a:p>
            <a:r>
              <a:rPr lang="en-US" sz="2200" kern="1200" dirty="0">
                <a:solidFill>
                  <a:schemeClr val="tx1"/>
                </a:solidFill>
                <a:latin typeface="+mj-lt"/>
                <a:ea typeface="+mj-ea"/>
                <a:cs typeface="+mj-cs"/>
              </a:rPr>
              <a:t>2</a:t>
            </a:r>
            <a:r>
              <a:rPr lang="en-US" sz="2200" kern="1200" baseline="30000" dirty="0">
                <a:solidFill>
                  <a:schemeClr val="tx1"/>
                </a:solidFill>
                <a:latin typeface="+mj-lt"/>
                <a:ea typeface="+mj-ea"/>
                <a:cs typeface="+mj-cs"/>
              </a:rPr>
              <a:t>ème</a:t>
            </a:r>
            <a:r>
              <a:rPr lang="en-US" sz="2200" kern="1200" dirty="0">
                <a:solidFill>
                  <a:schemeClr val="tx1"/>
                </a:solidFill>
                <a:latin typeface="+mj-lt"/>
                <a:ea typeface="+mj-ea"/>
                <a:cs typeface="+mj-cs"/>
              </a:rPr>
              <a:t> étape: Choisir au minimum 5 indicateurs à surveiller et générer les graphiques dans le workflow</a:t>
            </a:r>
          </a:p>
        </p:txBody>
      </p:sp>
      <p:grpSp>
        <p:nvGrpSpPr>
          <p:cNvPr id="18" name="Group 17">
            <a:extLst>
              <a:ext uri="{FF2B5EF4-FFF2-40B4-BE49-F238E27FC236}">
                <a16:creationId xmlns:a16="http://schemas.microsoft.com/office/drawing/2014/main" id="{55ED9A69-C68E-496C-ABFE-0354B1480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19" name="Rectangle 18">
              <a:extLst>
                <a:ext uri="{FF2B5EF4-FFF2-40B4-BE49-F238E27FC236}">
                  <a16:creationId xmlns:a16="http://schemas.microsoft.com/office/drawing/2014/main" id="{313491C7-02F4-42B1-AAB3-E5B366493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4929E5EC-E889-4A21-B439-0BE8E238B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B0F94FBA-35DE-4AFD-A3C9-280E9BBE3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5" name="Espace réservé du contenu 4">
            <a:extLst>
              <a:ext uri="{FF2B5EF4-FFF2-40B4-BE49-F238E27FC236}">
                <a16:creationId xmlns:a16="http://schemas.microsoft.com/office/drawing/2014/main" id="{7AEFB929-EF92-B331-1260-F2E59EC7AFCA}"/>
              </a:ext>
            </a:extLst>
          </p:cNvPr>
          <p:cNvPicPr>
            <a:picLocks noGrp="1" noChangeAspect="1"/>
          </p:cNvPicPr>
          <p:nvPr>
            <p:ph idx="1"/>
          </p:nvPr>
        </p:nvPicPr>
        <p:blipFill>
          <a:blip r:embed="rId2"/>
          <a:stretch>
            <a:fillRect/>
          </a:stretch>
        </p:blipFill>
        <p:spPr>
          <a:xfrm>
            <a:off x="5578996" y="729275"/>
            <a:ext cx="5099597" cy="5396398"/>
          </a:xfrm>
          <a:prstGeom prst="rect">
            <a:avLst/>
          </a:prstGeom>
          <a:effectLst/>
        </p:spPr>
      </p:pic>
    </p:spTree>
    <p:extLst>
      <p:ext uri="{BB962C8B-B14F-4D97-AF65-F5344CB8AC3E}">
        <p14:creationId xmlns:p14="http://schemas.microsoft.com/office/powerpoint/2010/main" val="2483647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15588</TotalTime>
  <Words>1303</Words>
  <Application>Microsoft Office PowerPoint</Application>
  <PresentationFormat>Grand écran</PresentationFormat>
  <Paragraphs>81</Paragraphs>
  <Slides>21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Arial</vt:lpstr>
      <vt:lpstr>Calibri</vt:lpstr>
      <vt:lpstr>Calibri Light</vt:lpstr>
      <vt:lpstr>Montserrat</vt:lpstr>
      <vt:lpstr>open_sans_condensedbold</vt:lpstr>
      <vt:lpstr>Sabon Next LT</vt:lpstr>
      <vt:lpstr>Times New Roman</vt:lpstr>
      <vt:lpstr>Thème Office</vt:lpstr>
      <vt:lpstr>Analysez des indicateurs de l’égalité homme femme avec Knime</vt:lpstr>
      <vt:lpstr>Contexte:</vt:lpstr>
      <vt:lpstr>Les missions:</vt:lpstr>
      <vt:lpstr>Quels sont les grands principes des règles de protection des données personnelles ?</vt:lpstr>
      <vt:lpstr>Une donnée à caractère personnel, c'est quoi ?</vt:lpstr>
      <vt:lpstr>Nos données: </vt:lpstr>
      <vt:lpstr>1ère étape: Exploration et nettoyage des données puis anonymisation et création du fichier csv</vt:lpstr>
      <vt:lpstr>Présentation PowerPoint</vt:lpstr>
      <vt:lpstr>2ème étape: Choisir au minimum 5 indicateurs à surveiller et générer les graphiques dans le workflow</vt:lpstr>
      <vt:lpstr>Répartition de l’effectif selon le sexe</vt:lpstr>
      <vt:lpstr>Répartition du nombre de contrat par sexe et par service</vt:lpstr>
      <vt:lpstr>Durée du contrat moyen par sexe et par service</vt:lpstr>
      <vt:lpstr>Salaire moyen par sexe et par service</vt:lpstr>
      <vt:lpstr>Répartition des rémunérations par Service et Sexe</vt:lpstr>
      <vt:lpstr>Niveau de satisfaction par sexe</vt:lpstr>
      <vt:lpstr>Répartition des accidents du travail selon le sexe et le service</vt:lpstr>
      <vt:lpstr>Promotion par sexe et par service</vt:lpstr>
      <vt:lpstr>Niveau d’ancienneté par sexe et par service </vt:lpstr>
      <vt:lpstr>Les différents graphiques utilisés:</vt:lpstr>
      <vt:lpstr>Nœuds utilisés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des indicateurs de l’égalité homme femme avec Knime</dc:title>
  <dc:creator>Louis Martinez</dc:creator>
  <cp:lastModifiedBy>Louis Martinez</cp:lastModifiedBy>
  <cp:revision>37</cp:revision>
  <dcterms:created xsi:type="dcterms:W3CDTF">2023-03-23T13:33:50Z</dcterms:created>
  <dcterms:modified xsi:type="dcterms:W3CDTF">2023-04-07T11:53:37Z</dcterms:modified>
</cp:coreProperties>
</file>