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63" r:id="rId4"/>
    <p:sldId id="264" r:id="rId5"/>
    <p:sldId id="265" r:id="rId6"/>
    <p:sldId id="266" r:id="rId7"/>
    <p:sldId id="267" r:id="rId8"/>
    <p:sldId id="271" r:id="rId9"/>
    <p:sldId id="268" r:id="rId10"/>
    <p:sldId id="269" r:id="rId11"/>
    <p:sldId id="270" r:id="rId12"/>
    <p:sldId id="261"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89C39-9B60-447A-9644-498BD27D2728}" type="datetimeFigureOut">
              <a:rPr lang="es-CO" smtClean="0"/>
              <a:t>11/05/2024</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35B08-B9A0-4426-8753-1FA8BCF33115}" type="slidenum">
              <a:rPr lang="es-CO" smtClean="0"/>
              <a:t>‹#›</a:t>
            </a:fld>
            <a:endParaRPr lang="es-CO"/>
          </a:p>
        </p:txBody>
      </p:sp>
    </p:spTree>
    <p:extLst>
      <p:ext uri="{BB962C8B-B14F-4D97-AF65-F5344CB8AC3E}">
        <p14:creationId xmlns:p14="http://schemas.microsoft.com/office/powerpoint/2010/main" val="120681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38935B08-B9A0-4426-8753-1FA8BCF33115}" type="slidenum">
              <a:rPr lang="es-CO" smtClean="0"/>
              <a:t>2</a:t>
            </a:fld>
            <a:endParaRPr lang="es-CO"/>
          </a:p>
        </p:txBody>
      </p:sp>
    </p:spTree>
    <p:extLst>
      <p:ext uri="{BB962C8B-B14F-4D97-AF65-F5344CB8AC3E}">
        <p14:creationId xmlns:p14="http://schemas.microsoft.com/office/powerpoint/2010/main" val="118787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3E0D-4995-D6B9-42C8-BDE997939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B2C395BC-AA59-3593-2A62-B1F8EA6A9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3BD602F9-E920-C00B-04EE-CE151C83B1E7}"/>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5" name="Footer Placeholder 4">
            <a:extLst>
              <a:ext uri="{FF2B5EF4-FFF2-40B4-BE49-F238E27FC236}">
                <a16:creationId xmlns:a16="http://schemas.microsoft.com/office/drawing/2014/main" id="{26890B24-5228-35E2-D771-4EDDFE82499B}"/>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1B93A528-4B1D-79BB-66A9-48E3DA4F42F6}"/>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31799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46A1-E69D-A433-A832-2C18384EB6B5}"/>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4BF1E834-7B48-DD18-D662-95D2F6C8E3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5D40357B-C1C1-EAB0-1C5C-DF904800C361}"/>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5" name="Footer Placeholder 4">
            <a:extLst>
              <a:ext uri="{FF2B5EF4-FFF2-40B4-BE49-F238E27FC236}">
                <a16:creationId xmlns:a16="http://schemas.microsoft.com/office/drawing/2014/main" id="{46CBE758-0F47-EC88-67B3-584CEA9229BB}"/>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B3462D2-385D-C91A-7FC7-D076C9338D10}"/>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27901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46B1C-F5E2-01AC-EFA4-7F4D620184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319ACCC3-FCE7-A272-E2B0-863DD7C5C3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65CCCD63-2C43-1A47-1CCB-FC76B3837615}"/>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5" name="Footer Placeholder 4">
            <a:extLst>
              <a:ext uri="{FF2B5EF4-FFF2-40B4-BE49-F238E27FC236}">
                <a16:creationId xmlns:a16="http://schemas.microsoft.com/office/drawing/2014/main" id="{40CC8FB4-B618-71BF-00DB-A595C9F9143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FE9EAC1A-D346-BDB4-A57F-9A323E1A1BD5}"/>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69530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D6DF-4A22-7E76-6C4C-31AF3EE35438}"/>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4EE20AFB-102C-64FF-ED54-2854B5812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784694B8-4C40-6B28-298A-500BBA86402D}"/>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5" name="Footer Placeholder 4">
            <a:extLst>
              <a:ext uri="{FF2B5EF4-FFF2-40B4-BE49-F238E27FC236}">
                <a16:creationId xmlns:a16="http://schemas.microsoft.com/office/drawing/2014/main" id="{1A0E81B5-F87B-C3D1-670B-AE51C32810C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C6C9D2D8-32E8-982E-81A1-FA80BC7684B2}"/>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153931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53E3-DD3C-09A4-FA65-B5F45F479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CD2154D1-F685-AA52-4218-72E309220B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0182F7-25F1-C62C-0838-A4B99B612BF8}"/>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5" name="Footer Placeholder 4">
            <a:extLst>
              <a:ext uri="{FF2B5EF4-FFF2-40B4-BE49-F238E27FC236}">
                <a16:creationId xmlns:a16="http://schemas.microsoft.com/office/drawing/2014/main" id="{B5F60610-B512-4976-3D5C-86316B3A3BA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B1D8C59-AB1C-B76B-261F-869855E2DA4D}"/>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301460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33F9-8053-8B20-C600-E5E39729A52B}"/>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E545BAA2-AD43-EB69-25FD-F4EF7980F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F7D42DA5-96B5-B1CC-A5DD-79283C0EC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D11C3EB8-410D-EF71-3CF0-585DF18CEEDE}"/>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6" name="Footer Placeholder 5">
            <a:extLst>
              <a:ext uri="{FF2B5EF4-FFF2-40B4-BE49-F238E27FC236}">
                <a16:creationId xmlns:a16="http://schemas.microsoft.com/office/drawing/2014/main" id="{E99ABC0E-A4A0-F292-0F28-C039C7DD5061}"/>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76DB47FC-277F-5359-1AB2-64DADF37D260}"/>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317499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80F1-2261-B0A1-1C38-4FFA7E786170}"/>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03AE9987-6175-CE9A-6182-29367504A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20C14-8AAD-5831-0A88-1ED93974C9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3F0E9202-B807-B3BE-BB9C-41B8F35D4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FF7A2C-16BA-949D-2AA7-2DF30DE64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4489EE58-3551-B1B4-730E-390FC08FD044}"/>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8" name="Footer Placeholder 7">
            <a:extLst>
              <a:ext uri="{FF2B5EF4-FFF2-40B4-BE49-F238E27FC236}">
                <a16:creationId xmlns:a16="http://schemas.microsoft.com/office/drawing/2014/main" id="{9A78B991-1F9E-DD03-7417-29B761259AD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D321E207-FB3B-1DF2-58A9-2D8343F9C315}"/>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89302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1163-D3FD-F8EF-9D5A-67C94C0A5F30}"/>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74421F00-8FF5-DB16-B3D9-6B89024E06A9}"/>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4" name="Footer Placeholder 3">
            <a:extLst>
              <a:ext uri="{FF2B5EF4-FFF2-40B4-BE49-F238E27FC236}">
                <a16:creationId xmlns:a16="http://schemas.microsoft.com/office/drawing/2014/main" id="{73577CC9-63D5-D1C8-670E-50DD893B875E}"/>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A5EF89EA-DF8F-5A45-75B3-FFD3BA2B623C}"/>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16485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858649-39E4-87D6-1FEC-F945E232AA51}"/>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3" name="Footer Placeholder 2">
            <a:extLst>
              <a:ext uri="{FF2B5EF4-FFF2-40B4-BE49-F238E27FC236}">
                <a16:creationId xmlns:a16="http://schemas.microsoft.com/office/drawing/2014/main" id="{F6A574A3-C9E7-0932-4D8A-8C3186FE00FA}"/>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F007C57-ABFD-AFE8-EADB-A077E1E0F385}"/>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221062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5309-734D-C897-79BC-676587B30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DDAA5061-7737-7445-AC9D-FD8BA7890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1EC6E497-42D0-068F-6766-20E4AA507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BD7B-3C53-8246-EB29-586B71B37791}"/>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6" name="Footer Placeholder 5">
            <a:extLst>
              <a:ext uri="{FF2B5EF4-FFF2-40B4-BE49-F238E27FC236}">
                <a16:creationId xmlns:a16="http://schemas.microsoft.com/office/drawing/2014/main" id="{748C8545-8677-3DF5-8CE3-ED0E1CD2288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FDA177-8B38-AE55-227E-90407C6A2811}"/>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318210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117A-6299-5DF0-B2AB-6573E56A5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12D9655A-37DB-5AB9-C82C-877494128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B4645B93-A2C0-661D-845E-EBDB22AFE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4467C-A400-348D-6DA8-19C6369CBA93}"/>
              </a:ext>
            </a:extLst>
          </p:cNvPr>
          <p:cNvSpPr>
            <a:spLocks noGrp="1"/>
          </p:cNvSpPr>
          <p:nvPr>
            <p:ph type="dt" sz="half" idx="10"/>
          </p:nvPr>
        </p:nvSpPr>
        <p:spPr/>
        <p:txBody>
          <a:bodyPr/>
          <a:lstStyle/>
          <a:p>
            <a:fld id="{F7C812B8-E218-44B0-8639-0976B4448FDD}" type="datetimeFigureOut">
              <a:rPr lang="es-CO" smtClean="0"/>
              <a:t>11/05/2024</a:t>
            </a:fld>
            <a:endParaRPr lang="es-CO"/>
          </a:p>
        </p:txBody>
      </p:sp>
      <p:sp>
        <p:nvSpPr>
          <p:cNvPr id="6" name="Footer Placeholder 5">
            <a:extLst>
              <a:ext uri="{FF2B5EF4-FFF2-40B4-BE49-F238E27FC236}">
                <a16:creationId xmlns:a16="http://schemas.microsoft.com/office/drawing/2014/main" id="{5B44BEAA-96E2-CF45-20EE-1941CE14547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CC1CAD75-9E5A-B4C4-B9BE-621BEBE5512E}"/>
              </a:ext>
            </a:extLst>
          </p:cNvPr>
          <p:cNvSpPr>
            <a:spLocks noGrp="1"/>
          </p:cNvSpPr>
          <p:nvPr>
            <p:ph type="sldNum" sz="quarter" idx="12"/>
          </p:nvPr>
        </p:nvSpPr>
        <p:spPr/>
        <p:txBody>
          <a:bodyPr/>
          <a:lstStyle/>
          <a:p>
            <a:fld id="{7489800A-138C-4F50-A85D-7814546CF7BA}" type="slidenum">
              <a:rPr lang="es-CO" smtClean="0"/>
              <a:t>‹#›</a:t>
            </a:fld>
            <a:endParaRPr lang="es-CO"/>
          </a:p>
        </p:txBody>
      </p:sp>
    </p:spTree>
    <p:extLst>
      <p:ext uri="{BB962C8B-B14F-4D97-AF65-F5344CB8AC3E}">
        <p14:creationId xmlns:p14="http://schemas.microsoft.com/office/powerpoint/2010/main" val="199795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EA75F-71D1-BF30-F86B-6D5A8DA99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CA90E89-7D8B-C3BF-A854-58DB2239F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3F896587-A468-B4C7-64ED-F0CD2C42C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C812B8-E218-44B0-8639-0976B4448FDD}" type="datetimeFigureOut">
              <a:rPr lang="es-CO" smtClean="0"/>
              <a:t>11/05/2024</a:t>
            </a:fld>
            <a:endParaRPr lang="es-CO"/>
          </a:p>
        </p:txBody>
      </p:sp>
      <p:sp>
        <p:nvSpPr>
          <p:cNvPr id="5" name="Footer Placeholder 4">
            <a:extLst>
              <a:ext uri="{FF2B5EF4-FFF2-40B4-BE49-F238E27FC236}">
                <a16:creationId xmlns:a16="http://schemas.microsoft.com/office/drawing/2014/main" id="{9B48CDA4-AE1F-0EE8-A18A-62CE306B1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Slide Number Placeholder 5">
            <a:extLst>
              <a:ext uri="{FF2B5EF4-FFF2-40B4-BE49-F238E27FC236}">
                <a16:creationId xmlns:a16="http://schemas.microsoft.com/office/drawing/2014/main" id="{923C0661-3F52-84DF-A51D-0889D4D13F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89800A-138C-4F50-A85D-7814546CF7BA}" type="slidenum">
              <a:rPr lang="es-CO" smtClean="0"/>
              <a:t>‹#›</a:t>
            </a:fld>
            <a:endParaRPr lang="es-CO"/>
          </a:p>
        </p:txBody>
      </p:sp>
    </p:spTree>
    <p:extLst>
      <p:ext uri="{BB962C8B-B14F-4D97-AF65-F5344CB8AC3E}">
        <p14:creationId xmlns:p14="http://schemas.microsoft.com/office/powerpoint/2010/main" val="221038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666B6EC-A8E7-397F-B0AC-59A5CA0545AC}"/>
              </a:ext>
            </a:extLst>
          </p:cNvPr>
          <p:cNvSpPr>
            <a:spLocks noGrp="1"/>
          </p:cNvSpPr>
          <p:nvPr>
            <p:ph type="ctrTitle"/>
          </p:nvPr>
        </p:nvSpPr>
        <p:spPr>
          <a:xfrm>
            <a:off x="1314824" y="735106"/>
            <a:ext cx="10053763" cy="2928470"/>
          </a:xfrm>
        </p:spPr>
        <p:txBody>
          <a:bodyPr anchor="b">
            <a:normAutofit/>
          </a:bodyPr>
          <a:lstStyle/>
          <a:p>
            <a:pPr algn="l"/>
            <a:r>
              <a:rPr lang="es-CO" sz="4800" dirty="0">
                <a:solidFill>
                  <a:srgbClr val="FFFFFF"/>
                </a:solidFill>
              </a:rPr>
              <a:t>Proyecto Merge</a:t>
            </a:r>
          </a:p>
        </p:txBody>
      </p:sp>
      <p:sp>
        <p:nvSpPr>
          <p:cNvPr id="3" name="Subtitle 2">
            <a:extLst>
              <a:ext uri="{FF2B5EF4-FFF2-40B4-BE49-F238E27FC236}">
                <a16:creationId xmlns:a16="http://schemas.microsoft.com/office/drawing/2014/main" id="{741EDB7C-C6B5-5858-83A1-B8D9FDF43ADF}"/>
              </a:ext>
            </a:extLst>
          </p:cNvPr>
          <p:cNvSpPr>
            <a:spLocks noGrp="1"/>
          </p:cNvSpPr>
          <p:nvPr>
            <p:ph type="subTitle" idx="1"/>
          </p:nvPr>
        </p:nvSpPr>
        <p:spPr>
          <a:xfrm>
            <a:off x="1320784" y="4664636"/>
            <a:ext cx="10005951" cy="1458258"/>
          </a:xfrm>
        </p:spPr>
        <p:txBody>
          <a:bodyPr anchor="ctr">
            <a:normAutofit/>
          </a:bodyPr>
          <a:lstStyle/>
          <a:p>
            <a:pPr algn="l"/>
            <a:r>
              <a:rPr lang="es-CO" dirty="0"/>
              <a:t>Nombre: Luis Felipe Castro Calderón</a:t>
            </a:r>
          </a:p>
          <a:p>
            <a:pPr algn="l"/>
            <a:r>
              <a:rPr lang="es-CO" b="1" dirty="0"/>
              <a:t>DATA EXPERT</a:t>
            </a:r>
          </a:p>
        </p:txBody>
      </p:sp>
    </p:spTree>
    <p:extLst>
      <p:ext uri="{BB962C8B-B14F-4D97-AF65-F5344CB8AC3E}">
        <p14:creationId xmlns:p14="http://schemas.microsoft.com/office/powerpoint/2010/main" val="189562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66B1C-E1F6-C79A-EE82-F87E65C4C1AB}"/>
              </a:ext>
            </a:extLst>
          </p:cNvPr>
          <p:cNvSpPr>
            <a:spLocks noGrp="1"/>
          </p:cNvSpPr>
          <p:nvPr>
            <p:ph type="title"/>
          </p:nvPr>
        </p:nvSpPr>
        <p:spPr>
          <a:xfrm>
            <a:off x="1371599" y="294538"/>
            <a:ext cx="9895951" cy="1033669"/>
          </a:xfrm>
        </p:spPr>
        <p:txBody>
          <a:bodyPr>
            <a:normAutofit/>
          </a:bodyPr>
          <a:lstStyle/>
          <a:p>
            <a:r>
              <a:rPr lang="es-CO" sz="4000" dirty="0">
                <a:solidFill>
                  <a:srgbClr val="FFFFFF"/>
                </a:solidFill>
              </a:rPr>
              <a:t>Documentación Automatización</a:t>
            </a:r>
          </a:p>
        </p:txBody>
      </p:sp>
      <p:pic>
        <p:nvPicPr>
          <p:cNvPr id="4" name="Picture 3">
            <a:extLst>
              <a:ext uri="{FF2B5EF4-FFF2-40B4-BE49-F238E27FC236}">
                <a16:creationId xmlns:a16="http://schemas.microsoft.com/office/drawing/2014/main" id="{1ADAAC40-E625-11C3-656D-113CBB4B0474}"/>
              </a:ext>
            </a:extLst>
          </p:cNvPr>
          <p:cNvPicPr>
            <a:picLocks noChangeAspect="1"/>
          </p:cNvPicPr>
          <p:nvPr/>
        </p:nvPicPr>
        <p:blipFill>
          <a:blip r:embed="rId2"/>
          <a:stretch>
            <a:fillRect/>
          </a:stretch>
        </p:blipFill>
        <p:spPr>
          <a:xfrm>
            <a:off x="677121" y="2046676"/>
            <a:ext cx="5631565" cy="1153745"/>
          </a:xfrm>
          <a:prstGeom prst="rect">
            <a:avLst/>
          </a:prstGeom>
        </p:spPr>
      </p:pic>
      <p:pic>
        <p:nvPicPr>
          <p:cNvPr id="5" name="Picture 4">
            <a:extLst>
              <a:ext uri="{FF2B5EF4-FFF2-40B4-BE49-F238E27FC236}">
                <a16:creationId xmlns:a16="http://schemas.microsoft.com/office/drawing/2014/main" id="{73A939A0-A30F-C68D-FB25-B317F158E5AA}"/>
              </a:ext>
            </a:extLst>
          </p:cNvPr>
          <p:cNvPicPr>
            <a:picLocks noChangeAspect="1"/>
          </p:cNvPicPr>
          <p:nvPr/>
        </p:nvPicPr>
        <p:blipFill>
          <a:blip r:embed="rId3"/>
          <a:stretch>
            <a:fillRect/>
          </a:stretch>
        </p:blipFill>
        <p:spPr>
          <a:xfrm>
            <a:off x="677121" y="3200421"/>
            <a:ext cx="1352739" cy="838317"/>
          </a:xfrm>
          <a:prstGeom prst="rect">
            <a:avLst/>
          </a:prstGeom>
        </p:spPr>
      </p:pic>
      <p:pic>
        <p:nvPicPr>
          <p:cNvPr id="6" name="Picture 5">
            <a:extLst>
              <a:ext uri="{FF2B5EF4-FFF2-40B4-BE49-F238E27FC236}">
                <a16:creationId xmlns:a16="http://schemas.microsoft.com/office/drawing/2014/main" id="{6B5BB5D3-5391-E9CA-1EE1-380D9AA6DFA3}"/>
              </a:ext>
            </a:extLst>
          </p:cNvPr>
          <p:cNvPicPr>
            <a:picLocks noChangeAspect="1"/>
          </p:cNvPicPr>
          <p:nvPr/>
        </p:nvPicPr>
        <p:blipFill>
          <a:blip r:embed="rId4"/>
          <a:stretch>
            <a:fillRect/>
          </a:stretch>
        </p:blipFill>
        <p:spPr>
          <a:xfrm>
            <a:off x="6802748" y="2095259"/>
            <a:ext cx="4895190" cy="4251532"/>
          </a:xfrm>
          <a:prstGeom prst="rect">
            <a:avLst/>
          </a:prstGeom>
        </p:spPr>
      </p:pic>
      <p:pic>
        <p:nvPicPr>
          <p:cNvPr id="7" name="Picture 6">
            <a:extLst>
              <a:ext uri="{FF2B5EF4-FFF2-40B4-BE49-F238E27FC236}">
                <a16:creationId xmlns:a16="http://schemas.microsoft.com/office/drawing/2014/main" id="{2B8F574F-D0AA-9C0D-E7B0-3A09D3BA407A}"/>
              </a:ext>
            </a:extLst>
          </p:cNvPr>
          <p:cNvPicPr>
            <a:picLocks noChangeAspect="1"/>
          </p:cNvPicPr>
          <p:nvPr/>
        </p:nvPicPr>
        <p:blipFill>
          <a:blip r:embed="rId5"/>
          <a:stretch>
            <a:fillRect/>
          </a:stretch>
        </p:blipFill>
        <p:spPr>
          <a:xfrm>
            <a:off x="677120" y="4851158"/>
            <a:ext cx="5741887" cy="1518194"/>
          </a:xfrm>
          <a:prstGeom prst="rect">
            <a:avLst/>
          </a:prstGeom>
        </p:spPr>
      </p:pic>
      <p:sp>
        <p:nvSpPr>
          <p:cNvPr id="9" name="Arrow: Down 8">
            <a:extLst>
              <a:ext uri="{FF2B5EF4-FFF2-40B4-BE49-F238E27FC236}">
                <a16:creationId xmlns:a16="http://schemas.microsoft.com/office/drawing/2014/main" id="{044ECAFA-F905-2997-DCB5-49FBF1AC5EF9}"/>
              </a:ext>
            </a:extLst>
          </p:cNvPr>
          <p:cNvSpPr/>
          <p:nvPr/>
        </p:nvSpPr>
        <p:spPr>
          <a:xfrm rot="16200000">
            <a:off x="6465305" y="2538947"/>
            <a:ext cx="262466" cy="355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Arrow: Down 10">
            <a:extLst>
              <a:ext uri="{FF2B5EF4-FFF2-40B4-BE49-F238E27FC236}">
                <a16:creationId xmlns:a16="http://schemas.microsoft.com/office/drawing/2014/main" id="{19D10F27-A92C-81F1-AAD9-C1C62070A396}"/>
              </a:ext>
            </a:extLst>
          </p:cNvPr>
          <p:cNvSpPr/>
          <p:nvPr/>
        </p:nvSpPr>
        <p:spPr>
          <a:xfrm rot="5400000">
            <a:off x="6465305" y="5432724"/>
            <a:ext cx="262466" cy="355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angle 12">
            <a:extLst>
              <a:ext uri="{FF2B5EF4-FFF2-40B4-BE49-F238E27FC236}">
                <a16:creationId xmlns:a16="http://schemas.microsoft.com/office/drawing/2014/main" id="{B59689D8-EFA6-91AE-8DB4-5E0786C8DBFA}"/>
              </a:ext>
            </a:extLst>
          </p:cNvPr>
          <p:cNvSpPr/>
          <p:nvPr/>
        </p:nvSpPr>
        <p:spPr>
          <a:xfrm>
            <a:off x="459346" y="1425404"/>
            <a:ext cx="2710543" cy="61458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4. </a:t>
            </a:r>
            <a:r>
              <a:rPr lang="es-CO" dirty="0">
                <a:ln w="0"/>
                <a:solidFill>
                  <a:schemeClr val="tx1"/>
                </a:solidFill>
                <a:effectLst>
                  <a:outerShdw blurRad="38100" dist="19050" dir="2700000" algn="tl" rotWithShape="0">
                    <a:schemeClr val="dk1">
                      <a:alpha val="40000"/>
                    </a:schemeClr>
                  </a:outerShdw>
                </a:effectLst>
              </a:rPr>
              <a:t>Creamos un nuevo Desencadenador</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2EDBBF1C-6491-E843-37C2-931E0513F5EE}"/>
              </a:ext>
            </a:extLst>
          </p:cNvPr>
          <p:cNvSpPr/>
          <p:nvPr/>
        </p:nvSpPr>
        <p:spPr>
          <a:xfrm>
            <a:off x="6419007" y="1460091"/>
            <a:ext cx="2710543" cy="61458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5. </a:t>
            </a:r>
            <a:r>
              <a:rPr lang="es-CO" dirty="0">
                <a:ln w="0"/>
                <a:solidFill>
                  <a:schemeClr val="tx1"/>
                </a:solidFill>
                <a:effectLst>
                  <a:outerShdw blurRad="38100" dist="19050" dir="2700000" algn="tl" rotWithShape="0">
                    <a:schemeClr val="dk1">
                      <a:alpha val="40000"/>
                    </a:schemeClr>
                  </a:outerShdw>
                </a:effectLst>
              </a:rPr>
              <a:t>Ajustamos hora de ejecución tarea</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AFA482B3-F015-2766-13F9-45079A63695D}"/>
              </a:ext>
            </a:extLst>
          </p:cNvPr>
          <p:cNvSpPr/>
          <p:nvPr/>
        </p:nvSpPr>
        <p:spPr>
          <a:xfrm>
            <a:off x="3251264" y="4362510"/>
            <a:ext cx="2710543" cy="61458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6. </a:t>
            </a:r>
            <a:r>
              <a:rPr lang="es-CO" dirty="0">
                <a:ln w="0"/>
                <a:solidFill>
                  <a:schemeClr val="tx1"/>
                </a:solidFill>
                <a:effectLst>
                  <a:outerShdw blurRad="38100" dist="19050" dir="2700000" algn="tl" rotWithShape="0">
                    <a:schemeClr val="dk1">
                      <a:alpha val="40000"/>
                    </a:schemeClr>
                  </a:outerShdw>
                </a:effectLst>
              </a:rPr>
              <a:t>Revisamos que se haya creado el Des.</a:t>
            </a:r>
            <a:endParaRPr lang="es-CO"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068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D25E0-2D23-1B07-8182-64DAE0EC1B32}"/>
              </a:ext>
            </a:extLst>
          </p:cNvPr>
          <p:cNvSpPr>
            <a:spLocks noGrp="1"/>
          </p:cNvSpPr>
          <p:nvPr>
            <p:ph type="title"/>
          </p:nvPr>
        </p:nvSpPr>
        <p:spPr>
          <a:xfrm>
            <a:off x="1371599" y="294538"/>
            <a:ext cx="9895951" cy="1033669"/>
          </a:xfrm>
        </p:spPr>
        <p:txBody>
          <a:bodyPr>
            <a:normAutofit/>
          </a:bodyPr>
          <a:lstStyle/>
          <a:p>
            <a:r>
              <a:rPr lang="es-CO" sz="4000" dirty="0">
                <a:solidFill>
                  <a:srgbClr val="FFFFFF"/>
                </a:solidFill>
              </a:rPr>
              <a:t>Documentación Automatización</a:t>
            </a:r>
          </a:p>
        </p:txBody>
      </p:sp>
      <p:pic>
        <p:nvPicPr>
          <p:cNvPr id="4" name="Picture 3">
            <a:extLst>
              <a:ext uri="{FF2B5EF4-FFF2-40B4-BE49-F238E27FC236}">
                <a16:creationId xmlns:a16="http://schemas.microsoft.com/office/drawing/2014/main" id="{EFF6FBB1-1F2E-302C-10C6-A82A1391E127}"/>
              </a:ext>
            </a:extLst>
          </p:cNvPr>
          <p:cNvPicPr>
            <a:picLocks noChangeAspect="1"/>
          </p:cNvPicPr>
          <p:nvPr/>
        </p:nvPicPr>
        <p:blipFill>
          <a:blip r:embed="rId2"/>
          <a:stretch>
            <a:fillRect/>
          </a:stretch>
        </p:blipFill>
        <p:spPr>
          <a:xfrm>
            <a:off x="459350" y="1853875"/>
            <a:ext cx="5934903" cy="885949"/>
          </a:xfrm>
          <a:prstGeom prst="rect">
            <a:avLst/>
          </a:prstGeom>
        </p:spPr>
      </p:pic>
      <p:pic>
        <p:nvPicPr>
          <p:cNvPr id="5" name="Picture 4">
            <a:extLst>
              <a:ext uri="{FF2B5EF4-FFF2-40B4-BE49-F238E27FC236}">
                <a16:creationId xmlns:a16="http://schemas.microsoft.com/office/drawing/2014/main" id="{35DC4760-DE5D-FBA8-42C6-81718115523A}"/>
              </a:ext>
            </a:extLst>
          </p:cNvPr>
          <p:cNvPicPr>
            <a:picLocks noChangeAspect="1"/>
          </p:cNvPicPr>
          <p:nvPr/>
        </p:nvPicPr>
        <p:blipFill>
          <a:blip r:embed="rId3"/>
          <a:stretch>
            <a:fillRect/>
          </a:stretch>
        </p:blipFill>
        <p:spPr>
          <a:xfrm>
            <a:off x="325117" y="2739824"/>
            <a:ext cx="1352739" cy="838317"/>
          </a:xfrm>
          <a:prstGeom prst="rect">
            <a:avLst/>
          </a:prstGeom>
        </p:spPr>
      </p:pic>
      <p:pic>
        <p:nvPicPr>
          <p:cNvPr id="6" name="Picture 5">
            <a:extLst>
              <a:ext uri="{FF2B5EF4-FFF2-40B4-BE49-F238E27FC236}">
                <a16:creationId xmlns:a16="http://schemas.microsoft.com/office/drawing/2014/main" id="{5771F9AD-C374-7DD7-6C59-71CFCC65E13B}"/>
              </a:ext>
            </a:extLst>
          </p:cNvPr>
          <p:cNvPicPr>
            <a:picLocks noChangeAspect="1"/>
          </p:cNvPicPr>
          <p:nvPr/>
        </p:nvPicPr>
        <p:blipFill>
          <a:blip r:embed="rId4"/>
          <a:stretch>
            <a:fillRect/>
          </a:stretch>
        </p:blipFill>
        <p:spPr>
          <a:xfrm>
            <a:off x="2854383" y="3158982"/>
            <a:ext cx="8413167" cy="3263841"/>
          </a:xfrm>
          <a:prstGeom prst="rect">
            <a:avLst/>
          </a:prstGeom>
        </p:spPr>
      </p:pic>
      <p:sp>
        <p:nvSpPr>
          <p:cNvPr id="7" name="Rectangle 6">
            <a:extLst>
              <a:ext uri="{FF2B5EF4-FFF2-40B4-BE49-F238E27FC236}">
                <a16:creationId xmlns:a16="http://schemas.microsoft.com/office/drawing/2014/main" id="{C19D91D7-FBD6-6681-924D-283D9087DA24}"/>
              </a:ext>
            </a:extLst>
          </p:cNvPr>
          <p:cNvSpPr/>
          <p:nvPr/>
        </p:nvSpPr>
        <p:spPr>
          <a:xfrm>
            <a:off x="459346" y="1200439"/>
            <a:ext cx="2710543" cy="61458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7. </a:t>
            </a:r>
            <a:r>
              <a:rPr lang="es-CO" dirty="0">
                <a:ln w="0"/>
                <a:solidFill>
                  <a:schemeClr val="tx1"/>
                </a:solidFill>
                <a:effectLst>
                  <a:outerShdw blurRad="38100" dist="19050" dir="2700000" algn="tl" rotWithShape="0">
                    <a:schemeClr val="dk1">
                      <a:alpha val="40000"/>
                    </a:schemeClr>
                  </a:outerShdw>
                </a:effectLst>
              </a:rPr>
              <a:t>Creamos una nueva acción</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AC6AE634-DA7D-C165-BECF-1978D42E4D02}"/>
              </a:ext>
            </a:extLst>
          </p:cNvPr>
          <p:cNvSpPr/>
          <p:nvPr/>
        </p:nvSpPr>
        <p:spPr>
          <a:xfrm>
            <a:off x="6587327" y="4063382"/>
            <a:ext cx="2710543" cy="614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Aquí va donde esta nuestro lenguaje</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59084D1A-4ECC-B6C7-2653-7836EAD9E83C}"/>
              </a:ext>
            </a:extLst>
          </p:cNvPr>
          <p:cNvSpPr/>
          <p:nvPr/>
        </p:nvSpPr>
        <p:spPr>
          <a:xfrm>
            <a:off x="6095998" y="5275072"/>
            <a:ext cx="2286000" cy="614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Aquí va el nombre el script</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BDAAAACD-2A11-169D-5D32-8B3EBEF1DD7B}"/>
              </a:ext>
            </a:extLst>
          </p:cNvPr>
          <p:cNvSpPr/>
          <p:nvPr/>
        </p:nvSpPr>
        <p:spPr>
          <a:xfrm>
            <a:off x="5705694" y="6062777"/>
            <a:ext cx="2710543" cy="4177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Aquí va la ruta del script</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906589B2-60AD-1122-3CD8-57F336396738}"/>
              </a:ext>
            </a:extLst>
          </p:cNvPr>
          <p:cNvSpPr/>
          <p:nvPr/>
        </p:nvSpPr>
        <p:spPr>
          <a:xfrm>
            <a:off x="325117" y="4302562"/>
            <a:ext cx="2569013" cy="61458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8. </a:t>
            </a:r>
            <a:r>
              <a:rPr lang="es-CO" dirty="0">
                <a:ln w="0"/>
                <a:solidFill>
                  <a:schemeClr val="tx1"/>
                </a:solidFill>
                <a:effectLst>
                  <a:outerShdw blurRad="38100" dist="19050" dir="2700000" algn="tl" rotWithShape="0">
                    <a:schemeClr val="dk1">
                      <a:alpha val="40000"/>
                    </a:schemeClr>
                  </a:outerShdw>
                </a:effectLst>
              </a:rPr>
              <a:t>Configuraciones de la acción</a:t>
            </a:r>
            <a:endParaRPr lang="es-CO"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141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C2F650-0410-6D4A-C7A3-89DBE00A9172}"/>
              </a:ext>
            </a:extLst>
          </p:cNvPr>
          <p:cNvPicPr>
            <a:picLocks noChangeAspect="1"/>
          </p:cNvPicPr>
          <p:nvPr/>
        </p:nvPicPr>
        <p:blipFill>
          <a:blip r:embed="rId2"/>
          <a:stretch>
            <a:fillRect/>
          </a:stretch>
        </p:blipFill>
        <p:spPr>
          <a:xfrm>
            <a:off x="456817" y="2485046"/>
            <a:ext cx="11277600" cy="2170936"/>
          </a:xfrm>
          <a:prstGeom prst="rect">
            <a:avLst/>
          </a:prstGeom>
        </p:spPr>
      </p:pic>
      <p:sp>
        <p:nvSpPr>
          <p:cNvPr id="4" name="Rectangle 3">
            <a:extLst>
              <a:ext uri="{FF2B5EF4-FFF2-40B4-BE49-F238E27FC236}">
                <a16:creationId xmlns:a16="http://schemas.microsoft.com/office/drawing/2014/main" id="{89B87358-B8DF-737C-CE76-25164E77BFBD}"/>
              </a:ext>
            </a:extLst>
          </p:cNvPr>
          <p:cNvSpPr/>
          <p:nvPr/>
        </p:nvSpPr>
        <p:spPr>
          <a:xfrm>
            <a:off x="454505" y="1869609"/>
            <a:ext cx="4128381" cy="61458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9. </a:t>
            </a:r>
            <a:r>
              <a:rPr lang="es-CO" dirty="0">
                <a:ln w="0"/>
                <a:solidFill>
                  <a:schemeClr val="tx1"/>
                </a:solidFill>
                <a:effectLst>
                  <a:outerShdw blurRad="38100" dist="19050" dir="2700000" algn="tl" rotWithShape="0">
                    <a:schemeClr val="dk1">
                      <a:alpha val="40000"/>
                    </a:schemeClr>
                  </a:outerShdw>
                </a:effectLst>
              </a:rPr>
              <a:t>Script de Python automatizado</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6" name="Title 1">
            <a:extLst>
              <a:ext uri="{FF2B5EF4-FFF2-40B4-BE49-F238E27FC236}">
                <a16:creationId xmlns:a16="http://schemas.microsoft.com/office/drawing/2014/main" id="{858A2EAE-E388-801B-79BC-91EE9402BFF4}"/>
              </a:ext>
            </a:extLst>
          </p:cNvPr>
          <p:cNvSpPr>
            <a:spLocks noGrp="1"/>
          </p:cNvSpPr>
          <p:nvPr>
            <p:ph type="title"/>
          </p:nvPr>
        </p:nvSpPr>
        <p:spPr>
          <a:xfrm>
            <a:off x="4157507" y="4750023"/>
            <a:ext cx="3604007" cy="1033669"/>
          </a:xfrm>
        </p:spPr>
        <p:txBody>
          <a:bodyPr>
            <a:normAutofit/>
          </a:bodyPr>
          <a:lstStyle/>
          <a:p>
            <a:r>
              <a:rPr lang="es-CO" sz="4000" dirty="0">
                <a:solidFill>
                  <a:srgbClr val="FFFFFF"/>
                </a:solidFill>
              </a:rPr>
              <a:t>Muchas gracias</a:t>
            </a:r>
          </a:p>
        </p:txBody>
      </p:sp>
    </p:spTree>
    <p:extLst>
      <p:ext uri="{BB962C8B-B14F-4D97-AF65-F5344CB8AC3E}">
        <p14:creationId xmlns:p14="http://schemas.microsoft.com/office/powerpoint/2010/main" val="423031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C965DD-65B7-5BDD-24CF-5BF7D9846281}"/>
              </a:ext>
            </a:extLst>
          </p:cNvPr>
          <p:cNvSpPr>
            <a:spLocks noGrp="1"/>
          </p:cNvSpPr>
          <p:nvPr>
            <p:ph type="title"/>
          </p:nvPr>
        </p:nvSpPr>
        <p:spPr>
          <a:xfrm>
            <a:off x="826396" y="586855"/>
            <a:ext cx="4230100" cy="3387497"/>
          </a:xfrm>
        </p:spPr>
        <p:txBody>
          <a:bodyPr anchor="b">
            <a:normAutofit/>
          </a:bodyPr>
          <a:lstStyle/>
          <a:p>
            <a:pPr algn="r"/>
            <a:r>
              <a:rPr lang="es-CO" sz="4000" dirty="0">
                <a:solidFill>
                  <a:srgbClr val="FFFFFF"/>
                </a:solidFill>
              </a:rPr>
              <a:t>Cronograma</a:t>
            </a:r>
          </a:p>
        </p:txBody>
      </p:sp>
      <p:sp>
        <p:nvSpPr>
          <p:cNvPr id="3" name="Content Placeholder 2">
            <a:extLst>
              <a:ext uri="{FF2B5EF4-FFF2-40B4-BE49-F238E27FC236}">
                <a16:creationId xmlns:a16="http://schemas.microsoft.com/office/drawing/2014/main" id="{17CAE06E-D356-02D0-B7AB-55DA137E25EE}"/>
              </a:ext>
            </a:extLst>
          </p:cNvPr>
          <p:cNvSpPr>
            <a:spLocks noGrp="1"/>
          </p:cNvSpPr>
          <p:nvPr>
            <p:ph idx="1"/>
          </p:nvPr>
        </p:nvSpPr>
        <p:spPr>
          <a:xfrm>
            <a:off x="6503158" y="649480"/>
            <a:ext cx="4862447" cy="5546047"/>
          </a:xfrm>
        </p:spPr>
        <p:txBody>
          <a:bodyPr anchor="ctr">
            <a:normAutofit/>
          </a:bodyPr>
          <a:lstStyle/>
          <a:p>
            <a:pPr marL="457200" indent="-457200">
              <a:buFont typeface="+mj-lt"/>
              <a:buAutoNum type="arabicPeriod"/>
            </a:pPr>
            <a:r>
              <a:rPr lang="es-CO" sz="2000" dirty="0"/>
              <a:t>Arquitectura de datos</a:t>
            </a:r>
          </a:p>
          <a:p>
            <a:pPr marL="457200" indent="-457200">
              <a:buFont typeface="+mj-lt"/>
              <a:buAutoNum type="arabicPeriod"/>
            </a:pPr>
            <a:r>
              <a:rPr lang="es-CO" sz="2000" dirty="0"/>
              <a:t>Análisis – Insights</a:t>
            </a:r>
          </a:p>
          <a:p>
            <a:pPr marL="457200" indent="-457200">
              <a:buFont typeface="+mj-lt"/>
              <a:buAutoNum type="arabicPeriod"/>
            </a:pPr>
            <a:r>
              <a:rPr lang="es-CO" sz="2000" dirty="0"/>
              <a:t>Propuestas campaña</a:t>
            </a:r>
          </a:p>
          <a:p>
            <a:pPr marL="457200" indent="-457200">
              <a:buFont typeface="+mj-lt"/>
              <a:buAutoNum type="arabicPeriod"/>
            </a:pPr>
            <a:r>
              <a:rPr lang="es-CO" sz="2000" dirty="0"/>
              <a:t>Documentación Automatización</a:t>
            </a:r>
          </a:p>
        </p:txBody>
      </p:sp>
    </p:spTree>
    <p:extLst>
      <p:ext uri="{BB962C8B-B14F-4D97-AF65-F5344CB8AC3E}">
        <p14:creationId xmlns:p14="http://schemas.microsoft.com/office/powerpoint/2010/main" val="135218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E1A46-0A96-4E84-711E-41A4F30F22B2}"/>
              </a:ext>
            </a:extLst>
          </p:cNvPr>
          <p:cNvSpPr>
            <a:spLocks noGrp="1"/>
          </p:cNvSpPr>
          <p:nvPr>
            <p:ph type="title"/>
          </p:nvPr>
        </p:nvSpPr>
        <p:spPr>
          <a:xfrm>
            <a:off x="1371599" y="294538"/>
            <a:ext cx="9895951" cy="1033669"/>
          </a:xfrm>
        </p:spPr>
        <p:txBody>
          <a:bodyPr>
            <a:normAutofit/>
          </a:bodyPr>
          <a:lstStyle/>
          <a:p>
            <a:r>
              <a:rPr lang="es-CO" sz="4000" dirty="0">
                <a:solidFill>
                  <a:srgbClr val="FFFFFF"/>
                </a:solidFill>
              </a:rPr>
              <a:t>Arquitectura de datos</a:t>
            </a:r>
          </a:p>
        </p:txBody>
      </p:sp>
      <p:sp>
        <p:nvSpPr>
          <p:cNvPr id="4" name="Oval 3">
            <a:extLst>
              <a:ext uri="{FF2B5EF4-FFF2-40B4-BE49-F238E27FC236}">
                <a16:creationId xmlns:a16="http://schemas.microsoft.com/office/drawing/2014/main" id="{BA990F2A-92AB-D37D-8437-D546030B71EC}"/>
              </a:ext>
            </a:extLst>
          </p:cNvPr>
          <p:cNvSpPr/>
          <p:nvPr/>
        </p:nvSpPr>
        <p:spPr>
          <a:xfrm>
            <a:off x="1830162" y="351800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Oval 4">
            <a:extLst>
              <a:ext uri="{FF2B5EF4-FFF2-40B4-BE49-F238E27FC236}">
                <a16:creationId xmlns:a16="http://schemas.microsoft.com/office/drawing/2014/main" id="{93D4ECCD-A694-31B2-AA51-0FC07FD504AF}"/>
              </a:ext>
            </a:extLst>
          </p:cNvPr>
          <p:cNvSpPr/>
          <p:nvPr/>
        </p:nvSpPr>
        <p:spPr>
          <a:xfrm>
            <a:off x="4057650" y="225560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Oval 5">
            <a:extLst>
              <a:ext uri="{FF2B5EF4-FFF2-40B4-BE49-F238E27FC236}">
                <a16:creationId xmlns:a16="http://schemas.microsoft.com/office/drawing/2014/main" id="{DD97583B-8A14-7BBF-72DA-2E527DBE75D1}"/>
              </a:ext>
            </a:extLst>
          </p:cNvPr>
          <p:cNvSpPr/>
          <p:nvPr/>
        </p:nvSpPr>
        <p:spPr>
          <a:xfrm>
            <a:off x="7146474" y="225560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Oval 6">
            <a:extLst>
              <a:ext uri="{FF2B5EF4-FFF2-40B4-BE49-F238E27FC236}">
                <a16:creationId xmlns:a16="http://schemas.microsoft.com/office/drawing/2014/main" id="{C458D54B-899B-25DD-3BC2-35A68F46CB64}"/>
              </a:ext>
            </a:extLst>
          </p:cNvPr>
          <p:cNvSpPr/>
          <p:nvPr/>
        </p:nvSpPr>
        <p:spPr>
          <a:xfrm>
            <a:off x="9447438" y="353724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Oval 8">
            <a:extLst>
              <a:ext uri="{FF2B5EF4-FFF2-40B4-BE49-F238E27FC236}">
                <a16:creationId xmlns:a16="http://schemas.microsoft.com/office/drawing/2014/main" id="{E275CEC6-1F07-ED2F-243E-55F67803992D}"/>
              </a:ext>
            </a:extLst>
          </p:cNvPr>
          <p:cNvSpPr/>
          <p:nvPr/>
        </p:nvSpPr>
        <p:spPr>
          <a:xfrm>
            <a:off x="5672648" y="49795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Arrow: Bent 10">
            <a:extLst>
              <a:ext uri="{FF2B5EF4-FFF2-40B4-BE49-F238E27FC236}">
                <a16:creationId xmlns:a16="http://schemas.microsoft.com/office/drawing/2014/main" id="{923842AE-2A52-2606-5C80-2B39379F1DF5}"/>
              </a:ext>
            </a:extLst>
          </p:cNvPr>
          <p:cNvSpPr/>
          <p:nvPr/>
        </p:nvSpPr>
        <p:spPr>
          <a:xfrm>
            <a:off x="2213884" y="2438175"/>
            <a:ext cx="1843766" cy="61455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3" name="Arrow: Bent 12">
            <a:extLst>
              <a:ext uri="{FF2B5EF4-FFF2-40B4-BE49-F238E27FC236}">
                <a16:creationId xmlns:a16="http://schemas.microsoft.com/office/drawing/2014/main" id="{F74BB05B-34E5-46F4-BAF5-71BAA8A312FA}"/>
              </a:ext>
            </a:extLst>
          </p:cNvPr>
          <p:cNvSpPr/>
          <p:nvPr/>
        </p:nvSpPr>
        <p:spPr>
          <a:xfrm rot="10800000">
            <a:off x="6606091" y="4818878"/>
            <a:ext cx="3424913" cy="66929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7" name="Arrow: Bent 16">
            <a:extLst>
              <a:ext uri="{FF2B5EF4-FFF2-40B4-BE49-F238E27FC236}">
                <a16:creationId xmlns:a16="http://schemas.microsoft.com/office/drawing/2014/main" id="{556D828F-CDA9-8975-705F-A84DFCF5C823}"/>
              </a:ext>
            </a:extLst>
          </p:cNvPr>
          <p:cNvSpPr/>
          <p:nvPr/>
        </p:nvSpPr>
        <p:spPr>
          <a:xfrm rot="16200000">
            <a:off x="3610875" y="3388045"/>
            <a:ext cx="563246" cy="342491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8" name="Arrow: Bent 17">
            <a:extLst>
              <a:ext uri="{FF2B5EF4-FFF2-40B4-BE49-F238E27FC236}">
                <a16:creationId xmlns:a16="http://schemas.microsoft.com/office/drawing/2014/main" id="{0FD71999-373D-94A2-5EAB-013A737120F9}"/>
              </a:ext>
            </a:extLst>
          </p:cNvPr>
          <p:cNvSpPr/>
          <p:nvPr/>
        </p:nvSpPr>
        <p:spPr>
          <a:xfrm rot="5400000">
            <a:off x="8751059" y="1902537"/>
            <a:ext cx="536869" cy="191724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9" name="Arrow: Right 18">
            <a:extLst>
              <a:ext uri="{FF2B5EF4-FFF2-40B4-BE49-F238E27FC236}">
                <a16:creationId xmlns:a16="http://schemas.microsoft.com/office/drawing/2014/main" id="{01923417-B698-2429-A4A5-05799476E5D7}"/>
              </a:ext>
            </a:extLst>
          </p:cNvPr>
          <p:cNvSpPr/>
          <p:nvPr/>
        </p:nvSpPr>
        <p:spPr>
          <a:xfrm>
            <a:off x="4970688" y="2477945"/>
            <a:ext cx="2175786" cy="3189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1" name="Picture 20" descr="A green box with a white x on it&#10;&#10;Description automatically generated">
            <a:extLst>
              <a:ext uri="{FF2B5EF4-FFF2-40B4-BE49-F238E27FC236}">
                <a16:creationId xmlns:a16="http://schemas.microsoft.com/office/drawing/2014/main" id="{CB6EC4E8-65B1-4200-3AA6-7E591CEEA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399" y="3649690"/>
            <a:ext cx="665927" cy="667184"/>
          </a:xfrm>
          <a:prstGeom prst="rect">
            <a:avLst/>
          </a:prstGeom>
        </p:spPr>
      </p:pic>
      <p:pic>
        <p:nvPicPr>
          <p:cNvPr id="24" name="Picture 23" descr="A blue and yellow snake logo&#10;&#10;Description automatically generated">
            <a:extLst>
              <a:ext uri="{FF2B5EF4-FFF2-40B4-BE49-F238E27FC236}">
                <a16:creationId xmlns:a16="http://schemas.microsoft.com/office/drawing/2014/main" id="{C1CF0005-F055-81E2-8AAC-F6947A4EB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285" y="2361312"/>
            <a:ext cx="701130" cy="768280"/>
          </a:xfrm>
          <a:prstGeom prst="rect">
            <a:avLst/>
          </a:prstGeom>
        </p:spPr>
      </p:pic>
      <p:pic>
        <p:nvPicPr>
          <p:cNvPr id="25" name="Picture 24" descr="A blue and yellow snake logo&#10;&#10;Description automatically generated">
            <a:extLst>
              <a:ext uri="{FF2B5EF4-FFF2-40B4-BE49-F238E27FC236}">
                <a16:creationId xmlns:a16="http://schemas.microsoft.com/office/drawing/2014/main" id="{7EB89BB3-2475-A632-034B-028A9336A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1747" y="2361312"/>
            <a:ext cx="701130" cy="768280"/>
          </a:xfrm>
          <a:prstGeom prst="rect">
            <a:avLst/>
          </a:prstGeom>
        </p:spPr>
      </p:pic>
      <p:pic>
        <p:nvPicPr>
          <p:cNvPr id="27" name="Picture 26" descr="A yellow square with black and white logo&#10;&#10;Description automatically generated">
            <a:extLst>
              <a:ext uri="{FF2B5EF4-FFF2-40B4-BE49-F238E27FC236}">
                <a16:creationId xmlns:a16="http://schemas.microsoft.com/office/drawing/2014/main" id="{8DEFC19B-0BEB-4BD9-6535-7A7809A60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254" y="5112466"/>
            <a:ext cx="589187" cy="589187"/>
          </a:xfrm>
          <a:prstGeom prst="rect">
            <a:avLst/>
          </a:prstGeom>
        </p:spPr>
      </p:pic>
      <p:pic>
        <p:nvPicPr>
          <p:cNvPr id="31" name="Picture 30" descr="A clock showing the time&#10;&#10;Description automatically generated">
            <a:extLst>
              <a:ext uri="{FF2B5EF4-FFF2-40B4-BE49-F238E27FC236}">
                <a16:creationId xmlns:a16="http://schemas.microsoft.com/office/drawing/2014/main" id="{337DC573-DA2E-A521-7BDE-472B9B990A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3519" y="3629298"/>
            <a:ext cx="862238" cy="730288"/>
          </a:xfrm>
          <a:prstGeom prst="rect">
            <a:avLst/>
          </a:prstGeom>
        </p:spPr>
      </p:pic>
      <p:sp>
        <p:nvSpPr>
          <p:cNvPr id="32" name="Rectangle 31">
            <a:extLst>
              <a:ext uri="{FF2B5EF4-FFF2-40B4-BE49-F238E27FC236}">
                <a16:creationId xmlns:a16="http://schemas.microsoft.com/office/drawing/2014/main" id="{2F0B8F34-E1AD-12E8-14F8-86158D7D2450}"/>
              </a:ext>
            </a:extLst>
          </p:cNvPr>
          <p:cNvSpPr/>
          <p:nvPr/>
        </p:nvSpPr>
        <p:spPr>
          <a:xfrm>
            <a:off x="1705926" y="3170006"/>
            <a:ext cx="1144131" cy="2589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Excel</a:t>
            </a:r>
          </a:p>
        </p:txBody>
      </p:sp>
      <p:sp>
        <p:nvSpPr>
          <p:cNvPr id="33" name="Rectangle 32">
            <a:extLst>
              <a:ext uri="{FF2B5EF4-FFF2-40B4-BE49-F238E27FC236}">
                <a16:creationId xmlns:a16="http://schemas.microsoft.com/office/drawing/2014/main" id="{1CBF7894-AAE4-0B86-D43B-915A69809C47}"/>
              </a:ext>
            </a:extLst>
          </p:cNvPr>
          <p:cNvSpPr/>
          <p:nvPr/>
        </p:nvSpPr>
        <p:spPr>
          <a:xfrm>
            <a:off x="3886201" y="1715936"/>
            <a:ext cx="1261858" cy="453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600" dirty="0"/>
              <a:t>Jupyter Notebook</a:t>
            </a:r>
          </a:p>
        </p:txBody>
      </p:sp>
      <p:sp>
        <p:nvSpPr>
          <p:cNvPr id="34" name="Rectangle 33">
            <a:extLst>
              <a:ext uri="{FF2B5EF4-FFF2-40B4-BE49-F238E27FC236}">
                <a16:creationId xmlns:a16="http://schemas.microsoft.com/office/drawing/2014/main" id="{41E48D8C-9279-F9AC-132B-FDE731288669}"/>
              </a:ext>
            </a:extLst>
          </p:cNvPr>
          <p:cNvSpPr/>
          <p:nvPr/>
        </p:nvSpPr>
        <p:spPr>
          <a:xfrm>
            <a:off x="7006167" y="1836116"/>
            <a:ext cx="1198358" cy="344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600" dirty="0"/>
              <a:t>Final Script</a:t>
            </a:r>
          </a:p>
        </p:txBody>
      </p:sp>
      <p:sp>
        <p:nvSpPr>
          <p:cNvPr id="35" name="Rectangle 34">
            <a:extLst>
              <a:ext uri="{FF2B5EF4-FFF2-40B4-BE49-F238E27FC236}">
                <a16:creationId xmlns:a16="http://schemas.microsoft.com/office/drawing/2014/main" id="{A996AB3D-5918-E199-79E5-E36143B90D01}"/>
              </a:ext>
            </a:extLst>
          </p:cNvPr>
          <p:cNvSpPr/>
          <p:nvPr/>
        </p:nvSpPr>
        <p:spPr>
          <a:xfrm>
            <a:off x="9206029" y="3164858"/>
            <a:ext cx="1397217" cy="3371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t>Task scheduler</a:t>
            </a:r>
          </a:p>
        </p:txBody>
      </p:sp>
      <p:sp>
        <p:nvSpPr>
          <p:cNvPr id="36" name="Rectangle 35">
            <a:extLst>
              <a:ext uri="{FF2B5EF4-FFF2-40B4-BE49-F238E27FC236}">
                <a16:creationId xmlns:a16="http://schemas.microsoft.com/office/drawing/2014/main" id="{E0E5F723-C1E3-6F79-1306-BDD0892B3234}"/>
              </a:ext>
            </a:extLst>
          </p:cNvPr>
          <p:cNvSpPr/>
          <p:nvPr/>
        </p:nvSpPr>
        <p:spPr>
          <a:xfrm>
            <a:off x="5604955" y="4584529"/>
            <a:ext cx="1124991" cy="328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600" dirty="0"/>
              <a:t>Power BI</a:t>
            </a:r>
          </a:p>
        </p:txBody>
      </p:sp>
      <p:sp>
        <p:nvSpPr>
          <p:cNvPr id="37" name="TextBox 36">
            <a:extLst>
              <a:ext uri="{FF2B5EF4-FFF2-40B4-BE49-F238E27FC236}">
                <a16:creationId xmlns:a16="http://schemas.microsoft.com/office/drawing/2014/main" id="{935CAB53-ED4F-B835-52C2-3E45FE1BA6D0}"/>
              </a:ext>
            </a:extLst>
          </p:cNvPr>
          <p:cNvSpPr txBox="1"/>
          <p:nvPr/>
        </p:nvSpPr>
        <p:spPr>
          <a:xfrm>
            <a:off x="289337" y="3663721"/>
            <a:ext cx="1416589"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dirty="0"/>
              <a:t>Llegada de archivos raw</a:t>
            </a:r>
          </a:p>
        </p:txBody>
      </p:sp>
      <p:sp>
        <p:nvSpPr>
          <p:cNvPr id="38" name="TextBox 37">
            <a:extLst>
              <a:ext uri="{FF2B5EF4-FFF2-40B4-BE49-F238E27FC236}">
                <a16:creationId xmlns:a16="http://schemas.microsoft.com/office/drawing/2014/main" id="{611F770D-0D22-AEF3-FF59-73C293771A5B}"/>
              </a:ext>
            </a:extLst>
          </p:cNvPr>
          <p:cNvSpPr txBox="1"/>
          <p:nvPr/>
        </p:nvSpPr>
        <p:spPr>
          <a:xfrm>
            <a:off x="3725375" y="3233047"/>
            <a:ext cx="1541259"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dirty="0"/>
              <a:t>Procesamiento de datos</a:t>
            </a:r>
          </a:p>
        </p:txBody>
      </p:sp>
      <p:sp>
        <p:nvSpPr>
          <p:cNvPr id="39" name="TextBox 38">
            <a:extLst>
              <a:ext uri="{FF2B5EF4-FFF2-40B4-BE49-F238E27FC236}">
                <a16:creationId xmlns:a16="http://schemas.microsoft.com/office/drawing/2014/main" id="{05A3A65F-E596-F403-EF76-DD61188299FA}"/>
              </a:ext>
            </a:extLst>
          </p:cNvPr>
          <p:cNvSpPr txBox="1"/>
          <p:nvPr/>
        </p:nvSpPr>
        <p:spPr>
          <a:xfrm>
            <a:off x="6831682" y="3233047"/>
            <a:ext cx="1541259"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dirty="0"/>
              <a:t>Procesamiento de datos</a:t>
            </a:r>
          </a:p>
        </p:txBody>
      </p:sp>
      <p:sp>
        <p:nvSpPr>
          <p:cNvPr id="40" name="TextBox 39">
            <a:extLst>
              <a:ext uri="{FF2B5EF4-FFF2-40B4-BE49-F238E27FC236}">
                <a16:creationId xmlns:a16="http://schemas.microsoft.com/office/drawing/2014/main" id="{8A683D78-8DC6-E64F-743F-93D81EAB0F1B}"/>
              </a:ext>
            </a:extLst>
          </p:cNvPr>
          <p:cNvSpPr txBox="1"/>
          <p:nvPr/>
        </p:nvSpPr>
        <p:spPr>
          <a:xfrm>
            <a:off x="10471638" y="3786831"/>
            <a:ext cx="15655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dirty="0"/>
              <a:t>Automatización</a:t>
            </a:r>
          </a:p>
        </p:txBody>
      </p:sp>
      <p:sp>
        <p:nvSpPr>
          <p:cNvPr id="41" name="TextBox 40">
            <a:extLst>
              <a:ext uri="{FF2B5EF4-FFF2-40B4-BE49-F238E27FC236}">
                <a16:creationId xmlns:a16="http://schemas.microsoft.com/office/drawing/2014/main" id="{D88DDA65-3EEA-086A-A788-1005F5F08C5A}"/>
              </a:ext>
            </a:extLst>
          </p:cNvPr>
          <p:cNvSpPr txBox="1"/>
          <p:nvPr/>
        </p:nvSpPr>
        <p:spPr>
          <a:xfrm>
            <a:off x="4057650" y="5532376"/>
            <a:ext cx="1414945"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dirty="0"/>
              <a:t>Visualización</a:t>
            </a:r>
          </a:p>
        </p:txBody>
      </p:sp>
      <p:sp>
        <p:nvSpPr>
          <p:cNvPr id="42" name="Rectangle 41">
            <a:extLst>
              <a:ext uri="{FF2B5EF4-FFF2-40B4-BE49-F238E27FC236}">
                <a16:creationId xmlns:a16="http://schemas.microsoft.com/office/drawing/2014/main" id="{FBE1C6CA-5047-0B66-A93B-8E4C36417BA1}"/>
              </a:ext>
            </a:extLst>
          </p:cNvPr>
          <p:cNvSpPr/>
          <p:nvPr/>
        </p:nvSpPr>
        <p:spPr>
          <a:xfrm>
            <a:off x="8675914" y="5612861"/>
            <a:ext cx="3145972" cy="982176"/>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Liga proyecto:</a:t>
            </a:r>
          </a:p>
          <a:p>
            <a:pPr algn="ctr"/>
            <a:r>
              <a:rPr lang="es-CO" sz="1600" dirty="0">
                <a:ln w="0"/>
                <a:solidFill>
                  <a:schemeClr val="tx1"/>
                </a:solidFill>
                <a:effectLst>
                  <a:outerShdw blurRad="38100" dist="19050" dir="2700000" algn="tl" rotWithShape="0">
                    <a:schemeClr val="dk1">
                      <a:alpha val="40000"/>
                    </a:schemeClr>
                  </a:outerShdw>
                </a:effectLst>
              </a:rPr>
              <a:t>https://github.com/luchofit/Proyecto-Merge/tree/main</a:t>
            </a:r>
          </a:p>
        </p:txBody>
      </p:sp>
    </p:spTree>
    <p:extLst>
      <p:ext uri="{BB962C8B-B14F-4D97-AF65-F5344CB8AC3E}">
        <p14:creationId xmlns:p14="http://schemas.microsoft.com/office/powerpoint/2010/main" val="111399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B15E6-9DED-4517-2C39-524CFEB8FC57}"/>
              </a:ext>
            </a:extLst>
          </p:cNvPr>
          <p:cNvSpPr>
            <a:spLocks noGrp="1"/>
          </p:cNvSpPr>
          <p:nvPr>
            <p:ph type="title"/>
          </p:nvPr>
        </p:nvSpPr>
        <p:spPr>
          <a:xfrm>
            <a:off x="1371599" y="294538"/>
            <a:ext cx="9895951" cy="1033669"/>
          </a:xfrm>
        </p:spPr>
        <p:txBody>
          <a:bodyPr>
            <a:normAutofit/>
          </a:bodyPr>
          <a:lstStyle/>
          <a:p>
            <a:r>
              <a:rPr lang="es-CO" sz="4000" dirty="0">
                <a:solidFill>
                  <a:srgbClr val="FFFFFF"/>
                </a:solidFill>
              </a:rPr>
              <a:t>Análisis - Insights</a:t>
            </a:r>
          </a:p>
        </p:txBody>
      </p:sp>
      <p:pic>
        <p:nvPicPr>
          <p:cNvPr id="5" name="Content Placeholder 4">
            <a:extLst>
              <a:ext uri="{FF2B5EF4-FFF2-40B4-BE49-F238E27FC236}">
                <a16:creationId xmlns:a16="http://schemas.microsoft.com/office/drawing/2014/main" id="{23BAA9BD-9F30-6E4D-F978-AC85C979F005}"/>
              </a:ext>
            </a:extLst>
          </p:cNvPr>
          <p:cNvPicPr>
            <a:picLocks noGrp="1" noChangeAspect="1"/>
          </p:cNvPicPr>
          <p:nvPr>
            <p:ph idx="1"/>
          </p:nvPr>
        </p:nvPicPr>
        <p:blipFill>
          <a:blip r:embed="rId2"/>
          <a:stretch>
            <a:fillRect/>
          </a:stretch>
        </p:blipFill>
        <p:spPr>
          <a:xfrm>
            <a:off x="6096000" y="1885279"/>
            <a:ext cx="5069640" cy="4353030"/>
          </a:xfrm>
        </p:spPr>
      </p:pic>
      <p:sp>
        <p:nvSpPr>
          <p:cNvPr id="9" name="Rectangle 8">
            <a:extLst>
              <a:ext uri="{FF2B5EF4-FFF2-40B4-BE49-F238E27FC236}">
                <a16:creationId xmlns:a16="http://schemas.microsoft.com/office/drawing/2014/main" id="{3F0A1B48-59EE-E516-9133-452CAAC472D3}"/>
              </a:ext>
            </a:extLst>
          </p:cNvPr>
          <p:cNvSpPr/>
          <p:nvPr/>
        </p:nvSpPr>
        <p:spPr>
          <a:xfrm>
            <a:off x="776510" y="1718157"/>
            <a:ext cx="4946955" cy="15974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Insight:</a:t>
            </a:r>
          </a:p>
          <a:p>
            <a:pPr algn="ctr"/>
            <a:r>
              <a:rPr lang="es-CO" sz="1600" dirty="0">
                <a:ln w="0"/>
                <a:solidFill>
                  <a:schemeClr val="tx1"/>
                </a:solidFill>
                <a:effectLst>
                  <a:outerShdw blurRad="38100" dist="19050" dir="2700000" algn="tl" rotWithShape="0">
                    <a:schemeClr val="dk1">
                      <a:alpha val="40000"/>
                    </a:schemeClr>
                  </a:outerShdw>
                </a:effectLst>
              </a:rPr>
              <a:t>De todas las fuentes, el contenido orgánico de Google nos está dejando más de la mitad de los ingresos. Para estas campañas el precio medio (ingreso/# de habitaciones) de todas las transacciones es de 13.285</a:t>
            </a:r>
          </a:p>
        </p:txBody>
      </p:sp>
      <p:sp>
        <p:nvSpPr>
          <p:cNvPr id="11" name="Rectangle 10">
            <a:extLst>
              <a:ext uri="{FF2B5EF4-FFF2-40B4-BE49-F238E27FC236}">
                <a16:creationId xmlns:a16="http://schemas.microsoft.com/office/drawing/2014/main" id="{A852030A-153F-5228-8225-53F47EA8007C}"/>
              </a:ext>
            </a:extLst>
          </p:cNvPr>
          <p:cNvSpPr/>
          <p:nvPr/>
        </p:nvSpPr>
        <p:spPr>
          <a:xfrm>
            <a:off x="776511" y="3869356"/>
            <a:ext cx="4946955" cy="2368953"/>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CO" sz="1600" b="1" dirty="0">
                <a:ln w="0"/>
                <a:solidFill>
                  <a:schemeClr val="tx1"/>
                </a:solidFill>
                <a:effectLst>
                  <a:outerShdw blurRad="38100" dist="19050" dir="2700000" algn="tl" rotWithShape="0">
                    <a:schemeClr val="dk1">
                      <a:alpha val="40000"/>
                    </a:schemeClr>
                  </a:outerShdw>
                </a:effectLst>
              </a:rPr>
              <a:t>Análisis:</a:t>
            </a:r>
            <a:endParaRPr lang="es-ES" sz="1600" dirty="0">
              <a:ln w="0"/>
              <a:solidFill>
                <a:schemeClr val="tx1"/>
              </a:solidFill>
              <a:effectLst>
                <a:outerShdw blurRad="38100" dist="19050" dir="2700000" algn="tl" rotWithShape="0">
                  <a:schemeClr val="dk1">
                    <a:alpha val="40000"/>
                  </a:schemeClr>
                </a:outerShdw>
              </a:effectLst>
            </a:endParaRPr>
          </a:p>
          <a:p>
            <a:pPr algn="ctr"/>
            <a:r>
              <a:rPr lang="es-ES" sz="1600" dirty="0">
                <a:ln w="0"/>
                <a:solidFill>
                  <a:schemeClr val="tx1"/>
                </a:solidFill>
                <a:effectLst>
                  <a:outerShdw blurRad="38100" dist="19050" dir="2700000" algn="tl" rotWithShape="0">
                    <a:schemeClr val="dk1">
                      <a:alpha val="40000"/>
                    </a:schemeClr>
                  </a:outerShdw>
                </a:effectLst>
              </a:rPr>
              <a:t>El análisis destaca la relevancia del contenido orgánico de Google como fuente principal de ingresos para reservas hoteleras en ecommerce. Aunque el precio medio de la fuente Google org. es el más bajo entre las fuentes analizadas, sigue siendo importante. Esto sugiere que las reservas a través de este canal pueden tener un valor promedio menor, pero aun así significativo en nuestros ingresos.</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13" name="Arrow: Down 12">
            <a:extLst>
              <a:ext uri="{FF2B5EF4-FFF2-40B4-BE49-F238E27FC236}">
                <a16:creationId xmlns:a16="http://schemas.microsoft.com/office/drawing/2014/main" id="{BF8053F3-3119-1A02-E6B4-F68EE68F8391}"/>
              </a:ext>
            </a:extLst>
          </p:cNvPr>
          <p:cNvSpPr/>
          <p:nvPr/>
        </p:nvSpPr>
        <p:spPr>
          <a:xfrm>
            <a:off x="3118754" y="3405598"/>
            <a:ext cx="262466" cy="355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85710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D1F3C-107B-1C6C-CA9C-230D52B46654}"/>
              </a:ext>
            </a:extLst>
          </p:cNvPr>
          <p:cNvSpPr>
            <a:spLocks noGrp="1"/>
          </p:cNvSpPr>
          <p:nvPr>
            <p:ph type="title"/>
          </p:nvPr>
        </p:nvSpPr>
        <p:spPr>
          <a:xfrm>
            <a:off x="1371599" y="294538"/>
            <a:ext cx="9895951" cy="1033669"/>
          </a:xfrm>
        </p:spPr>
        <p:txBody>
          <a:bodyPr>
            <a:normAutofit/>
          </a:bodyPr>
          <a:lstStyle/>
          <a:p>
            <a:r>
              <a:rPr lang="es-CO" sz="4000" dirty="0">
                <a:solidFill>
                  <a:srgbClr val="FFFFFF"/>
                </a:solidFill>
              </a:rPr>
              <a:t>Análisis - Insights</a:t>
            </a:r>
          </a:p>
        </p:txBody>
      </p:sp>
      <p:pic>
        <p:nvPicPr>
          <p:cNvPr id="7" name="Picture 6">
            <a:extLst>
              <a:ext uri="{FF2B5EF4-FFF2-40B4-BE49-F238E27FC236}">
                <a16:creationId xmlns:a16="http://schemas.microsoft.com/office/drawing/2014/main" id="{66412876-103F-2313-5504-E946496143AF}"/>
              </a:ext>
            </a:extLst>
          </p:cNvPr>
          <p:cNvPicPr>
            <a:picLocks noChangeAspect="1"/>
          </p:cNvPicPr>
          <p:nvPr/>
        </p:nvPicPr>
        <p:blipFill>
          <a:blip r:embed="rId2"/>
          <a:stretch>
            <a:fillRect/>
          </a:stretch>
        </p:blipFill>
        <p:spPr>
          <a:xfrm>
            <a:off x="378042" y="2006270"/>
            <a:ext cx="11435915" cy="4199186"/>
          </a:xfrm>
          <a:prstGeom prst="rect">
            <a:avLst/>
          </a:prstGeom>
        </p:spPr>
      </p:pic>
      <p:sp>
        <p:nvSpPr>
          <p:cNvPr id="9" name="Rectangle 8">
            <a:extLst>
              <a:ext uri="{FF2B5EF4-FFF2-40B4-BE49-F238E27FC236}">
                <a16:creationId xmlns:a16="http://schemas.microsoft.com/office/drawing/2014/main" id="{9D6200C9-BB04-5935-B230-EFA2C1B8ECA8}"/>
              </a:ext>
            </a:extLst>
          </p:cNvPr>
          <p:cNvSpPr/>
          <p:nvPr/>
        </p:nvSpPr>
        <p:spPr>
          <a:xfrm>
            <a:off x="2539995" y="2737757"/>
            <a:ext cx="3327406" cy="13824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CO" sz="1400" b="1" dirty="0">
                <a:ln w="0"/>
                <a:solidFill>
                  <a:schemeClr val="tx1"/>
                </a:solidFill>
                <a:effectLst>
                  <a:outerShdw blurRad="38100" dist="19050" dir="2700000" algn="tl" rotWithShape="0">
                    <a:schemeClr val="dk1">
                      <a:alpha val="40000"/>
                    </a:schemeClr>
                  </a:outerShdw>
                </a:effectLst>
              </a:rPr>
              <a:t>Insight:</a:t>
            </a:r>
          </a:p>
          <a:p>
            <a:pPr algn="ctr"/>
            <a:r>
              <a:rPr lang="es-CO" sz="1400" dirty="0">
                <a:ln w="0"/>
                <a:solidFill>
                  <a:schemeClr val="tx1"/>
                </a:solidFill>
                <a:effectLst>
                  <a:outerShdw blurRad="38100" dist="19050" dir="2700000" algn="tl" rotWithShape="0">
                    <a:schemeClr val="dk1">
                      <a:alpha val="40000"/>
                    </a:schemeClr>
                  </a:outerShdw>
                </a:effectLst>
              </a:rPr>
              <a:t>El mercado US es significativamente el que más sesiones tiene en nuestro ecommerce y la proporción por mercado por tipo de campaña recae principalmente en el ongoing y promos.</a:t>
            </a:r>
          </a:p>
        </p:txBody>
      </p:sp>
      <p:sp>
        <p:nvSpPr>
          <p:cNvPr id="11" name="Arrow: Down 10">
            <a:extLst>
              <a:ext uri="{FF2B5EF4-FFF2-40B4-BE49-F238E27FC236}">
                <a16:creationId xmlns:a16="http://schemas.microsoft.com/office/drawing/2014/main" id="{4149CF06-2AD6-69B0-B626-06600CD7E8E2}"/>
              </a:ext>
            </a:extLst>
          </p:cNvPr>
          <p:cNvSpPr/>
          <p:nvPr/>
        </p:nvSpPr>
        <p:spPr>
          <a:xfrm rot="16200000">
            <a:off x="6010810" y="3382702"/>
            <a:ext cx="262466" cy="355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angle 12">
            <a:extLst>
              <a:ext uri="{FF2B5EF4-FFF2-40B4-BE49-F238E27FC236}">
                <a16:creationId xmlns:a16="http://schemas.microsoft.com/office/drawing/2014/main" id="{20E1FCDD-6BFF-9C35-5D01-5D8EED568EB3}"/>
              </a:ext>
            </a:extLst>
          </p:cNvPr>
          <p:cNvSpPr/>
          <p:nvPr/>
        </p:nvSpPr>
        <p:spPr>
          <a:xfrm>
            <a:off x="6593288" y="2506989"/>
            <a:ext cx="4946955" cy="2368953"/>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CO" sz="1600" b="1" dirty="0">
                <a:ln w="0"/>
                <a:solidFill>
                  <a:schemeClr val="tx1"/>
                </a:solidFill>
                <a:effectLst>
                  <a:outerShdw blurRad="38100" dist="19050" dir="2700000" algn="tl" rotWithShape="0">
                    <a:schemeClr val="dk1">
                      <a:alpha val="40000"/>
                    </a:schemeClr>
                  </a:outerShdw>
                </a:effectLst>
              </a:rPr>
              <a:t>Análisis:</a:t>
            </a:r>
            <a:endParaRPr lang="es-ES" sz="1600" dirty="0">
              <a:ln w="0"/>
              <a:solidFill>
                <a:schemeClr val="tx1"/>
              </a:solidFill>
              <a:effectLst>
                <a:outerShdw blurRad="38100" dist="19050" dir="2700000" algn="tl" rotWithShape="0">
                  <a:schemeClr val="dk1">
                    <a:alpha val="40000"/>
                  </a:schemeClr>
                </a:outerShdw>
              </a:effectLst>
            </a:endParaRPr>
          </a:p>
          <a:p>
            <a:pPr algn="ctr"/>
            <a:r>
              <a:rPr lang="es-ES" sz="1600" dirty="0">
                <a:ln w="0"/>
                <a:solidFill>
                  <a:schemeClr val="tx1"/>
                </a:solidFill>
                <a:effectLst>
                  <a:outerShdw blurRad="38100" dist="19050" dir="2700000" algn="tl" rotWithShape="0">
                    <a:schemeClr val="dk1">
                      <a:alpha val="40000"/>
                    </a:schemeClr>
                  </a:outerShdw>
                </a:effectLst>
              </a:rPr>
              <a:t>El análisis señala la importancia del mercado US en nuestro ecommerce, así como el peso de las campañas ongoing y promos. Esto nos permite entender donde deberíamos segmentar principalmente y que tipo de acciones debemos tomar para aumentar el # de sesiones en nuestro ecommerce.</a:t>
            </a:r>
            <a:endParaRPr lang="es-CO"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103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D8F07-0AAF-BC6E-E111-04B634F34B71}"/>
              </a:ext>
            </a:extLst>
          </p:cNvPr>
          <p:cNvSpPr>
            <a:spLocks noGrp="1"/>
          </p:cNvSpPr>
          <p:nvPr>
            <p:ph type="title"/>
          </p:nvPr>
        </p:nvSpPr>
        <p:spPr>
          <a:xfrm>
            <a:off x="1371599" y="294538"/>
            <a:ext cx="9895951" cy="1033669"/>
          </a:xfrm>
        </p:spPr>
        <p:txBody>
          <a:bodyPr>
            <a:normAutofit/>
          </a:bodyPr>
          <a:lstStyle/>
          <a:p>
            <a:r>
              <a:rPr lang="es-CO" sz="4000" dirty="0">
                <a:solidFill>
                  <a:srgbClr val="FFFFFF"/>
                </a:solidFill>
              </a:rPr>
              <a:t>Análisis - Insights</a:t>
            </a:r>
          </a:p>
        </p:txBody>
      </p:sp>
      <p:pic>
        <p:nvPicPr>
          <p:cNvPr id="5" name="Picture 4">
            <a:extLst>
              <a:ext uri="{FF2B5EF4-FFF2-40B4-BE49-F238E27FC236}">
                <a16:creationId xmlns:a16="http://schemas.microsoft.com/office/drawing/2014/main" id="{F177ACEB-37E1-A778-F762-F54510A671A4}"/>
              </a:ext>
            </a:extLst>
          </p:cNvPr>
          <p:cNvPicPr>
            <a:picLocks noChangeAspect="1"/>
          </p:cNvPicPr>
          <p:nvPr/>
        </p:nvPicPr>
        <p:blipFill>
          <a:blip r:embed="rId2"/>
          <a:stretch>
            <a:fillRect/>
          </a:stretch>
        </p:blipFill>
        <p:spPr>
          <a:xfrm>
            <a:off x="294987" y="1980493"/>
            <a:ext cx="11602022" cy="4582969"/>
          </a:xfrm>
          <a:prstGeom prst="rect">
            <a:avLst/>
          </a:prstGeom>
        </p:spPr>
      </p:pic>
      <p:sp>
        <p:nvSpPr>
          <p:cNvPr id="6" name="Rectangle 5">
            <a:extLst>
              <a:ext uri="{FF2B5EF4-FFF2-40B4-BE49-F238E27FC236}">
                <a16:creationId xmlns:a16="http://schemas.microsoft.com/office/drawing/2014/main" id="{C2D23CFE-C3D5-5D9E-8848-87B5ABF1E5FA}"/>
              </a:ext>
            </a:extLst>
          </p:cNvPr>
          <p:cNvSpPr/>
          <p:nvPr/>
        </p:nvSpPr>
        <p:spPr>
          <a:xfrm>
            <a:off x="2137224" y="2737757"/>
            <a:ext cx="3327406" cy="13824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CO" sz="1400" b="1" dirty="0">
                <a:ln w="0"/>
                <a:solidFill>
                  <a:schemeClr val="tx1"/>
                </a:solidFill>
                <a:effectLst>
                  <a:outerShdw blurRad="38100" dist="19050" dir="2700000" algn="tl" rotWithShape="0">
                    <a:schemeClr val="dk1">
                      <a:alpha val="40000"/>
                    </a:schemeClr>
                  </a:outerShdw>
                </a:effectLst>
              </a:rPr>
              <a:t>Insight:</a:t>
            </a:r>
          </a:p>
          <a:p>
            <a:pPr algn="ctr"/>
            <a:r>
              <a:rPr lang="es-CO" sz="1400" dirty="0">
                <a:ln w="0"/>
                <a:solidFill>
                  <a:schemeClr val="tx1"/>
                </a:solidFill>
                <a:effectLst>
                  <a:outerShdw blurRad="38100" dist="19050" dir="2700000" algn="tl" rotWithShape="0">
                    <a:schemeClr val="dk1">
                      <a:alpha val="40000"/>
                    </a:schemeClr>
                  </a:outerShdw>
                </a:effectLst>
              </a:rPr>
              <a:t>La estrategia </a:t>
            </a:r>
            <a:r>
              <a:rPr lang="es-CO" sz="1400" dirty="0" err="1">
                <a:ln w="0"/>
                <a:solidFill>
                  <a:schemeClr val="tx1"/>
                </a:solidFill>
                <a:effectLst>
                  <a:outerShdw blurRad="38100" dist="19050" dir="2700000" algn="tl" rotWithShape="0">
                    <a:schemeClr val="dk1">
                      <a:alpha val="40000"/>
                    </a:schemeClr>
                  </a:outerShdw>
                </a:effectLst>
              </a:rPr>
              <a:t>ret</a:t>
            </a:r>
            <a:r>
              <a:rPr lang="es-CO" sz="1400" dirty="0">
                <a:ln w="0"/>
                <a:solidFill>
                  <a:schemeClr val="tx1"/>
                </a:solidFill>
                <a:effectLst>
                  <a:outerShdw blurRad="38100" dist="19050" dir="2700000" algn="tl" rotWithShape="0">
                    <a:schemeClr val="dk1">
                      <a:alpha val="40000"/>
                    </a:schemeClr>
                  </a:outerShdw>
                </a:effectLst>
              </a:rPr>
              <a:t> es sin duda la que nos está atrayendo la mayor cantidad de usuarios.</a:t>
            </a:r>
          </a:p>
        </p:txBody>
      </p:sp>
      <p:sp>
        <p:nvSpPr>
          <p:cNvPr id="7" name="Arrow: Down 6">
            <a:extLst>
              <a:ext uri="{FF2B5EF4-FFF2-40B4-BE49-F238E27FC236}">
                <a16:creationId xmlns:a16="http://schemas.microsoft.com/office/drawing/2014/main" id="{73079D48-4109-2140-F59D-1A7FBD4F91A2}"/>
              </a:ext>
            </a:extLst>
          </p:cNvPr>
          <p:cNvSpPr/>
          <p:nvPr/>
        </p:nvSpPr>
        <p:spPr>
          <a:xfrm rot="16200000">
            <a:off x="5787234" y="3382702"/>
            <a:ext cx="262466" cy="355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angle 8">
            <a:extLst>
              <a:ext uri="{FF2B5EF4-FFF2-40B4-BE49-F238E27FC236}">
                <a16:creationId xmlns:a16="http://schemas.microsoft.com/office/drawing/2014/main" id="{1957453D-66D7-45B5-AFA8-A75A03D3FE15}"/>
              </a:ext>
            </a:extLst>
          </p:cNvPr>
          <p:cNvSpPr/>
          <p:nvPr/>
        </p:nvSpPr>
        <p:spPr>
          <a:xfrm>
            <a:off x="6390985" y="2506990"/>
            <a:ext cx="5043541" cy="2173868"/>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CO" sz="1600" b="1" dirty="0">
                <a:ln w="0"/>
                <a:solidFill>
                  <a:schemeClr val="tx1"/>
                </a:solidFill>
                <a:effectLst>
                  <a:outerShdw blurRad="38100" dist="19050" dir="2700000" algn="tl" rotWithShape="0">
                    <a:schemeClr val="dk1">
                      <a:alpha val="40000"/>
                    </a:schemeClr>
                  </a:outerShdw>
                </a:effectLst>
              </a:rPr>
              <a:t>Análisis:</a:t>
            </a:r>
            <a:endParaRPr lang="es-ES" sz="1600" dirty="0">
              <a:ln w="0"/>
              <a:solidFill>
                <a:schemeClr val="tx1"/>
              </a:solidFill>
              <a:effectLst>
                <a:outerShdw blurRad="38100" dist="19050" dir="2700000" algn="tl" rotWithShape="0">
                  <a:schemeClr val="dk1">
                    <a:alpha val="40000"/>
                  </a:schemeClr>
                </a:outerShdw>
              </a:effectLst>
            </a:endParaRPr>
          </a:p>
          <a:p>
            <a:pPr algn="ctr"/>
            <a:r>
              <a:rPr lang="es-ES" sz="1600" dirty="0">
                <a:ln w="0"/>
                <a:solidFill>
                  <a:schemeClr val="tx1"/>
                </a:solidFill>
                <a:effectLst>
                  <a:outerShdw blurRad="38100" dist="19050" dir="2700000" algn="tl" rotWithShape="0">
                    <a:schemeClr val="dk1">
                      <a:alpha val="40000"/>
                    </a:schemeClr>
                  </a:outerShdw>
                </a:effectLst>
              </a:rPr>
              <a:t>Este análisis refleja o reafirma el análisis anterior de total de sesiones por mercado y tipo de campaña. Señalando que el mercado us es quién nos aporta una mayor cantidad de usuarios al igual que las campañas ongoing y promos. Ahora, el foco está en la estrategia que deberíamos usar mayormente que sin duda es </a:t>
            </a:r>
            <a:r>
              <a:rPr lang="es-ES" sz="1600" dirty="0" err="1">
                <a:ln w="0"/>
                <a:solidFill>
                  <a:schemeClr val="tx1"/>
                </a:solidFill>
                <a:effectLst>
                  <a:outerShdw blurRad="38100" dist="19050" dir="2700000" algn="tl" rotWithShape="0">
                    <a:schemeClr val="dk1">
                      <a:alpha val="40000"/>
                    </a:schemeClr>
                  </a:outerShdw>
                </a:effectLst>
              </a:rPr>
              <a:t>ret</a:t>
            </a:r>
            <a:r>
              <a:rPr lang="es-ES" sz="1600" dirty="0">
                <a:ln w="0"/>
                <a:solidFill>
                  <a:schemeClr val="tx1"/>
                </a:solidFill>
                <a:effectLst>
                  <a:outerShdw blurRad="38100" dist="19050" dir="2700000" algn="tl" rotWithShape="0">
                    <a:schemeClr val="dk1">
                      <a:alpha val="40000"/>
                    </a:schemeClr>
                  </a:outerShdw>
                </a:effectLst>
              </a:rPr>
              <a:t>. </a:t>
            </a:r>
            <a:endParaRPr lang="es-CO"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269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C37B7-2B2B-DC70-5A8D-B12DCF66F0E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Análisis - Insights</a:t>
            </a:r>
          </a:p>
        </p:txBody>
      </p:sp>
      <p:pic>
        <p:nvPicPr>
          <p:cNvPr id="5" name="Picture 4" descr="A graph with blue lines and numbers&#10;&#10;Description automatically generated">
            <a:extLst>
              <a:ext uri="{FF2B5EF4-FFF2-40B4-BE49-F238E27FC236}">
                <a16:creationId xmlns:a16="http://schemas.microsoft.com/office/drawing/2014/main" id="{F2D01E01-89A0-EEEB-1806-AC112A016DB1}"/>
              </a:ext>
            </a:extLst>
          </p:cNvPr>
          <p:cNvPicPr>
            <a:picLocks noChangeAspect="1"/>
          </p:cNvPicPr>
          <p:nvPr/>
        </p:nvPicPr>
        <p:blipFill>
          <a:blip r:embed="rId2"/>
          <a:stretch>
            <a:fillRect/>
          </a:stretch>
        </p:blipFill>
        <p:spPr>
          <a:xfrm>
            <a:off x="1931068" y="1675483"/>
            <a:ext cx="8329859" cy="3248644"/>
          </a:xfrm>
          <a:prstGeom prst="rect">
            <a:avLst/>
          </a:prstGeom>
        </p:spPr>
      </p:pic>
      <p:sp>
        <p:nvSpPr>
          <p:cNvPr id="6" name="Rectangle 5">
            <a:extLst>
              <a:ext uri="{FF2B5EF4-FFF2-40B4-BE49-F238E27FC236}">
                <a16:creationId xmlns:a16="http://schemas.microsoft.com/office/drawing/2014/main" id="{D7289EDA-73D2-ECE1-58D7-0A640C7876E5}"/>
              </a:ext>
            </a:extLst>
          </p:cNvPr>
          <p:cNvSpPr/>
          <p:nvPr/>
        </p:nvSpPr>
        <p:spPr>
          <a:xfrm>
            <a:off x="280055" y="5054129"/>
            <a:ext cx="4201887" cy="15759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CO" sz="1400" b="1" dirty="0">
                <a:ln w="0"/>
                <a:solidFill>
                  <a:schemeClr val="tx1"/>
                </a:solidFill>
                <a:effectLst>
                  <a:outerShdw blurRad="38100" dist="19050" dir="2700000" algn="tl" rotWithShape="0">
                    <a:schemeClr val="dk1">
                      <a:alpha val="40000"/>
                    </a:schemeClr>
                  </a:outerShdw>
                </a:effectLst>
              </a:rPr>
              <a:t>Insight:</a:t>
            </a:r>
          </a:p>
          <a:p>
            <a:pPr algn="ctr"/>
            <a:r>
              <a:rPr lang="es-ES" sz="1400" dirty="0">
                <a:ln w="0"/>
                <a:solidFill>
                  <a:schemeClr val="tx1"/>
                </a:solidFill>
                <a:effectLst>
                  <a:outerShdw blurRad="38100" dist="19050" dir="2700000" algn="tl" rotWithShape="0">
                    <a:schemeClr val="dk1">
                      <a:alpha val="40000"/>
                    </a:schemeClr>
                  </a:outerShdw>
                </a:effectLst>
              </a:rPr>
              <a:t>Hay una relación variable entre la cantidad de usuarios e ingresos en diferentes períodos. Aunque el aumento en la cantidad de usuarios a menudo precede a un incremento en los ingresos, esta relación no es consistente en todos los casos.</a:t>
            </a:r>
            <a:endParaRPr lang="es-CO" sz="1400" dirty="0">
              <a:ln w="0"/>
              <a:solidFill>
                <a:schemeClr val="tx1"/>
              </a:solidFill>
              <a:effectLst>
                <a:outerShdw blurRad="38100" dist="19050" dir="2700000" algn="tl" rotWithShape="0">
                  <a:schemeClr val="dk1">
                    <a:alpha val="40000"/>
                  </a:schemeClr>
                </a:outerShdw>
              </a:effectLst>
            </a:endParaRPr>
          </a:p>
        </p:txBody>
      </p:sp>
      <p:sp>
        <p:nvSpPr>
          <p:cNvPr id="7" name="Arrow: Down 6">
            <a:extLst>
              <a:ext uri="{FF2B5EF4-FFF2-40B4-BE49-F238E27FC236}">
                <a16:creationId xmlns:a16="http://schemas.microsoft.com/office/drawing/2014/main" id="{B5FA50BA-8FDB-79A8-FA09-019BE9967E9A}"/>
              </a:ext>
            </a:extLst>
          </p:cNvPr>
          <p:cNvSpPr/>
          <p:nvPr/>
        </p:nvSpPr>
        <p:spPr>
          <a:xfrm rot="16200000">
            <a:off x="4630764" y="5664576"/>
            <a:ext cx="262466" cy="355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angle 8">
            <a:extLst>
              <a:ext uri="{FF2B5EF4-FFF2-40B4-BE49-F238E27FC236}">
                <a16:creationId xmlns:a16="http://schemas.microsoft.com/office/drawing/2014/main" id="{C1E450CE-21A2-B0CB-639D-3539C110ED69}"/>
              </a:ext>
            </a:extLst>
          </p:cNvPr>
          <p:cNvSpPr/>
          <p:nvPr/>
        </p:nvSpPr>
        <p:spPr>
          <a:xfrm>
            <a:off x="5188289" y="5023653"/>
            <a:ext cx="6818654" cy="1714349"/>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CO" sz="1600" b="1" dirty="0">
                <a:ln w="0"/>
                <a:solidFill>
                  <a:schemeClr val="tx1"/>
                </a:solidFill>
                <a:effectLst>
                  <a:outerShdw blurRad="38100" dist="19050" dir="2700000" algn="tl" rotWithShape="0">
                    <a:schemeClr val="dk1">
                      <a:alpha val="40000"/>
                    </a:schemeClr>
                  </a:outerShdw>
                </a:effectLst>
              </a:rPr>
              <a:t>Análisis:</a:t>
            </a:r>
            <a:endParaRPr lang="es-ES" sz="1600" dirty="0">
              <a:ln w="0"/>
              <a:solidFill>
                <a:schemeClr val="tx1"/>
              </a:solidFill>
              <a:effectLst>
                <a:outerShdw blurRad="38100" dist="19050" dir="2700000" algn="tl" rotWithShape="0">
                  <a:schemeClr val="dk1">
                    <a:alpha val="40000"/>
                  </a:schemeClr>
                </a:outerShdw>
              </a:effectLst>
            </a:endParaRPr>
          </a:p>
          <a:p>
            <a:pPr algn="ctr"/>
            <a:r>
              <a:rPr lang="es-ES" sz="1350" dirty="0">
                <a:ln w="0"/>
                <a:solidFill>
                  <a:schemeClr val="tx1"/>
                </a:solidFill>
                <a:effectLst>
                  <a:outerShdw blurRad="38100" dist="19050" dir="2700000" algn="tl" rotWithShape="0">
                    <a:schemeClr val="dk1">
                      <a:alpha val="40000"/>
                    </a:schemeClr>
                  </a:outerShdw>
                </a:effectLst>
              </a:rPr>
              <a:t>El incremento en la cantidad de usuarios no siempre conlleva un aumento proporcional en los ingresos. La relación entre usuarios e ingresos no es lineal ni estática en el tiempo. Factores como la calidad del tráfico y la efectividad de las estrategias de monetización también influyen en la generación de ingresos. Por lo tanto, es crucial adoptar un enfoque analítico integral que considere estos factores para comprender las complejas interacciones entre usuarios e ingresos en diferentes períodos temporales.</a:t>
            </a:r>
            <a:endParaRPr lang="es-CO" sz="135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1512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E69C7-5DDC-5884-B65E-7CD7E7C84D4D}"/>
              </a:ext>
            </a:extLst>
          </p:cNvPr>
          <p:cNvSpPr>
            <a:spLocks noGrp="1"/>
          </p:cNvSpPr>
          <p:nvPr>
            <p:ph type="title"/>
          </p:nvPr>
        </p:nvSpPr>
        <p:spPr>
          <a:xfrm>
            <a:off x="466722" y="586855"/>
            <a:ext cx="3201366" cy="3387497"/>
          </a:xfrm>
        </p:spPr>
        <p:txBody>
          <a:bodyPr anchor="b">
            <a:normAutofit/>
          </a:bodyPr>
          <a:lstStyle/>
          <a:p>
            <a:pPr algn="r"/>
            <a:r>
              <a:rPr lang="es-CO" sz="4000" dirty="0">
                <a:solidFill>
                  <a:srgbClr val="FFFFFF"/>
                </a:solidFill>
              </a:rPr>
              <a:t>Propuestas campaña</a:t>
            </a:r>
          </a:p>
        </p:txBody>
      </p:sp>
      <p:sp>
        <p:nvSpPr>
          <p:cNvPr id="3" name="Content Placeholder 2">
            <a:extLst>
              <a:ext uri="{FF2B5EF4-FFF2-40B4-BE49-F238E27FC236}">
                <a16:creationId xmlns:a16="http://schemas.microsoft.com/office/drawing/2014/main" id="{BB427BAC-C760-0B29-A5BD-738CC7204D24}"/>
              </a:ext>
            </a:extLst>
          </p:cNvPr>
          <p:cNvSpPr>
            <a:spLocks noGrp="1"/>
          </p:cNvSpPr>
          <p:nvPr>
            <p:ph idx="1"/>
          </p:nvPr>
        </p:nvSpPr>
        <p:spPr>
          <a:xfrm>
            <a:off x="4698858" y="1153886"/>
            <a:ext cx="6555347" cy="5377542"/>
          </a:xfrm>
        </p:spPr>
        <p:txBody>
          <a:bodyPr anchor="ctr">
            <a:normAutofit/>
          </a:bodyPr>
          <a:lstStyle/>
          <a:p>
            <a:pPr marL="457200" indent="-457200">
              <a:buFont typeface="+mj-lt"/>
              <a:buAutoNum type="arabicPeriod"/>
            </a:pPr>
            <a:r>
              <a:rPr lang="es-ES" sz="2000" dirty="0">
                <a:highlight>
                  <a:srgbClr val="00FFFF"/>
                </a:highlight>
              </a:rPr>
              <a:t>Optimización del contenido orgánico en Google.</a:t>
            </a:r>
          </a:p>
          <a:p>
            <a:pPr marL="457200" indent="-457200">
              <a:buFont typeface="+mj-lt"/>
              <a:buAutoNum type="arabicPeriod"/>
            </a:pPr>
            <a:endParaRPr lang="es-ES" sz="2000" dirty="0"/>
          </a:p>
          <a:p>
            <a:pPr marL="457200" indent="-457200">
              <a:buFont typeface="+mj-lt"/>
              <a:buAutoNum type="arabicPeriod"/>
            </a:pPr>
            <a:r>
              <a:rPr lang="es-ES" sz="2000" dirty="0">
                <a:highlight>
                  <a:srgbClr val="00FFFF"/>
                </a:highlight>
              </a:rPr>
              <a:t>Enfoque en el mercado de US.</a:t>
            </a:r>
          </a:p>
          <a:p>
            <a:pPr marL="457200" indent="-457200">
              <a:buFont typeface="+mj-lt"/>
              <a:buAutoNum type="arabicPeriod"/>
            </a:pPr>
            <a:endParaRPr lang="es-ES" sz="2000" dirty="0"/>
          </a:p>
          <a:p>
            <a:pPr marL="457200" indent="-457200">
              <a:buFont typeface="+mj-lt"/>
              <a:buAutoNum type="arabicPeriod"/>
            </a:pPr>
            <a:r>
              <a:rPr lang="es-ES" sz="2000" dirty="0">
                <a:highlight>
                  <a:srgbClr val="00FFFF"/>
                </a:highlight>
              </a:rPr>
              <a:t>Segmentación y acciones específicas para campañas </a:t>
            </a:r>
            <a:r>
              <a:rPr lang="es-ES" sz="2000" dirty="0" err="1">
                <a:highlight>
                  <a:srgbClr val="00FFFF"/>
                </a:highlight>
              </a:rPr>
              <a:t>ongoing</a:t>
            </a:r>
            <a:r>
              <a:rPr lang="es-ES" sz="2000" dirty="0">
                <a:highlight>
                  <a:srgbClr val="00FFFF"/>
                </a:highlight>
              </a:rPr>
              <a:t> y </a:t>
            </a:r>
            <a:r>
              <a:rPr lang="es-ES" sz="2000" dirty="0" err="1">
                <a:highlight>
                  <a:srgbClr val="00FFFF"/>
                </a:highlight>
              </a:rPr>
              <a:t>promos</a:t>
            </a:r>
            <a:r>
              <a:rPr lang="es-ES" sz="2000" dirty="0">
                <a:highlight>
                  <a:srgbClr val="00FFFF"/>
                </a:highlight>
              </a:rPr>
              <a:t>.</a:t>
            </a:r>
          </a:p>
          <a:p>
            <a:pPr marL="457200" indent="-457200">
              <a:buFont typeface="+mj-lt"/>
              <a:buAutoNum type="arabicPeriod"/>
            </a:pPr>
            <a:endParaRPr lang="es-ES" sz="2000" dirty="0"/>
          </a:p>
          <a:p>
            <a:pPr marL="457200" indent="-457200">
              <a:buFont typeface="+mj-lt"/>
              <a:buAutoNum type="arabicPeriod"/>
            </a:pPr>
            <a:r>
              <a:rPr lang="es-ES" sz="2000" dirty="0">
                <a:highlight>
                  <a:srgbClr val="00FFFF"/>
                </a:highlight>
              </a:rPr>
              <a:t>Mayor énfasis en la estrategia de </a:t>
            </a:r>
            <a:r>
              <a:rPr lang="es-ES" sz="2000" dirty="0" err="1">
                <a:highlight>
                  <a:srgbClr val="00FFFF"/>
                </a:highlight>
              </a:rPr>
              <a:t>retargeting</a:t>
            </a:r>
            <a:r>
              <a:rPr lang="es-ES" sz="2000" dirty="0">
                <a:highlight>
                  <a:srgbClr val="00FFFF"/>
                </a:highlight>
              </a:rPr>
              <a:t> (</a:t>
            </a:r>
            <a:r>
              <a:rPr lang="es-ES" sz="2000" dirty="0" err="1">
                <a:highlight>
                  <a:srgbClr val="00FFFF"/>
                </a:highlight>
              </a:rPr>
              <a:t>ret</a:t>
            </a:r>
            <a:r>
              <a:rPr lang="es-ES" sz="2000" dirty="0">
                <a:highlight>
                  <a:srgbClr val="00FFFF"/>
                </a:highlight>
              </a:rPr>
              <a:t>.)</a:t>
            </a:r>
          </a:p>
          <a:p>
            <a:pPr marL="457200" indent="-457200">
              <a:buFont typeface="+mj-lt"/>
              <a:buAutoNum type="arabicPeriod"/>
            </a:pPr>
            <a:endParaRPr lang="es-ES" sz="2000" dirty="0"/>
          </a:p>
          <a:p>
            <a:pPr marL="457200" indent="-457200">
              <a:buFont typeface="+mj-lt"/>
              <a:buAutoNum type="arabicPeriod"/>
            </a:pPr>
            <a:r>
              <a:rPr lang="es-ES" sz="2000" dirty="0">
                <a:highlight>
                  <a:srgbClr val="FFFF00"/>
                </a:highlight>
              </a:rPr>
              <a:t>Adoptar un enfoque analítico integral:</a:t>
            </a:r>
          </a:p>
          <a:p>
            <a:pPr marL="0" indent="0">
              <a:buNone/>
            </a:pPr>
            <a:r>
              <a:rPr lang="es-ES" sz="2000" b="1" dirty="0"/>
              <a:t>Yo comenzaría </a:t>
            </a:r>
            <a:r>
              <a:rPr lang="es-ES" sz="2000" dirty="0"/>
              <a:t>por establecer los </a:t>
            </a:r>
            <a:r>
              <a:rPr lang="es-ES" sz="2000" dirty="0" err="1"/>
              <a:t>KPI´s</a:t>
            </a:r>
            <a:r>
              <a:rPr lang="es-ES" sz="2000" dirty="0"/>
              <a:t> de mayor relevancia para empezar a tener una medición más clara sobre aquellos aspectos que más relevantes para nuestro negocio.</a:t>
            </a:r>
          </a:p>
        </p:txBody>
      </p:sp>
      <p:sp>
        <p:nvSpPr>
          <p:cNvPr id="5" name="Content Placeholder 2">
            <a:extLst>
              <a:ext uri="{FF2B5EF4-FFF2-40B4-BE49-F238E27FC236}">
                <a16:creationId xmlns:a16="http://schemas.microsoft.com/office/drawing/2014/main" id="{91C9A046-81A4-5B5B-9566-05B5FD1201C8}"/>
              </a:ext>
            </a:extLst>
          </p:cNvPr>
          <p:cNvSpPr txBox="1">
            <a:spLocks/>
          </p:cNvSpPr>
          <p:nvPr/>
        </p:nvSpPr>
        <p:spPr>
          <a:xfrm>
            <a:off x="4758428" y="326572"/>
            <a:ext cx="3218104" cy="8047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highlight>
                  <a:srgbClr val="00FFFF"/>
                </a:highlight>
              </a:rPr>
              <a:t>Propuestas basadas en</a:t>
            </a:r>
          </a:p>
          <a:p>
            <a:pPr marL="0" indent="0">
              <a:buNone/>
            </a:pPr>
            <a:r>
              <a:rPr lang="es-ES" sz="2000" dirty="0">
                <a:highlight>
                  <a:srgbClr val="00FFFF"/>
                </a:highlight>
              </a:rPr>
              <a:t>El análisis</a:t>
            </a:r>
          </a:p>
        </p:txBody>
      </p:sp>
      <p:sp>
        <p:nvSpPr>
          <p:cNvPr id="6" name="Content Placeholder 2">
            <a:extLst>
              <a:ext uri="{FF2B5EF4-FFF2-40B4-BE49-F238E27FC236}">
                <a16:creationId xmlns:a16="http://schemas.microsoft.com/office/drawing/2014/main" id="{8E9F7554-63A4-4687-A45F-2F09D70C3A1B}"/>
              </a:ext>
            </a:extLst>
          </p:cNvPr>
          <p:cNvSpPr txBox="1">
            <a:spLocks/>
          </p:cNvSpPr>
          <p:nvPr/>
        </p:nvSpPr>
        <p:spPr>
          <a:xfrm>
            <a:off x="7839085" y="304055"/>
            <a:ext cx="3218104" cy="8047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highlight>
                  <a:srgbClr val="FFFF00"/>
                </a:highlight>
              </a:rPr>
              <a:t>Propuesta basada en</a:t>
            </a:r>
          </a:p>
          <a:p>
            <a:pPr marL="0" indent="0">
              <a:buNone/>
            </a:pPr>
            <a:r>
              <a:rPr lang="es-ES" sz="2000" dirty="0">
                <a:highlight>
                  <a:srgbClr val="FFFF00"/>
                </a:highlight>
              </a:rPr>
              <a:t>mi experiencia</a:t>
            </a:r>
          </a:p>
        </p:txBody>
      </p:sp>
    </p:spTree>
    <p:extLst>
      <p:ext uri="{BB962C8B-B14F-4D97-AF65-F5344CB8AC3E}">
        <p14:creationId xmlns:p14="http://schemas.microsoft.com/office/powerpoint/2010/main" val="256334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63474-414F-36CC-B2B9-E2C1BED6F513}"/>
              </a:ext>
            </a:extLst>
          </p:cNvPr>
          <p:cNvSpPr>
            <a:spLocks noGrp="1"/>
          </p:cNvSpPr>
          <p:nvPr>
            <p:ph type="title"/>
          </p:nvPr>
        </p:nvSpPr>
        <p:spPr>
          <a:xfrm>
            <a:off x="1371599" y="294538"/>
            <a:ext cx="9895951" cy="1033669"/>
          </a:xfrm>
        </p:spPr>
        <p:txBody>
          <a:bodyPr>
            <a:normAutofit/>
          </a:bodyPr>
          <a:lstStyle/>
          <a:p>
            <a:r>
              <a:rPr lang="es-CO" sz="4000" dirty="0">
                <a:solidFill>
                  <a:srgbClr val="FFFFFF"/>
                </a:solidFill>
              </a:rPr>
              <a:t>Documentación Automatización</a:t>
            </a:r>
          </a:p>
        </p:txBody>
      </p:sp>
      <p:pic>
        <p:nvPicPr>
          <p:cNvPr id="4" name="Picture 3">
            <a:extLst>
              <a:ext uri="{FF2B5EF4-FFF2-40B4-BE49-F238E27FC236}">
                <a16:creationId xmlns:a16="http://schemas.microsoft.com/office/drawing/2014/main" id="{F9F4002E-593B-3FAC-1973-62835FA1703C}"/>
              </a:ext>
            </a:extLst>
          </p:cNvPr>
          <p:cNvPicPr>
            <a:picLocks noChangeAspect="1"/>
          </p:cNvPicPr>
          <p:nvPr/>
        </p:nvPicPr>
        <p:blipFill>
          <a:blip r:embed="rId2"/>
          <a:stretch>
            <a:fillRect/>
          </a:stretch>
        </p:blipFill>
        <p:spPr>
          <a:xfrm>
            <a:off x="1558830" y="1783273"/>
            <a:ext cx="4258269" cy="2314898"/>
          </a:xfrm>
          <a:prstGeom prst="rect">
            <a:avLst/>
          </a:prstGeom>
        </p:spPr>
      </p:pic>
      <p:pic>
        <p:nvPicPr>
          <p:cNvPr id="5" name="Picture 4">
            <a:extLst>
              <a:ext uri="{FF2B5EF4-FFF2-40B4-BE49-F238E27FC236}">
                <a16:creationId xmlns:a16="http://schemas.microsoft.com/office/drawing/2014/main" id="{B29B2290-5EB5-609A-D646-AA7D0E4C5E80}"/>
              </a:ext>
            </a:extLst>
          </p:cNvPr>
          <p:cNvPicPr>
            <a:picLocks noChangeAspect="1"/>
          </p:cNvPicPr>
          <p:nvPr/>
        </p:nvPicPr>
        <p:blipFill>
          <a:blip r:embed="rId3"/>
          <a:stretch>
            <a:fillRect/>
          </a:stretch>
        </p:blipFill>
        <p:spPr>
          <a:xfrm>
            <a:off x="1884860" y="4751175"/>
            <a:ext cx="3343742" cy="1733792"/>
          </a:xfrm>
          <a:prstGeom prst="rect">
            <a:avLst/>
          </a:prstGeom>
        </p:spPr>
      </p:pic>
      <p:pic>
        <p:nvPicPr>
          <p:cNvPr id="6" name="Picture 5">
            <a:extLst>
              <a:ext uri="{FF2B5EF4-FFF2-40B4-BE49-F238E27FC236}">
                <a16:creationId xmlns:a16="http://schemas.microsoft.com/office/drawing/2014/main" id="{6E6061F2-11F3-9411-E844-1E32F03E706B}"/>
              </a:ext>
            </a:extLst>
          </p:cNvPr>
          <p:cNvPicPr>
            <a:picLocks noChangeAspect="1"/>
          </p:cNvPicPr>
          <p:nvPr/>
        </p:nvPicPr>
        <p:blipFill>
          <a:blip r:embed="rId4"/>
          <a:stretch>
            <a:fillRect/>
          </a:stretch>
        </p:blipFill>
        <p:spPr>
          <a:xfrm>
            <a:off x="6832164" y="2408424"/>
            <a:ext cx="4788972" cy="3625201"/>
          </a:xfrm>
          <a:prstGeom prst="rect">
            <a:avLst/>
          </a:prstGeom>
        </p:spPr>
      </p:pic>
      <p:sp>
        <p:nvSpPr>
          <p:cNvPr id="7" name="Arrow: Down 6">
            <a:extLst>
              <a:ext uri="{FF2B5EF4-FFF2-40B4-BE49-F238E27FC236}">
                <a16:creationId xmlns:a16="http://schemas.microsoft.com/office/drawing/2014/main" id="{7DDB5E1B-653B-1C89-9738-357BA6BCB08D}"/>
              </a:ext>
            </a:extLst>
          </p:cNvPr>
          <p:cNvSpPr/>
          <p:nvPr/>
        </p:nvSpPr>
        <p:spPr>
          <a:xfrm>
            <a:off x="3556731" y="4316119"/>
            <a:ext cx="262466" cy="355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Arrow: Down 8">
            <a:extLst>
              <a:ext uri="{FF2B5EF4-FFF2-40B4-BE49-F238E27FC236}">
                <a16:creationId xmlns:a16="http://schemas.microsoft.com/office/drawing/2014/main" id="{DE36F931-C587-0983-5512-8CA943940B08}"/>
              </a:ext>
            </a:extLst>
          </p:cNvPr>
          <p:cNvSpPr/>
          <p:nvPr/>
        </p:nvSpPr>
        <p:spPr>
          <a:xfrm rot="16200000">
            <a:off x="5964454" y="4581968"/>
            <a:ext cx="271385" cy="12762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angle 10">
            <a:extLst>
              <a:ext uri="{FF2B5EF4-FFF2-40B4-BE49-F238E27FC236}">
                <a16:creationId xmlns:a16="http://schemas.microsoft.com/office/drawing/2014/main" id="{B21CC148-366C-A32A-BB33-3F00B6D60A38}"/>
              </a:ext>
            </a:extLst>
          </p:cNvPr>
          <p:cNvSpPr/>
          <p:nvPr/>
        </p:nvSpPr>
        <p:spPr>
          <a:xfrm>
            <a:off x="1108654" y="2633431"/>
            <a:ext cx="2710543" cy="61458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1. </a:t>
            </a:r>
            <a:r>
              <a:rPr lang="es-CO" dirty="0">
                <a:ln w="0"/>
                <a:solidFill>
                  <a:schemeClr val="tx1"/>
                </a:solidFill>
                <a:effectLst>
                  <a:outerShdw blurRad="38100" dist="19050" dir="2700000" algn="tl" rotWithShape="0">
                    <a:schemeClr val="dk1">
                      <a:alpha val="40000"/>
                    </a:schemeClr>
                  </a:outerShdw>
                </a:effectLst>
              </a:rPr>
              <a:t>Vamos al Programador de tareas</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63CECEE7-E7D7-B386-4A6B-0EDFC22C1C26}"/>
              </a:ext>
            </a:extLst>
          </p:cNvPr>
          <p:cNvSpPr/>
          <p:nvPr/>
        </p:nvSpPr>
        <p:spPr>
          <a:xfrm>
            <a:off x="459350" y="4233119"/>
            <a:ext cx="2710543" cy="595564"/>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2. </a:t>
            </a:r>
            <a:r>
              <a:rPr lang="es-CO" dirty="0">
                <a:ln w="0"/>
                <a:solidFill>
                  <a:schemeClr val="tx1"/>
                </a:solidFill>
                <a:effectLst>
                  <a:outerShdw blurRad="38100" dist="19050" dir="2700000" algn="tl" rotWithShape="0">
                    <a:schemeClr val="dk1">
                      <a:alpha val="40000"/>
                    </a:schemeClr>
                  </a:outerShdw>
                </a:effectLst>
              </a:rPr>
              <a:t>Creamos una nueva tarea</a:t>
            </a:r>
            <a:endParaRPr lang="es-CO" sz="160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EB74B306-465B-A7B9-64B6-9CC23CED06C2}"/>
              </a:ext>
            </a:extLst>
          </p:cNvPr>
          <p:cNvSpPr/>
          <p:nvPr/>
        </p:nvSpPr>
        <p:spPr>
          <a:xfrm>
            <a:off x="6760027" y="1841417"/>
            <a:ext cx="2710543" cy="595564"/>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n w="0"/>
                <a:solidFill>
                  <a:schemeClr val="tx1"/>
                </a:solidFill>
                <a:effectLst>
                  <a:outerShdw blurRad="38100" dist="19050" dir="2700000" algn="tl" rotWithShape="0">
                    <a:schemeClr val="dk1">
                      <a:alpha val="40000"/>
                    </a:schemeClr>
                  </a:outerShdw>
                </a:effectLst>
              </a:rPr>
              <a:t>3. </a:t>
            </a:r>
            <a:r>
              <a:rPr lang="es-CO" dirty="0">
                <a:ln w="0"/>
                <a:solidFill>
                  <a:schemeClr val="tx1"/>
                </a:solidFill>
                <a:effectLst>
                  <a:outerShdw blurRad="38100" dist="19050" dir="2700000" algn="tl" rotWithShape="0">
                    <a:schemeClr val="dk1">
                      <a:alpha val="40000"/>
                    </a:schemeClr>
                  </a:outerShdw>
                </a:effectLst>
              </a:rPr>
              <a:t>Damos un nombre a la tarea</a:t>
            </a:r>
            <a:endParaRPr lang="es-CO"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7214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TotalTime>
  <Words>649</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Proyecto Merge</vt:lpstr>
      <vt:lpstr>Cronograma</vt:lpstr>
      <vt:lpstr>Arquitectura de datos</vt:lpstr>
      <vt:lpstr>Análisis - Insights</vt:lpstr>
      <vt:lpstr>Análisis - Insights</vt:lpstr>
      <vt:lpstr>Análisis - Insights</vt:lpstr>
      <vt:lpstr>Análisis - Insights</vt:lpstr>
      <vt:lpstr>Propuestas campaña</vt:lpstr>
      <vt:lpstr>Documentación Automatización</vt:lpstr>
      <vt:lpstr>Documentación Automatización</vt:lpstr>
      <vt:lpstr>Documentación Automatización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Felipe Castro</dc:creator>
  <cp:lastModifiedBy>Luis Felie Castro</cp:lastModifiedBy>
  <cp:revision>32</cp:revision>
  <dcterms:created xsi:type="dcterms:W3CDTF">2024-05-11T16:55:13Z</dcterms:created>
  <dcterms:modified xsi:type="dcterms:W3CDTF">2024-05-12T01:53:04Z</dcterms:modified>
</cp:coreProperties>
</file>