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1E37A44-7F61-45E3-8B48-6B46F99722A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F81BBE2-AC31-4FC8-94C7-A138D2102CD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7518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7A44-7F61-45E3-8B48-6B46F99722A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BBE2-AC31-4FC8-94C7-A138D2102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2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7A44-7F61-45E3-8B48-6B46F99722A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BBE2-AC31-4FC8-94C7-A138D2102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7A44-7F61-45E3-8B48-6B46F99722A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BBE2-AC31-4FC8-94C7-A138D2102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7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7A44-7F61-45E3-8B48-6B46F99722A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BBE2-AC31-4FC8-94C7-A138D2102CD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845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7A44-7F61-45E3-8B48-6B46F99722A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BBE2-AC31-4FC8-94C7-A138D2102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3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7A44-7F61-45E3-8B48-6B46F99722A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BBE2-AC31-4FC8-94C7-A138D2102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7A44-7F61-45E3-8B48-6B46F99722A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BBE2-AC31-4FC8-94C7-A138D2102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9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7A44-7F61-45E3-8B48-6B46F99722A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BBE2-AC31-4FC8-94C7-A138D2102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5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7A44-7F61-45E3-8B48-6B46F99722A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BBE2-AC31-4FC8-94C7-A138D2102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7A44-7F61-45E3-8B48-6B46F99722A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BBE2-AC31-4FC8-94C7-A138D2102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2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1E37A44-7F61-45E3-8B48-6B46F99722A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F81BBE2-AC31-4FC8-94C7-A138D2102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3043646"/>
            <a:ext cx="9418320" cy="979714"/>
          </a:xfrm>
        </p:spPr>
        <p:txBody>
          <a:bodyPr>
            <a:normAutofit/>
          </a:bodyPr>
          <a:lstStyle/>
          <a:p>
            <a:r>
              <a:rPr lang="es-ES" sz="6000" dirty="0" smtClean="0"/>
              <a:t>Patrón </a:t>
            </a:r>
            <a:r>
              <a:rPr lang="es-ES" sz="6000" dirty="0" err="1" smtClean="0"/>
              <a:t>Template</a:t>
            </a:r>
            <a:r>
              <a:rPr lang="es-ES" sz="6000" dirty="0" smtClean="0"/>
              <a:t> </a:t>
            </a:r>
            <a:r>
              <a:rPr lang="es-ES" sz="6000" dirty="0" err="1" smtClean="0"/>
              <a:t>Method</a:t>
            </a:r>
            <a:endParaRPr lang="en-US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1873" y="4741817"/>
            <a:ext cx="9418320" cy="1254034"/>
          </a:xfrm>
        </p:spPr>
        <p:txBody>
          <a:bodyPr>
            <a:normAutofit/>
          </a:bodyPr>
          <a:lstStyle/>
          <a:p>
            <a:r>
              <a:rPr lang="es-ES" sz="2800" dirty="0" smtClean="0"/>
              <a:t>También conocido como Método Plantilla o simplemente como Plantilla.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332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8430768" cy="1397726"/>
          </a:xfrm>
        </p:spPr>
        <p:txBody>
          <a:bodyPr/>
          <a:lstStyle/>
          <a:p>
            <a:pPr algn="ctr"/>
            <a:r>
              <a:rPr lang="es-ES" b="1" u="sng" dirty="0" smtClean="0"/>
              <a:t>Definición y Propósito</a:t>
            </a:r>
            <a:endParaRPr lang="en-U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1872" y="2063931"/>
            <a:ext cx="8595360" cy="4116206"/>
          </a:xfrm>
        </p:spPr>
        <p:txBody>
          <a:bodyPr/>
          <a:lstStyle/>
          <a:p>
            <a:r>
              <a:rPr lang="es-ES" dirty="0" smtClean="0"/>
              <a:t>Es un patrón de comportamiento de clases.</a:t>
            </a:r>
          </a:p>
          <a:p>
            <a:r>
              <a:rPr lang="es-ES" dirty="0" smtClean="0"/>
              <a:t>Define </a:t>
            </a:r>
            <a:r>
              <a:rPr lang="es-ES" dirty="0" smtClean="0"/>
              <a:t>en </a:t>
            </a:r>
            <a:r>
              <a:rPr lang="es-ES" dirty="0" smtClean="0"/>
              <a:t>una operación el esqueleto de un algoritmo, delegando en las subclases algunos de sus pasos. </a:t>
            </a:r>
          </a:p>
          <a:p>
            <a:r>
              <a:rPr lang="es-ES" dirty="0" smtClean="0"/>
              <a:t>Permite que las subclases puedan implementar y redefinir ciertos pasos del algoritmo de la clase padre, siempre y cuando no se cambie su estructura.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7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 smtClean="0"/>
              <a:t>Aplicabilidad</a:t>
            </a:r>
            <a:endParaRPr lang="en-U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000" b="1" u="sng" dirty="0" smtClean="0"/>
          </a:p>
          <a:p>
            <a:r>
              <a:rPr lang="es-ES" sz="2000" b="1" u="sng" dirty="0" smtClean="0"/>
              <a:t>Este patrón debería usarse:</a:t>
            </a:r>
          </a:p>
          <a:p>
            <a:r>
              <a:rPr lang="es-ES" dirty="0" smtClean="0"/>
              <a:t>Para implementar las partes de un algoritmo que no cambian y dejar que sean las subclases quienes implementen el comportamiento que puede variar.</a:t>
            </a:r>
          </a:p>
          <a:p>
            <a:r>
              <a:rPr lang="es-ES" dirty="0" smtClean="0"/>
              <a:t>Cuando el comportamiento repetido de varias subclases debería factorizarse y ser localizado en una clase común para evitar el código duplicado.</a:t>
            </a:r>
          </a:p>
          <a:p>
            <a:r>
              <a:rPr lang="es-ES" dirty="0" smtClean="0"/>
              <a:t>Para controlar las extensiones de las subclases. Podemos definir un método plantilla que llame a operaciones “de enganche” en determinados puntos, permitiendo así las extensiones sólo en esos puntos.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427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6709" y="576470"/>
            <a:ext cx="7401604" cy="841513"/>
          </a:xfrm>
        </p:spPr>
        <p:txBody>
          <a:bodyPr>
            <a:noAutofit/>
          </a:bodyPr>
          <a:lstStyle/>
          <a:p>
            <a:pPr algn="ctr"/>
            <a:r>
              <a:rPr lang="es-ES" sz="3600" b="1" u="sng" dirty="0" smtClean="0"/>
              <a:t>Estructura estática del patrón</a:t>
            </a:r>
            <a:endParaRPr lang="en-US" sz="3600" b="1" u="sng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44" y="1857256"/>
            <a:ext cx="5983534" cy="3836575"/>
          </a:xfrm>
        </p:spPr>
      </p:pic>
    </p:spTree>
    <p:extLst>
      <p:ext uri="{BB962C8B-B14F-4D97-AF65-F5344CB8AC3E}">
        <p14:creationId xmlns:p14="http://schemas.microsoft.com/office/powerpoint/2010/main" val="198551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5612" y="457201"/>
            <a:ext cx="9334718" cy="1005839"/>
          </a:xfrm>
        </p:spPr>
        <p:txBody>
          <a:bodyPr>
            <a:normAutofit/>
          </a:bodyPr>
          <a:lstStyle/>
          <a:p>
            <a:pPr algn="ctr"/>
            <a:r>
              <a:rPr lang="es-ES" sz="4000" b="1" u="sng" dirty="0" smtClean="0"/>
              <a:t>Consecuencias</a:t>
            </a:r>
            <a:endParaRPr lang="en-US" sz="4000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7017" y="1554480"/>
            <a:ext cx="10371909" cy="488550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dirty="0" smtClean="0"/>
              <a:t>El método plantilla es una técnica fundamental de reutilización de código. Son particularmente importantes en las bibliotecas de clases, ya que son el modo de factorizar y extraer el comportamiento en común de las clases de la biblioteca.</a:t>
            </a:r>
          </a:p>
          <a:p>
            <a:pPr>
              <a:buFontTx/>
              <a:buChar char="-"/>
            </a:pPr>
            <a:r>
              <a:rPr lang="es-ES" dirty="0" smtClean="0"/>
              <a:t>El método plantilla lleva a una estructura de control invertido. Esto se refiere a cómo una clase padre llama a las operaciones de una subclase y no al revés. </a:t>
            </a:r>
          </a:p>
          <a:p>
            <a:pPr>
              <a:buFontTx/>
              <a:buChar char="-"/>
            </a:pPr>
            <a:r>
              <a:rPr lang="es-ES" dirty="0" smtClean="0"/>
              <a:t>El método plantilla llama a los siguientes tipos de operaciones:</a:t>
            </a:r>
          </a:p>
          <a:p>
            <a:pPr>
              <a:buFontTx/>
              <a:buChar char="-"/>
            </a:pPr>
            <a:r>
              <a:rPr lang="es-ES" dirty="0" smtClean="0"/>
              <a:t> </a:t>
            </a:r>
            <a:r>
              <a:rPr lang="es-ES" dirty="0" smtClean="0"/>
              <a:t>Operaciones </a:t>
            </a:r>
            <a:r>
              <a:rPr lang="es-ES" dirty="0" smtClean="0"/>
              <a:t>concretas </a:t>
            </a:r>
          </a:p>
          <a:p>
            <a:pPr>
              <a:buFontTx/>
              <a:buChar char="-"/>
            </a:pPr>
            <a:r>
              <a:rPr lang="es-ES" dirty="0" smtClean="0"/>
              <a:t> </a:t>
            </a:r>
            <a:r>
              <a:rPr lang="es-ES" dirty="0" smtClean="0"/>
              <a:t>Operaciones </a:t>
            </a:r>
            <a:r>
              <a:rPr lang="es-ES" dirty="0" smtClean="0"/>
              <a:t>concretas de </a:t>
            </a:r>
            <a:r>
              <a:rPr lang="es-ES" dirty="0" err="1" smtClean="0"/>
              <a:t>ClaseAbstracta</a:t>
            </a:r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Operaciones primitivas </a:t>
            </a:r>
          </a:p>
          <a:p>
            <a:pPr>
              <a:buFontTx/>
              <a:buChar char="-"/>
            </a:pPr>
            <a:r>
              <a:rPr lang="es-ES" dirty="0" smtClean="0"/>
              <a:t>Métodos </a:t>
            </a:r>
            <a:r>
              <a:rPr lang="es-ES" dirty="0" smtClean="0"/>
              <a:t>de fabricación </a:t>
            </a:r>
          </a:p>
          <a:p>
            <a:pPr>
              <a:buFontTx/>
              <a:buChar char="-"/>
            </a:pPr>
            <a:r>
              <a:rPr lang="es-ES" dirty="0" smtClean="0"/>
              <a:t>Operaciones de enganche </a:t>
            </a:r>
          </a:p>
        </p:txBody>
      </p:sp>
    </p:spTree>
    <p:extLst>
      <p:ext uri="{BB962C8B-B14F-4D97-AF65-F5344CB8AC3E}">
        <p14:creationId xmlns:p14="http://schemas.microsoft.com/office/powerpoint/2010/main" val="32644027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5847</TotalTime>
  <Words>259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Patrón Template Method</vt:lpstr>
      <vt:lpstr>Definición y Propósito</vt:lpstr>
      <vt:lpstr>Aplicabilidad</vt:lpstr>
      <vt:lpstr>Estructura estática del patrón</vt:lpstr>
      <vt:lpstr>Consecuencias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Template Method</dc:title>
  <dc:creator>Usuario</dc:creator>
  <cp:lastModifiedBy>Usuario</cp:lastModifiedBy>
  <cp:revision>14</cp:revision>
  <dcterms:created xsi:type="dcterms:W3CDTF">2022-09-06T22:14:30Z</dcterms:created>
  <dcterms:modified xsi:type="dcterms:W3CDTF">2022-09-26T04:10:16Z</dcterms:modified>
</cp:coreProperties>
</file>