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Lst>
  <p:sldIdLst>
    <p:sldId id="256" r:id="rId2"/>
    <p:sldId id="267" r:id="rId3"/>
    <p:sldId id="258" r:id="rId4"/>
    <p:sldId id="259" r:id="rId5"/>
    <p:sldId id="257" r:id="rId6"/>
    <p:sldId id="263" r:id="rId7"/>
    <p:sldId id="260" r:id="rId8"/>
    <p:sldId id="261" r:id="rId9"/>
    <p:sldId id="262"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1E37A44-7F61-45E3-8B48-6B46F99722A7}" type="datetimeFigureOut">
              <a:rPr lang="en-US" smtClean="0"/>
              <a:t>9/28/2022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F81BBE2-AC31-4FC8-94C7-A138D2102CD4}"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75187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1E37A44-7F61-45E3-8B48-6B46F99722A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1BBE2-AC31-4FC8-94C7-A138D2102CD4}" type="slidenum">
              <a:rPr lang="en-US" smtClean="0"/>
              <a:t>‹Nº›</a:t>
            </a:fld>
            <a:endParaRPr lang="en-US"/>
          </a:p>
        </p:txBody>
      </p:sp>
    </p:spTree>
    <p:extLst>
      <p:ext uri="{BB962C8B-B14F-4D97-AF65-F5344CB8AC3E}">
        <p14:creationId xmlns:p14="http://schemas.microsoft.com/office/powerpoint/2010/main" val="275582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1E37A44-7F61-45E3-8B48-6B46F99722A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1BBE2-AC31-4FC8-94C7-A138D2102CD4}" type="slidenum">
              <a:rPr lang="en-US" smtClean="0"/>
              <a:t>‹Nº›</a:t>
            </a:fld>
            <a:endParaRPr lang="en-US"/>
          </a:p>
        </p:txBody>
      </p:sp>
    </p:spTree>
    <p:extLst>
      <p:ext uri="{BB962C8B-B14F-4D97-AF65-F5344CB8AC3E}">
        <p14:creationId xmlns:p14="http://schemas.microsoft.com/office/powerpoint/2010/main" val="14923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1E37A44-7F61-45E3-8B48-6B46F99722A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1BBE2-AC31-4FC8-94C7-A138D2102CD4}" type="slidenum">
              <a:rPr lang="en-US" smtClean="0"/>
              <a:t>‹Nº›</a:t>
            </a:fld>
            <a:endParaRPr lang="en-US"/>
          </a:p>
        </p:txBody>
      </p:sp>
    </p:spTree>
    <p:extLst>
      <p:ext uri="{BB962C8B-B14F-4D97-AF65-F5344CB8AC3E}">
        <p14:creationId xmlns:p14="http://schemas.microsoft.com/office/powerpoint/2010/main" val="204917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1E37A44-7F61-45E3-8B48-6B46F99722A7}"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1BBE2-AC31-4FC8-94C7-A138D2102CD4}"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845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1E37A44-7F61-45E3-8B48-6B46F99722A7}"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1BBE2-AC31-4FC8-94C7-A138D2102CD4}" type="slidenum">
              <a:rPr lang="en-US" smtClean="0"/>
              <a:t>‹Nº›</a:t>
            </a:fld>
            <a:endParaRPr lang="en-US"/>
          </a:p>
        </p:txBody>
      </p:sp>
    </p:spTree>
    <p:extLst>
      <p:ext uri="{BB962C8B-B14F-4D97-AF65-F5344CB8AC3E}">
        <p14:creationId xmlns:p14="http://schemas.microsoft.com/office/powerpoint/2010/main" val="55293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smtClean="0"/>
              <a:t>Editar el estilo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1E37A44-7F61-45E3-8B48-6B46F99722A7}"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81BBE2-AC31-4FC8-94C7-A138D2102CD4}" type="slidenum">
              <a:rPr lang="en-US" smtClean="0"/>
              <a:t>‹Nº›</a:t>
            </a:fld>
            <a:endParaRPr lang="en-US"/>
          </a:p>
        </p:txBody>
      </p:sp>
    </p:spTree>
    <p:extLst>
      <p:ext uri="{BB962C8B-B14F-4D97-AF65-F5344CB8AC3E}">
        <p14:creationId xmlns:p14="http://schemas.microsoft.com/office/powerpoint/2010/main" val="341687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1E37A44-7F61-45E3-8B48-6B46F99722A7}"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81BBE2-AC31-4FC8-94C7-A138D2102CD4}" type="slidenum">
              <a:rPr lang="en-US" smtClean="0"/>
              <a:t>‹Nº›</a:t>
            </a:fld>
            <a:endParaRPr lang="en-US"/>
          </a:p>
        </p:txBody>
      </p:sp>
    </p:spTree>
    <p:extLst>
      <p:ext uri="{BB962C8B-B14F-4D97-AF65-F5344CB8AC3E}">
        <p14:creationId xmlns:p14="http://schemas.microsoft.com/office/powerpoint/2010/main" val="138559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37A44-7F61-45E3-8B48-6B46F99722A7}"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81BBE2-AC31-4FC8-94C7-A138D2102CD4}" type="slidenum">
              <a:rPr lang="en-US" smtClean="0"/>
              <a:t>‹Nº›</a:t>
            </a:fld>
            <a:endParaRPr lang="en-US"/>
          </a:p>
        </p:txBody>
      </p:sp>
    </p:spTree>
    <p:extLst>
      <p:ext uri="{BB962C8B-B14F-4D97-AF65-F5344CB8AC3E}">
        <p14:creationId xmlns:p14="http://schemas.microsoft.com/office/powerpoint/2010/main" val="354345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1E37A44-7F61-45E3-8B48-6B46F99722A7}"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1BBE2-AC31-4FC8-94C7-A138D2102CD4}" type="slidenum">
              <a:rPr lang="en-US" smtClean="0"/>
              <a:t>‹Nº›</a:t>
            </a:fld>
            <a:endParaRPr lang="en-US"/>
          </a:p>
        </p:txBody>
      </p:sp>
    </p:spTree>
    <p:extLst>
      <p:ext uri="{BB962C8B-B14F-4D97-AF65-F5344CB8AC3E}">
        <p14:creationId xmlns:p14="http://schemas.microsoft.com/office/powerpoint/2010/main" val="2832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1E37A44-7F61-45E3-8B48-6B46F99722A7}"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1BBE2-AC31-4FC8-94C7-A138D2102CD4}" type="slidenum">
              <a:rPr lang="en-US" smtClean="0"/>
              <a:t>‹Nº›</a:t>
            </a:fld>
            <a:endParaRPr lang="en-US"/>
          </a:p>
        </p:txBody>
      </p:sp>
    </p:spTree>
    <p:extLst>
      <p:ext uri="{BB962C8B-B14F-4D97-AF65-F5344CB8AC3E}">
        <p14:creationId xmlns:p14="http://schemas.microsoft.com/office/powerpoint/2010/main" val="112592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1E37A44-7F61-45E3-8B48-6B46F99722A7}" type="datetimeFigureOut">
              <a:rPr lang="en-US" smtClean="0"/>
              <a:t>9/28/2022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F81BBE2-AC31-4FC8-94C7-A138D2102CD4}" type="slidenum">
              <a:rPr lang="en-US" smtClean="0"/>
              <a:t>‹Nº›</a:t>
            </a:fld>
            <a:endParaRPr lang="en-US"/>
          </a:p>
        </p:txBody>
      </p:sp>
    </p:spTree>
    <p:extLst>
      <p:ext uri="{BB962C8B-B14F-4D97-AF65-F5344CB8AC3E}">
        <p14:creationId xmlns:p14="http://schemas.microsoft.com/office/powerpoint/2010/main" val="1080986614"/>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36192" y="2795451"/>
            <a:ext cx="9418320" cy="979714"/>
          </a:xfrm>
        </p:spPr>
        <p:txBody>
          <a:bodyPr>
            <a:normAutofit/>
          </a:bodyPr>
          <a:lstStyle/>
          <a:p>
            <a:r>
              <a:rPr lang="es-ES" sz="6000" dirty="0" smtClean="0"/>
              <a:t>Patrón </a:t>
            </a:r>
            <a:r>
              <a:rPr lang="es-ES" sz="6000" dirty="0" err="1" smtClean="0"/>
              <a:t>Template</a:t>
            </a:r>
            <a:r>
              <a:rPr lang="es-ES" sz="6000" dirty="0" smtClean="0"/>
              <a:t> </a:t>
            </a:r>
            <a:r>
              <a:rPr lang="es-ES" sz="6000" dirty="0" err="1" smtClean="0"/>
              <a:t>Method</a:t>
            </a:r>
            <a:endParaRPr lang="en-US" sz="6000" dirty="0"/>
          </a:p>
        </p:txBody>
      </p:sp>
      <p:sp>
        <p:nvSpPr>
          <p:cNvPr id="3" name="Subtítulo 2"/>
          <p:cNvSpPr>
            <a:spLocks noGrp="1"/>
          </p:cNvSpPr>
          <p:nvPr>
            <p:ph type="subTitle" idx="1"/>
          </p:nvPr>
        </p:nvSpPr>
        <p:spPr>
          <a:xfrm>
            <a:off x="1536192" y="4274067"/>
            <a:ext cx="9418320" cy="1254034"/>
          </a:xfrm>
        </p:spPr>
        <p:txBody>
          <a:bodyPr>
            <a:normAutofit/>
          </a:bodyPr>
          <a:lstStyle/>
          <a:p>
            <a:r>
              <a:rPr lang="es-ES" sz="2800" dirty="0" smtClean="0"/>
              <a:t>También conocido como Método Plantilla o simplemente como Plantilla.</a:t>
            </a:r>
            <a:endParaRPr lang="en-US" sz="2800" dirty="0"/>
          </a:p>
        </p:txBody>
      </p:sp>
      <p:sp>
        <p:nvSpPr>
          <p:cNvPr id="4" name="CuadroTexto 3"/>
          <p:cNvSpPr txBox="1"/>
          <p:nvPr/>
        </p:nvSpPr>
        <p:spPr>
          <a:xfrm>
            <a:off x="757647" y="5615242"/>
            <a:ext cx="2612572" cy="369332"/>
          </a:xfrm>
          <a:prstGeom prst="rect">
            <a:avLst/>
          </a:prstGeom>
          <a:noFill/>
        </p:spPr>
        <p:txBody>
          <a:bodyPr wrap="square" rtlCol="0">
            <a:spAutoFit/>
          </a:bodyPr>
          <a:lstStyle/>
          <a:p>
            <a:r>
              <a:rPr lang="es-ES" dirty="0" smtClean="0"/>
              <a:t>Alumno: Villa Luciano</a:t>
            </a:r>
            <a:endParaRPr lang="en-US" dirty="0"/>
          </a:p>
        </p:txBody>
      </p:sp>
      <p:sp>
        <p:nvSpPr>
          <p:cNvPr id="5" name="CuadroTexto 4"/>
          <p:cNvSpPr txBox="1"/>
          <p:nvPr/>
        </p:nvSpPr>
        <p:spPr>
          <a:xfrm>
            <a:off x="757647" y="6027003"/>
            <a:ext cx="2717073" cy="646331"/>
          </a:xfrm>
          <a:prstGeom prst="rect">
            <a:avLst/>
          </a:prstGeom>
          <a:noFill/>
        </p:spPr>
        <p:txBody>
          <a:bodyPr wrap="square" rtlCol="0">
            <a:spAutoFit/>
          </a:bodyPr>
          <a:lstStyle/>
          <a:p>
            <a:r>
              <a:rPr lang="es-ES" dirty="0" smtClean="0"/>
              <a:t>Diseño de Sistemas Año 2022</a:t>
            </a:r>
            <a:endParaRPr lang="en-US" dirty="0"/>
          </a:p>
        </p:txBody>
      </p:sp>
    </p:spTree>
    <p:extLst>
      <p:ext uri="{BB962C8B-B14F-4D97-AF65-F5344CB8AC3E}">
        <p14:creationId xmlns:p14="http://schemas.microsoft.com/office/powerpoint/2010/main" val="1973325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1417" y="1280159"/>
            <a:ext cx="8430768" cy="1528354"/>
          </a:xfrm>
        </p:spPr>
        <p:txBody>
          <a:bodyPr>
            <a:normAutofit fontScale="90000"/>
          </a:bodyPr>
          <a:lstStyle/>
          <a:p>
            <a:pPr algn="ctr"/>
            <a:r>
              <a:rPr lang="es-ES" b="1" u="sng" dirty="0" smtClean="0"/>
              <a:t>Código ejemplo de implementación:</a:t>
            </a:r>
            <a:br>
              <a:rPr lang="es-ES" b="1" u="sng" dirty="0" smtClean="0"/>
            </a:br>
            <a:r>
              <a:rPr lang="es-ES" b="1" u="sng" dirty="0"/>
              <a:t/>
            </a:r>
            <a:br>
              <a:rPr lang="es-ES" b="1" u="sng" dirty="0"/>
            </a:br>
            <a:endParaRPr lang="en-US" sz="3600" b="1" u="sng" dirty="0"/>
          </a:p>
        </p:txBody>
      </p:sp>
      <p:sp>
        <p:nvSpPr>
          <p:cNvPr id="3" name="CuadroTexto 2"/>
          <p:cNvSpPr txBox="1"/>
          <p:nvPr/>
        </p:nvSpPr>
        <p:spPr>
          <a:xfrm>
            <a:off x="809897" y="2704011"/>
            <a:ext cx="8530046" cy="2677656"/>
          </a:xfrm>
          <a:prstGeom prst="rect">
            <a:avLst/>
          </a:prstGeom>
          <a:noFill/>
        </p:spPr>
        <p:txBody>
          <a:bodyPr wrap="square" rtlCol="0">
            <a:spAutoFit/>
          </a:bodyPr>
          <a:lstStyle/>
          <a:p>
            <a:r>
              <a:rPr lang="es-ES" sz="2400" dirty="0" smtClean="0"/>
              <a:t>Una operación bancaria de préstamos puede requerir de diversos pasos para poder completarse. Ellos son:</a:t>
            </a:r>
          </a:p>
          <a:p>
            <a:endParaRPr lang="es-ES" sz="2400" dirty="0" smtClean="0"/>
          </a:p>
          <a:p>
            <a:r>
              <a:rPr lang="es-ES" sz="2400" dirty="0" smtClean="0"/>
              <a:t>1- Verificar el stock de las acciones del cliente</a:t>
            </a:r>
            <a:endParaRPr lang="es-ES" sz="2400" dirty="0"/>
          </a:p>
          <a:p>
            <a:r>
              <a:rPr lang="es-ES" sz="2400" dirty="0"/>
              <a:t>2</a:t>
            </a:r>
            <a:r>
              <a:rPr lang="es-ES" sz="2400" dirty="0" smtClean="0"/>
              <a:t>- Verificar Balance bancario del cliente</a:t>
            </a:r>
          </a:p>
          <a:p>
            <a:r>
              <a:rPr lang="es-ES" sz="2400" dirty="0"/>
              <a:t>3</a:t>
            </a:r>
            <a:r>
              <a:rPr lang="es-ES" sz="2400" dirty="0" smtClean="0"/>
              <a:t>- Verificar si el cliente tiene otros préstamos</a:t>
            </a:r>
          </a:p>
          <a:p>
            <a:r>
              <a:rPr lang="es-ES" sz="2400" dirty="0"/>
              <a:t>4</a:t>
            </a:r>
            <a:r>
              <a:rPr lang="es-ES" sz="2400" dirty="0" smtClean="0"/>
              <a:t>- Verificar ingresos actuales del cliente</a:t>
            </a:r>
            <a:endParaRPr lang="en-US" sz="2400" dirty="0"/>
          </a:p>
        </p:txBody>
      </p:sp>
    </p:spTree>
    <p:extLst>
      <p:ext uri="{BB962C8B-B14F-4D97-AF65-F5344CB8AC3E}">
        <p14:creationId xmlns:p14="http://schemas.microsoft.com/office/powerpoint/2010/main" val="897745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165" y="551543"/>
            <a:ext cx="8186928" cy="864008"/>
          </a:xfrm>
        </p:spPr>
        <p:txBody>
          <a:bodyPr>
            <a:normAutofit fontScale="90000"/>
          </a:bodyPr>
          <a:lstStyle/>
          <a:p>
            <a:r>
              <a:rPr lang="es-ES" b="1" u="sng" dirty="0" smtClean="0"/>
              <a:t>Estructura estática del ejemplo</a:t>
            </a:r>
            <a:endParaRPr lang="en-US" b="1" u="sng"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1153" y="1415551"/>
            <a:ext cx="6602505" cy="5160061"/>
          </a:xfrm>
        </p:spPr>
      </p:pic>
      <p:sp>
        <p:nvSpPr>
          <p:cNvPr id="3" name="CuadroTexto 2"/>
          <p:cNvSpPr txBox="1"/>
          <p:nvPr/>
        </p:nvSpPr>
        <p:spPr>
          <a:xfrm>
            <a:off x="666206" y="2181497"/>
            <a:ext cx="2226833" cy="2308324"/>
          </a:xfrm>
          <a:prstGeom prst="rect">
            <a:avLst/>
          </a:prstGeom>
          <a:noFill/>
        </p:spPr>
        <p:txBody>
          <a:bodyPr wrap="square" rtlCol="0">
            <a:spAutoFit/>
          </a:bodyPr>
          <a:lstStyle/>
          <a:p>
            <a:r>
              <a:rPr lang="es-ES" dirty="0" smtClean="0"/>
              <a:t>La clase </a:t>
            </a:r>
            <a:r>
              <a:rPr lang="es-ES" dirty="0" err="1" smtClean="0"/>
              <a:t>Prestamo</a:t>
            </a:r>
            <a:r>
              <a:rPr lang="es-ES" dirty="0" smtClean="0"/>
              <a:t> actúa de “pasamanos” para que las clases concretas le puedan dar un comportamiento específico. </a:t>
            </a:r>
            <a:endParaRPr lang="en-US" dirty="0"/>
          </a:p>
        </p:txBody>
      </p:sp>
    </p:spTree>
    <p:extLst>
      <p:ext uri="{BB962C8B-B14F-4D97-AF65-F5344CB8AC3E}">
        <p14:creationId xmlns:p14="http://schemas.microsoft.com/office/powerpoint/2010/main" val="4278738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92009" y="2194560"/>
            <a:ext cx="6144768" cy="1606732"/>
          </a:xfrm>
        </p:spPr>
        <p:txBody>
          <a:bodyPr/>
          <a:lstStyle/>
          <a:p>
            <a:r>
              <a:rPr lang="es-ES" dirty="0" smtClean="0"/>
              <a:t>¿Preguntas?</a:t>
            </a:r>
            <a:endParaRPr lang="en-US" dirty="0"/>
          </a:p>
        </p:txBody>
      </p:sp>
    </p:spTree>
    <p:extLst>
      <p:ext uri="{BB962C8B-B14F-4D97-AF65-F5344CB8AC3E}">
        <p14:creationId xmlns:p14="http://schemas.microsoft.com/office/powerpoint/2010/main" val="1279100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4386" y="535577"/>
            <a:ext cx="8874905" cy="1025116"/>
          </a:xfrm>
        </p:spPr>
        <p:txBody>
          <a:bodyPr/>
          <a:lstStyle/>
          <a:p>
            <a:r>
              <a:rPr lang="es-ES" dirty="0" smtClean="0"/>
              <a:t>Introducción a Patrones</a:t>
            </a:r>
            <a:endParaRPr lang="en-US" dirty="0"/>
          </a:p>
        </p:txBody>
      </p:sp>
      <p:sp>
        <p:nvSpPr>
          <p:cNvPr id="3" name="Marcador de contenido 2"/>
          <p:cNvSpPr>
            <a:spLocks noGrp="1"/>
          </p:cNvSpPr>
          <p:nvPr>
            <p:ph idx="1"/>
          </p:nvPr>
        </p:nvSpPr>
        <p:spPr>
          <a:xfrm>
            <a:off x="339635" y="1750423"/>
            <a:ext cx="10667129" cy="4885509"/>
          </a:xfrm>
        </p:spPr>
        <p:txBody>
          <a:bodyPr>
            <a:normAutofit fontScale="62500" lnSpcReduction="20000"/>
          </a:bodyPr>
          <a:lstStyle/>
          <a:p>
            <a:r>
              <a:rPr lang="es-ES" sz="2500" dirty="0" smtClean="0"/>
              <a:t>Los patrones son técnicas que ya han sido probadas</a:t>
            </a:r>
          </a:p>
          <a:p>
            <a:r>
              <a:rPr lang="es-ES" sz="2500" dirty="0"/>
              <a:t>Estos patrones resuelven problemas concretos de diseño, y hacen que los diseños orientados a objetos sean más flexibles, elegantes y reutilizables. Los patrones ayudan a los diseñadores a reutilizar buenos diseños al basar los nuevos diseños en la experiencia previa. </a:t>
            </a:r>
            <a:endParaRPr lang="es-ES" sz="2500" dirty="0" smtClean="0"/>
          </a:p>
          <a:p>
            <a:r>
              <a:rPr lang="es-ES" sz="2500" dirty="0" smtClean="0"/>
              <a:t>El uso de patrones generalmente diferencia a un buen diseño de otro que, en el mejor de los casos, da una solución a un problema concreto, pero que no se adapta, o lo hace muy mal a nuevos requisitos, a nuevas funcionalidades que se le quiera dar al sistema. Por lo que decimos que también al usar los patrones estamos favoreciendo la escalabilidad de nuestro producto software.</a:t>
            </a:r>
          </a:p>
          <a:p>
            <a:r>
              <a:rPr lang="es-ES" sz="2900" b="1" u="sng" dirty="0" smtClean="0"/>
              <a:t>Tipos de patrones: </a:t>
            </a:r>
            <a:endParaRPr lang="en-US" sz="2900" b="1" u="sng" dirty="0" smtClean="0"/>
          </a:p>
          <a:p>
            <a:r>
              <a:rPr lang="es-ES" b="1" u="sng" dirty="0" smtClean="0"/>
              <a:t>Según su Propósito:</a:t>
            </a:r>
          </a:p>
          <a:p>
            <a:r>
              <a:rPr lang="es-ES" dirty="0" smtClean="0"/>
              <a:t>De creación</a:t>
            </a:r>
          </a:p>
          <a:p>
            <a:r>
              <a:rPr lang="es-ES" dirty="0" smtClean="0"/>
              <a:t>Estructural</a:t>
            </a:r>
          </a:p>
          <a:p>
            <a:r>
              <a:rPr lang="es-ES" dirty="0" smtClean="0"/>
              <a:t>De comportamiento:</a:t>
            </a:r>
          </a:p>
          <a:p>
            <a:r>
              <a:rPr lang="es-ES" sz="1900" b="1" u="sng" dirty="0" smtClean="0"/>
              <a:t>Según el ámbito:</a:t>
            </a:r>
          </a:p>
          <a:p>
            <a:r>
              <a:rPr lang="es-ES" dirty="0" smtClean="0"/>
              <a:t>Patrones de clases </a:t>
            </a:r>
          </a:p>
          <a:p>
            <a:r>
              <a:rPr lang="es-ES" dirty="0" smtClean="0"/>
              <a:t>Patrones de objetos</a:t>
            </a:r>
          </a:p>
        </p:txBody>
      </p:sp>
    </p:spTree>
    <p:extLst>
      <p:ext uri="{BB962C8B-B14F-4D97-AF65-F5344CB8AC3E}">
        <p14:creationId xmlns:p14="http://schemas.microsoft.com/office/powerpoint/2010/main" val="1497911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1872" y="365760"/>
            <a:ext cx="8430768" cy="1397726"/>
          </a:xfrm>
        </p:spPr>
        <p:txBody>
          <a:bodyPr>
            <a:normAutofit fontScale="90000"/>
          </a:bodyPr>
          <a:lstStyle/>
          <a:p>
            <a:pPr algn="ctr"/>
            <a:r>
              <a:rPr lang="es-ES" b="1" u="sng" dirty="0" smtClean="0"/>
              <a:t>Definición, Propósito y objetivo de </a:t>
            </a:r>
            <a:r>
              <a:rPr lang="es-ES" b="1" u="sng" dirty="0" err="1" smtClean="0"/>
              <a:t>Template</a:t>
            </a:r>
            <a:r>
              <a:rPr lang="es-ES" b="1" u="sng" dirty="0" smtClean="0"/>
              <a:t> </a:t>
            </a:r>
            <a:r>
              <a:rPr lang="es-ES" b="1" u="sng" dirty="0" err="1" smtClean="0"/>
              <a:t>Method</a:t>
            </a:r>
            <a:endParaRPr lang="en-US" b="1" u="sng" dirty="0"/>
          </a:p>
        </p:txBody>
      </p:sp>
      <p:sp>
        <p:nvSpPr>
          <p:cNvPr id="3" name="Marcador de contenido 2"/>
          <p:cNvSpPr>
            <a:spLocks noGrp="1"/>
          </p:cNvSpPr>
          <p:nvPr>
            <p:ph idx="1"/>
          </p:nvPr>
        </p:nvSpPr>
        <p:spPr>
          <a:xfrm>
            <a:off x="1261872" y="2063930"/>
            <a:ext cx="8595360" cy="4493623"/>
          </a:xfrm>
        </p:spPr>
        <p:txBody>
          <a:bodyPr>
            <a:normAutofit fontScale="77500" lnSpcReduction="20000"/>
          </a:bodyPr>
          <a:lstStyle/>
          <a:p>
            <a:endParaRPr lang="es-ES" dirty="0" smtClean="0"/>
          </a:p>
          <a:p>
            <a:r>
              <a:rPr lang="es-ES" sz="2400" dirty="0" smtClean="0"/>
              <a:t>Es un patrón de comportamiento de clases.</a:t>
            </a:r>
          </a:p>
          <a:p>
            <a:r>
              <a:rPr lang="es-ES" sz="2400" dirty="0" smtClean="0"/>
              <a:t>Define en una operación el esqueleto de un algoritmo, delegando en las subclases algunos de sus pasos. </a:t>
            </a:r>
          </a:p>
          <a:p>
            <a:r>
              <a:rPr lang="es-ES" sz="2400" dirty="0" smtClean="0"/>
              <a:t>Permite que las subclases puedan implementar y redefinir ciertos pasos del algoritmo de la clase padre, siempre y cuando no se cambie su estructura. </a:t>
            </a:r>
            <a:endParaRPr lang="es-ES" sz="2400" dirty="0" smtClean="0"/>
          </a:p>
          <a:p>
            <a:r>
              <a:rPr lang="es-ES" sz="2400" dirty="0"/>
              <a:t>Al definir algunos de los pasos de un algoritmo usando operaciones abstractas, el método plantilla fija su ordenación, pero permite que las subclases modifiquen dichos pasos para adecuarse a sus necesidades</a:t>
            </a:r>
            <a:r>
              <a:rPr lang="es-ES" sz="2400" dirty="0" smtClean="0"/>
              <a:t>.</a:t>
            </a:r>
            <a:endParaRPr lang="en-US" dirty="0"/>
          </a:p>
          <a:p>
            <a:r>
              <a:rPr lang="es-ES" sz="2400" dirty="0" smtClean="0"/>
              <a:t>El objetivo de este patrón, es que podamos definir en una operación el esqueleto de un algoritmo o de cierta lógica que luego iremos a ejecutar, y dejar algunos detalles de implementación para que los hijos los puedan sobrescribir mediante herencia, pero solo algunos detalles concretos, ya que el cuerpo principal del algoritmo estará definido en el padre.	</a:t>
            </a:r>
            <a:endParaRPr lang="es-ES" sz="2400" dirty="0" smtClean="0"/>
          </a:p>
        </p:txBody>
      </p:sp>
    </p:spTree>
    <p:extLst>
      <p:ext uri="{BB962C8B-B14F-4D97-AF65-F5344CB8AC3E}">
        <p14:creationId xmlns:p14="http://schemas.microsoft.com/office/powerpoint/2010/main" val="973671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u="sng" dirty="0" smtClean="0"/>
              <a:t>Aplicabilidad</a:t>
            </a:r>
            <a:endParaRPr lang="en-US" b="1" u="sng" dirty="0"/>
          </a:p>
        </p:txBody>
      </p:sp>
      <p:sp>
        <p:nvSpPr>
          <p:cNvPr id="3" name="Marcador de contenido 2"/>
          <p:cNvSpPr>
            <a:spLocks noGrp="1"/>
          </p:cNvSpPr>
          <p:nvPr>
            <p:ph idx="1"/>
          </p:nvPr>
        </p:nvSpPr>
        <p:spPr/>
        <p:txBody>
          <a:bodyPr>
            <a:normAutofit lnSpcReduction="10000"/>
          </a:bodyPr>
          <a:lstStyle/>
          <a:p>
            <a:endParaRPr lang="es-ES" sz="2000" b="1" u="sng" dirty="0" smtClean="0"/>
          </a:p>
          <a:p>
            <a:r>
              <a:rPr lang="es-ES" sz="2400" b="1" u="sng" dirty="0" smtClean="0"/>
              <a:t>Este patrón debería usarse:</a:t>
            </a:r>
          </a:p>
          <a:p>
            <a:r>
              <a:rPr lang="es-ES" sz="2000" dirty="0" smtClean="0"/>
              <a:t>Para implementar las partes de un algoritmo que no cambian y dejar que sean las subclases quienes implementen el comportamiento que puede variar.</a:t>
            </a:r>
          </a:p>
          <a:p>
            <a:r>
              <a:rPr lang="es-ES" sz="2000" dirty="0" smtClean="0"/>
              <a:t>Cuando el comportamiento repetido de varias subclases debería factorizarse y ser localizado en una clase común para evitar el código duplicado.</a:t>
            </a:r>
          </a:p>
          <a:p>
            <a:r>
              <a:rPr lang="es-ES" sz="2000" dirty="0" smtClean="0"/>
              <a:t>Para controlar las extensiones de las subclases. El método Plantilla utiliza métodos especiales (métodos de enganche) en ciertos puntos, siendo los únicos puntos que pueden ser redefinidos y por lo tanto, los únicos puntos donde es posible la EXTENSIÓN.</a:t>
            </a:r>
            <a:endParaRPr lang="es-ES" sz="2000" dirty="0"/>
          </a:p>
        </p:txBody>
      </p:sp>
    </p:spTree>
    <p:extLst>
      <p:ext uri="{BB962C8B-B14F-4D97-AF65-F5344CB8AC3E}">
        <p14:creationId xmlns:p14="http://schemas.microsoft.com/office/powerpoint/2010/main" val="2534271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26709" y="576470"/>
            <a:ext cx="7401604" cy="841513"/>
          </a:xfrm>
        </p:spPr>
        <p:txBody>
          <a:bodyPr>
            <a:noAutofit/>
          </a:bodyPr>
          <a:lstStyle/>
          <a:p>
            <a:pPr algn="ctr"/>
            <a:r>
              <a:rPr lang="es-ES" sz="3600" b="1" u="sng" dirty="0" smtClean="0"/>
              <a:t>Estructura estática del patrón</a:t>
            </a:r>
            <a:endParaRPr lang="en-US" sz="3600" b="1" u="sng"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5744" y="1857256"/>
            <a:ext cx="5983534" cy="3836575"/>
          </a:xfrm>
        </p:spPr>
      </p:pic>
      <p:sp>
        <p:nvSpPr>
          <p:cNvPr id="3" name="CuadroTexto 2"/>
          <p:cNvSpPr txBox="1"/>
          <p:nvPr/>
        </p:nvSpPr>
        <p:spPr>
          <a:xfrm>
            <a:off x="6648993" y="4258491"/>
            <a:ext cx="4376057" cy="2050869"/>
          </a:xfrm>
          <a:prstGeom prst="rect">
            <a:avLst/>
          </a:prstGeom>
          <a:noFill/>
        </p:spPr>
        <p:txBody>
          <a:bodyPr wrap="square" rtlCol="0">
            <a:spAutoFit/>
          </a:bodyPr>
          <a:lstStyle/>
          <a:p>
            <a:r>
              <a:rPr lang="es-ES" dirty="0"/>
              <a:t>S</a:t>
            </a:r>
            <a:r>
              <a:rPr lang="es-ES" dirty="0" smtClean="0"/>
              <a:t>e </a:t>
            </a:r>
            <a:r>
              <a:rPr lang="es-ES" dirty="0"/>
              <a:t>encuentra una operación concreta, que es justamente la operación </a:t>
            </a:r>
            <a:r>
              <a:rPr lang="es-ES" dirty="0" err="1"/>
              <a:t>MetodoPlantilla</a:t>
            </a:r>
            <a:r>
              <a:rPr lang="es-ES" dirty="0"/>
              <a:t> () que es la que va a permitir realizar el conjunto de operaciones y la secuencia que corresponda, a partir de las implementaciones CONCRETAS</a:t>
            </a:r>
            <a:endParaRPr lang="en-US" dirty="0"/>
          </a:p>
        </p:txBody>
      </p:sp>
    </p:spTree>
    <p:extLst>
      <p:ext uri="{BB962C8B-B14F-4D97-AF65-F5344CB8AC3E}">
        <p14:creationId xmlns:p14="http://schemas.microsoft.com/office/powerpoint/2010/main" val="1985511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26709" y="576470"/>
            <a:ext cx="7401604" cy="841513"/>
          </a:xfrm>
        </p:spPr>
        <p:txBody>
          <a:bodyPr>
            <a:noAutofit/>
          </a:bodyPr>
          <a:lstStyle/>
          <a:p>
            <a:pPr algn="ctr"/>
            <a:r>
              <a:rPr lang="es-ES" sz="3600" b="1" u="sng" dirty="0" smtClean="0"/>
              <a:t>Ejemplo </a:t>
            </a:r>
            <a:r>
              <a:rPr lang="es-ES" sz="3600" b="1" u="sng" dirty="0" smtClean="0"/>
              <a:t>real de </a:t>
            </a:r>
            <a:r>
              <a:rPr lang="es-ES" sz="3600" b="1" u="sng" dirty="0" smtClean="0"/>
              <a:t>estructura estática del patrón</a:t>
            </a:r>
            <a:endParaRPr lang="en-US" sz="3600" b="1" u="sng"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3057" y="1736035"/>
            <a:ext cx="6208908" cy="3746625"/>
          </a:xfrm>
        </p:spPr>
      </p:pic>
    </p:spTree>
    <p:extLst>
      <p:ext uri="{BB962C8B-B14F-4D97-AF65-F5344CB8AC3E}">
        <p14:creationId xmlns:p14="http://schemas.microsoft.com/office/powerpoint/2010/main" val="1030682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5612" y="457201"/>
            <a:ext cx="9334718" cy="1005839"/>
          </a:xfrm>
        </p:spPr>
        <p:txBody>
          <a:bodyPr>
            <a:normAutofit/>
          </a:bodyPr>
          <a:lstStyle/>
          <a:p>
            <a:pPr algn="ctr"/>
            <a:r>
              <a:rPr lang="es-ES" sz="4000" b="1" u="sng" dirty="0" smtClean="0"/>
              <a:t>Consecuencias</a:t>
            </a:r>
            <a:endParaRPr lang="en-US" sz="4000" b="1" u="sng" dirty="0"/>
          </a:p>
        </p:txBody>
      </p:sp>
      <p:sp>
        <p:nvSpPr>
          <p:cNvPr id="3" name="Marcador de contenido 2"/>
          <p:cNvSpPr>
            <a:spLocks noGrp="1"/>
          </p:cNvSpPr>
          <p:nvPr>
            <p:ph idx="1"/>
          </p:nvPr>
        </p:nvSpPr>
        <p:spPr>
          <a:xfrm>
            <a:off x="627017" y="1554480"/>
            <a:ext cx="10371909" cy="4885509"/>
          </a:xfrm>
        </p:spPr>
        <p:txBody>
          <a:bodyPr>
            <a:normAutofit/>
          </a:bodyPr>
          <a:lstStyle/>
          <a:p>
            <a:pPr>
              <a:buFontTx/>
              <a:buChar char="-"/>
            </a:pPr>
            <a:endParaRPr lang="es-ES" dirty="0" smtClean="0"/>
          </a:p>
          <a:p>
            <a:pPr>
              <a:buFontTx/>
              <a:buChar char="-"/>
            </a:pPr>
            <a:r>
              <a:rPr lang="es-ES" sz="2400" dirty="0" smtClean="0"/>
              <a:t>El </a:t>
            </a:r>
            <a:r>
              <a:rPr lang="es-ES" sz="2400" dirty="0" smtClean="0"/>
              <a:t>método plantilla es una técnica fundamental de reutilización de código</a:t>
            </a:r>
            <a:r>
              <a:rPr lang="es-ES" sz="2400" dirty="0" smtClean="0"/>
              <a:t>.</a:t>
            </a:r>
          </a:p>
          <a:p>
            <a:pPr>
              <a:buFontTx/>
              <a:buChar char="-"/>
            </a:pPr>
            <a:r>
              <a:rPr lang="es-ES" sz="2400" dirty="0" smtClean="0"/>
              <a:t> </a:t>
            </a:r>
            <a:r>
              <a:rPr lang="es-ES" sz="2400" dirty="0" smtClean="0"/>
              <a:t>Son particularmente importantes en las bibliotecas de clases, ya que son el modo de factorizar y extraer el comportamiento en común de las clases de la biblioteca.</a:t>
            </a:r>
          </a:p>
          <a:p>
            <a:pPr>
              <a:buFontTx/>
              <a:buChar char="-"/>
            </a:pPr>
            <a:r>
              <a:rPr lang="es-ES" sz="2400" dirty="0" smtClean="0"/>
              <a:t>El método plantilla lleva a una estructura de control invertido. Esto se refiere a cómo una clase padre llama a las operaciones de una subclase y no al revés. </a:t>
            </a:r>
          </a:p>
        </p:txBody>
      </p:sp>
    </p:spTree>
    <p:extLst>
      <p:ext uri="{BB962C8B-B14F-4D97-AF65-F5344CB8AC3E}">
        <p14:creationId xmlns:p14="http://schemas.microsoft.com/office/powerpoint/2010/main" val="3264402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5612" y="457201"/>
            <a:ext cx="9334718" cy="1005839"/>
          </a:xfrm>
        </p:spPr>
        <p:txBody>
          <a:bodyPr>
            <a:normAutofit/>
          </a:bodyPr>
          <a:lstStyle/>
          <a:p>
            <a:pPr algn="ctr"/>
            <a:r>
              <a:rPr lang="es-ES" sz="4000" b="1" u="sng" dirty="0" smtClean="0"/>
              <a:t>Implementación</a:t>
            </a:r>
            <a:endParaRPr lang="en-US" sz="4000" b="1" u="sng" dirty="0"/>
          </a:p>
        </p:txBody>
      </p:sp>
      <p:sp>
        <p:nvSpPr>
          <p:cNvPr id="3" name="Marcador de contenido 2"/>
          <p:cNvSpPr>
            <a:spLocks noGrp="1"/>
          </p:cNvSpPr>
          <p:nvPr>
            <p:ph idx="1"/>
          </p:nvPr>
        </p:nvSpPr>
        <p:spPr>
          <a:xfrm>
            <a:off x="627017" y="1554480"/>
            <a:ext cx="10371909" cy="4885509"/>
          </a:xfrm>
        </p:spPr>
        <p:txBody>
          <a:bodyPr>
            <a:normAutofit/>
          </a:bodyPr>
          <a:lstStyle/>
          <a:p>
            <a:pPr>
              <a:buFontTx/>
              <a:buChar char="-"/>
            </a:pPr>
            <a:endParaRPr lang="es-ES" dirty="0" smtClean="0"/>
          </a:p>
          <a:p>
            <a:pPr>
              <a:buFontTx/>
              <a:buChar char="-"/>
            </a:pPr>
            <a:r>
              <a:rPr lang="es-ES" dirty="0" smtClean="0"/>
              <a:t>Nos interesan tres detalles importantes de implementación:</a:t>
            </a:r>
          </a:p>
          <a:p>
            <a:pPr>
              <a:buFontTx/>
              <a:buChar char="-"/>
            </a:pPr>
            <a:r>
              <a:rPr lang="es-ES" dirty="0" smtClean="0"/>
              <a:t>Se recomienda declarar las operaciones primitivas de tal forma que sólo puedan ser llamadas por el método plantilla (</a:t>
            </a:r>
            <a:r>
              <a:rPr lang="es-ES" dirty="0" err="1" smtClean="0"/>
              <a:t>Protected</a:t>
            </a:r>
            <a:r>
              <a:rPr lang="es-ES" dirty="0" smtClean="0"/>
              <a:t>).</a:t>
            </a:r>
            <a:endParaRPr lang="es-ES" dirty="0" smtClean="0"/>
          </a:p>
          <a:p>
            <a:pPr>
              <a:buFontTx/>
              <a:buChar char="-"/>
            </a:pPr>
            <a:r>
              <a:rPr lang="es-ES" dirty="0" smtClean="0"/>
              <a:t>Minimizar las operaciones primitivas: Debe reducirse el número de operaciones primitivas que van a ser invocadas desde el método Plantilla. De esta forma, se reducirá la complejidad de las subclases y resultará menos tediosa su implementación.</a:t>
            </a:r>
          </a:p>
          <a:p>
            <a:pPr>
              <a:buFontTx/>
              <a:buChar char="-"/>
            </a:pPr>
            <a:r>
              <a:rPr lang="es-ES" dirty="0" smtClean="0"/>
              <a:t>Convenios de nominación: Se pueden identificar las operaciones que deberían ser redefinidas añadiendo un prefijo a sus nombres. Por ejemplo, añadir a los nombres de los métodos plantilla el prefijo “Do”. Por ejemplo: “</a:t>
            </a:r>
            <a:r>
              <a:rPr lang="es-ES" dirty="0" err="1" smtClean="0"/>
              <a:t>DoCreateDocument</a:t>
            </a:r>
            <a:r>
              <a:rPr lang="es-ES" dirty="0" smtClean="0"/>
              <a:t>”, “</a:t>
            </a:r>
            <a:r>
              <a:rPr lang="es-ES" dirty="0" err="1" smtClean="0"/>
              <a:t>DoRead</a:t>
            </a:r>
            <a:r>
              <a:rPr lang="es-ES" dirty="0" smtClean="0"/>
              <a:t>”.</a:t>
            </a:r>
          </a:p>
        </p:txBody>
      </p:sp>
    </p:spTree>
    <p:extLst>
      <p:ext uri="{BB962C8B-B14F-4D97-AF65-F5344CB8AC3E}">
        <p14:creationId xmlns:p14="http://schemas.microsoft.com/office/powerpoint/2010/main" val="3037867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1872" y="365760"/>
            <a:ext cx="8731214" cy="1397726"/>
          </a:xfrm>
        </p:spPr>
        <p:txBody>
          <a:bodyPr/>
          <a:lstStyle/>
          <a:p>
            <a:pPr algn="ctr"/>
            <a:r>
              <a:rPr lang="es-ES" b="1" u="sng" dirty="0" smtClean="0"/>
              <a:t>Ventajas y desventaja de utilizar este patrón</a:t>
            </a:r>
            <a:endParaRPr lang="en-US" b="1" u="sng" dirty="0"/>
          </a:p>
        </p:txBody>
      </p:sp>
      <p:sp>
        <p:nvSpPr>
          <p:cNvPr id="3" name="Marcador de contenido 2"/>
          <p:cNvSpPr>
            <a:spLocks noGrp="1"/>
          </p:cNvSpPr>
          <p:nvPr>
            <p:ph idx="1"/>
          </p:nvPr>
        </p:nvSpPr>
        <p:spPr>
          <a:xfrm>
            <a:off x="1261872" y="2063931"/>
            <a:ext cx="8595360" cy="4116206"/>
          </a:xfrm>
        </p:spPr>
        <p:txBody>
          <a:bodyPr>
            <a:noAutofit/>
          </a:bodyPr>
          <a:lstStyle/>
          <a:p>
            <a:pPr>
              <a:buFontTx/>
              <a:buChar char="-"/>
            </a:pPr>
            <a:endParaRPr lang="es-ES" sz="2000" dirty="0" smtClean="0"/>
          </a:p>
          <a:p>
            <a:pPr>
              <a:buFontTx/>
              <a:buChar char="-"/>
            </a:pPr>
            <a:r>
              <a:rPr lang="es-ES" sz="2000" dirty="0" smtClean="0"/>
              <a:t>Como ventaja principal, definimos una sola vez cómo va a ser ese algoritmo, hacemos el esqueleto, y luego es el padre quien decide a qué se va a llamar y en qué orden. Son los hijos quienes van a implementar los detalles que a la clase padre no le importan.</a:t>
            </a:r>
          </a:p>
          <a:p>
            <a:pPr>
              <a:buFontTx/>
              <a:buChar char="-"/>
            </a:pPr>
            <a:endParaRPr lang="en-US" sz="2000" dirty="0"/>
          </a:p>
          <a:p>
            <a:pPr>
              <a:buFontTx/>
              <a:buChar char="-"/>
            </a:pPr>
            <a:r>
              <a:rPr lang="es-ES" sz="2000" dirty="0" smtClean="0"/>
              <a:t>Como ventaja, facilita y promueve la reutilización de código. </a:t>
            </a:r>
          </a:p>
          <a:p>
            <a:pPr>
              <a:buFontTx/>
              <a:buChar char="-"/>
            </a:pPr>
            <a:endParaRPr lang="es-ES" sz="2000" dirty="0"/>
          </a:p>
          <a:p>
            <a:pPr>
              <a:buFontTx/>
              <a:buChar char="-"/>
            </a:pPr>
            <a:r>
              <a:rPr lang="es-ES" sz="2000" dirty="0" smtClean="0"/>
              <a:t>Como desventaja, al utilizar herencia es muy probable terminar teniendo un árbol de herencia muy grande, lo cual es bastante tedioso trabajar con ello.  </a:t>
            </a:r>
          </a:p>
        </p:txBody>
      </p:sp>
    </p:spTree>
    <p:extLst>
      <p:ext uri="{BB962C8B-B14F-4D97-AF65-F5344CB8AC3E}">
        <p14:creationId xmlns:p14="http://schemas.microsoft.com/office/powerpoint/2010/main" val="777394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7848</TotalTime>
  <Words>846</Words>
  <Application>Microsoft Office PowerPoint</Application>
  <PresentationFormat>Panorámica</PresentationFormat>
  <Paragraphs>60</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Schoolbook</vt:lpstr>
      <vt:lpstr>Wingdings 2</vt:lpstr>
      <vt:lpstr>View</vt:lpstr>
      <vt:lpstr>Patrón Template Method</vt:lpstr>
      <vt:lpstr>Introducción a Patrones</vt:lpstr>
      <vt:lpstr>Definición, Propósito y objetivo de Template Method</vt:lpstr>
      <vt:lpstr>Aplicabilidad</vt:lpstr>
      <vt:lpstr>Estructura estática del patrón</vt:lpstr>
      <vt:lpstr>Ejemplo real de estructura estática del patrón</vt:lpstr>
      <vt:lpstr>Consecuencias</vt:lpstr>
      <vt:lpstr>Implementación</vt:lpstr>
      <vt:lpstr>Ventajas y desventaja de utilizar este patrón</vt:lpstr>
      <vt:lpstr>Código ejemplo de implementación:  </vt:lpstr>
      <vt:lpstr>Estructura estática del ejemplo</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Patrón Template Method</dc:title>
  <dc:creator>Usuario</dc:creator>
  <cp:lastModifiedBy>Usuario</cp:lastModifiedBy>
  <cp:revision>39</cp:revision>
  <dcterms:created xsi:type="dcterms:W3CDTF">2022-09-06T22:14:30Z</dcterms:created>
  <dcterms:modified xsi:type="dcterms:W3CDTF">2022-09-28T21:35:12Z</dcterms:modified>
</cp:coreProperties>
</file>