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8"/>
  </p:notesMasterIdLst>
  <p:sldIdLst>
    <p:sldId id="256" r:id="rId2"/>
    <p:sldId id="258" r:id="rId3"/>
    <p:sldId id="260" r:id="rId4"/>
    <p:sldId id="257" r:id="rId5"/>
    <p:sldId id="259" r:id="rId6"/>
    <p:sldId id="270" r:id="rId7"/>
    <p:sldId id="261" r:id="rId8"/>
    <p:sldId id="263" r:id="rId9"/>
    <p:sldId id="264" r:id="rId10"/>
    <p:sldId id="267" r:id="rId11"/>
    <p:sldId id="268" r:id="rId12"/>
    <p:sldId id="262" r:id="rId13"/>
    <p:sldId id="265" r:id="rId14"/>
    <p:sldId id="266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Gomez" initials="LG" lastIdx="1" clrIdx="0">
    <p:extLst>
      <p:ext uri="{19B8F6BF-5375-455C-9EA6-DF929625EA0E}">
        <p15:presenceInfo xmlns:p15="http://schemas.microsoft.com/office/powerpoint/2012/main" userId="81be621567d0d8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03" autoAdjust="0"/>
    <p:restoredTop sz="86373" autoAdjust="0"/>
  </p:normalViewPr>
  <p:slideViewPr>
    <p:cSldViewPr snapToGrid="0">
      <p:cViewPr varScale="1">
        <p:scale>
          <a:sx n="94" d="100"/>
          <a:sy n="94" d="100"/>
        </p:scale>
        <p:origin x="108" y="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A5F1F-0B65-434A-8C8A-67B5C62875F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0279-FDB6-411F-8464-03F230D36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Reaffirms downward trend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2015 was the most prolific year for </a:t>
            </a:r>
            <a:r>
              <a:rPr lang="en-US" baseline="0" dirty="0" err="1"/>
              <a:t>niceride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Normal distribution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Peaks in 2015-2019: July, 2020: August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0279-FDB6-411F-8464-03F230D368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72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Membership</a:t>
            </a:r>
            <a:r>
              <a:rPr lang="en-US" baseline="0" dirty="0"/>
              <a:t> trips: 50-60% (2015-2017)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Drop after 2018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2020 was 2</a:t>
            </a:r>
            <a:r>
              <a:rPr lang="en-US" baseline="30000" dirty="0"/>
              <a:t>nd</a:t>
            </a:r>
            <a:r>
              <a:rPr lang="en-US" baseline="0" dirty="0"/>
              <a:t> worst year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0279-FDB6-411F-8464-03F230D368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99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2020</a:t>
            </a:r>
            <a:r>
              <a:rPr lang="en-US" baseline="0" dirty="0"/>
              <a:t> vs mean 2015-2019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Weekday trips down, weekend trips up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In combination with member vs. casual suggests more leisure than commuting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0279-FDB6-411F-8464-03F230D368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4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6044-0982-45B1-BD16-D25CFF0A547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8A80-7C8A-4072-94E2-142C2FF69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0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6044-0982-45B1-BD16-D25CFF0A547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8A80-7C8A-4072-94E2-142C2FF69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6044-0982-45B1-BD16-D25CFF0A547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8A80-7C8A-4072-94E2-142C2FF695A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2511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6044-0982-45B1-BD16-D25CFF0A547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8A80-7C8A-4072-94E2-142C2FF69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17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6044-0982-45B1-BD16-D25CFF0A547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8A80-7C8A-4072-94E2-142C2FF695A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7614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6044-0982-45B1-BD16-D25CFF0A547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8A80-7C8A-4072-94E2-142C2FF69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21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6044-0982-45B1-BD16-D25CFF0A547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8A80-7C8A-4072-94E2-142C2FF69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88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6044-0982-45B1-BD16-D25CFF0A547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8A80-7C8A-4072-94E2-142C2FF69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6044-0982-45B1-BD16-D25CFF0A547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8A80-7C8A-4072-94E2-142C2FF69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9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6044-0982-45B1-BD16-D25CFF0A547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8A80-7C8A-4072-94E2-142C2FF69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3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6044-0982-45B1-BD16-D25CFF0A547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8A80-7C8A-4072-94E2-142C2FF69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5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6044-0982-45B1-BD16-D25CFF0A547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8A80-7C8A-4072-94E2-142C2FF69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8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6044-0982-45B1-BD16-D25CFF0A547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8A80-7C8A-4072-94E2-142C2FF69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1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6044-0982-45B1-BD16-D25CFF0A547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8A80-7C8A-4072-94E2-142C2FF69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4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6044-0982-45B1-BD16-D25CFF0A547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8A80-7C8A-4072-94E2-142C2FF69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0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6044-0982-45B1-BD16-D25CFF0A547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8A80-7C8A-4072-94E2-142C2FF69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6044-0982-45B1-BD16-D25CFF0A547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CB8A80-7C8A-4072-94E2-142C2FF69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3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dc.noaa.gov/cdo-web/" TargetMode="External"/><Relationship Id="rId2" Type="http://schemas.openxmlformats.org/officeDocument/2006/relationships/hyperlink" Target="https://www.niceridemn.com/system-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s.google.com/maps" TargetMode="External"/><Relationship Id="rId4" Type="http://schemas.openxmlformats.org/officeDocument/2006/relationships/hyperlink" Target="https://mn.gov/governor/news/executiveorders.j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BBEC8-B433-42AE-89DB-0ABE5429B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676524"/>
            <a:ext cx="8531053" cy="1374311"/>
          </a:xfrm>
        </p:spPr>
        <p:txBody>
          <a:bodyPr/>
          <a:lstStyle/>
          <a:p>
            <a:r>
              <a:rPr lang="en-US" dirty="0" err="1"/>
              <a:t>niceride</a:t>
            </a:r>
            <a:r>
              <a:rPr lang="en-US" dirty="0"/>
              <a:t> Ridership Trends and COVID-19 Impacts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D46A1-91EB-4495-86BD-76960EDA6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44020"/>
            <a:ext cx="7766936" cy="109689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Rachel </a:t>
            </a:r>
            <a:r>
              <a:rPr lang="en-US" dirty="0" err="1"/>
              <a:t>Fizel</a:t>
            </a:r>
            <a:r>
              <a:rPr lang="en-US" dirty="0"/>
              <a:t>, Luis Gomez, Brandon Overlie, Stephanie Richards</a:t>
            </a:r>
          </a:p>
        </p:txBody>
      </p:sp>
    </p:spTree>
    <p:extLst>
      <p:ext uri="{BB962C8B-B14F-4D97-AF65-F5344CB8AC3E}">
        <p14:creationId xmlns:p14="http://schemas.microsoft.com/office/powerpoint/2010/main" val="2052079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835E-4279-4321-8CFC-A4FA0752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Casual vs. Membership Trends for 2015 through 2020 (stacked bar chart)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B8FB4C-D73C-45B4-B61A-E7F896CF0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381" y="2777331"/>
            <a:ext cx="4105275" cy="2647950"/>
          </a:xfrm>
        </p:spPr>
      </p:pic>
    </p:spTree>
    <p:extLst>
      <p:ext uri="{BB962C8B-B14F-4D97-AF65-F5344CB8AC3E}">
        <p14:creationId xmlns:p14="http://schemas.microsoft.com/office/powerpoint/2010/main" val="188068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41BA-6F18-4698-B2D0-BB5FF2AA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Ridership by Day of the Week from 2015 through 2020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3E8CB8-D98F-4811-83A8-C34A53D0F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26" y="2080377"/>
            <a:ext cx="4934880" cy="3881437"/>
          </a:xfrm>
        </p:spPr>
      </p:pic>
    </p:spTree>
    <p:extLst>
      <p:ext uri="{BB962C8B-B14F-4D97-AF65-F5344CB8AC3E}">
        <p14:creationId xmlns:p14="http://schemas.microsoft.com/office/powerpoint/2010/main" val="1748419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778D-62BE-41CD-93AA-F05ECA0A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Daily Ridership vs. Timeline of Major Events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2CEFE9-102B-423D-993E-C45ABF500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06191"/>
            <a:ext cx="8596312" cy="3790230"/>
          </a:xfrm>
        </p:spPr>
      </p:pic>
    </p:spTree>
    <p:extLst>
      <p:ext uri="{BB962C8B-B14F-4D97-AF65-F5344CB8AC3E}">
        <p14:creationId xmlns:p14="http://schemas.microsoft.com/office/powerpoint/2010/main" val="3089335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2C756-8A85-427C-A658-C2C53BF2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effects on 2020 Ridership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A414DE-C27F-4F99-9124-2A616E6C8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736" y="2160588"/>
            <a:ext cx="5844565" cy="3881437"/>
          </a:xfrm>
        </p:spPr>
      </p:pic>
    </p:spTree>
    <p:extLst>
      <p:ext uri="{BB962C8B-B14F-4D97-AF65-F5344CB8AC3E}">
        <p14:creationId xmlns:p14="http://schemas.microsoft.com/office/powerpoint/2010/main" val="603287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E5E6-06A8-4822-B83A-A8C2916B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Geographical Ride Trends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94EB3B-77FB-4E4D-810B-EBD04F2AE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44" y="2424542"/>
            <a:ext cx="2579320" cy="19673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79D24B-B77E-41F8-8EEB-CF6CF3EB6E97}"/>
              </a:ext>
            </a:extLst>
          </p:cNvPr>
          <p:cNvSpPr txBox="1"/>
          <p:nvPr/>
        </p:nvSpPr>
        <p:spPr>
          <a:xfrm>
            <a:off x="1891015" y="43968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D384F-B067-42AE-BEC7-3224DAAC4645}"/>
              </a:ext>
            </a:extLst>
          </p:cNvPr>
          <p:cNvSpPr txBox="1"/>
          <p:nvPr/>
        </p:nvSpPr>
        <p:spPr>
          <a:xfrm>
            <a:off x="4639678" y="43968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AE9D02-2FFC-44D2-917D-84620344F952}"/>
              </a:ext>
            </a:extLst>
          </p:cNvPr>
          <p:cNvSpPr txBox="1"/>
          <p:nvPr/>
        </p:nvSpPr>
        <p:spPr>
          <a:xfrm>
            <a:off x="7403977" y="43968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281CE4-1105-4615-B7A6-5E5C7F6E0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23" y="2424542"/>
            <a:ext cx="2563689" cy="19673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EF4CF8-F3C2-444E-838D-D56009CE8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185" y="2424542"/>
            <a:ext cx="2609561" cy="196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26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B8F5B-6859-49B4-905B-DD27F53D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7B7E-604C-431D-AAA9-1FCC02F4D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72357"/>
            <a:ext cx="8596668" cy="3880773"/>
          </a:xfrm>
        </p:spPr>
        <p:txBody>
          <a:bodyPr/>
          <a:lstStyle/>
          <a:p>
            <a:r>
              <a:rPr lang="en-US" dirty="0"/>
              <a:t>COVID-19 had a significant negative impact on </a:t>
            </a:r>
            <a:r>
              <a:rPr lang="en-US" dirty="0" err="1"/>
              <a:t>niceride</a:t>
            </a:r>
            <a:r>
              <a:rPr lang="en-US" dirty="0"/>
              <a:t> usage</a:t>
            </a:r>
          </a:p>
          <a:p>
            <a:pPr lvl="1"/>
            <a:r>
              <a:rPr lang="en-US" dirty="0"/>
              <a:t>This is reaffirmed by our heat map</a:t>
            </a:r>
          </a:p>
          <a:p>
            <a:pPr lvl="1"/>
            <a:r>
              <a:rPr lang="en-US" dirty="0"/>
              <a:t>year over year decline in ridership went against our expectations which can be attributed to the introduction of </a:t>
            </a:r>
            <a:r>
              <a:rPr lang="en-US" dirty="0" err="1"/>
              <a:t>dockless</a:t>
            </a:r>
            <a:r>
              <a:rPr lang="en-US" dirty="0"/>
              <a:t> scooter sharing in 2018</a:t>
            </a:r>
          </a:p>
          <a:p>
            <a:r>
              <a:rPr lang="en-US" dirty="0"/>
              <a:t>Our 2020 timeline of COVID restrictions and protests did not show an immediate effect on ridership</a:t>
            </a:r>
          </a:p>
          <a:p>
            <a:r>
              <a:rPr lang="en-US" dirty="0"/>
              <a:t>Daily rides, when compared against daily high temperatures, show a strong positive correlation</a:t>
            </a:r>
          </a:p>
          <a:p>
            <a:r>
              <a:rPr lang="en-US" dirty="0"/>
              <a:t>2020 shows an increased share of casual and weekend rides, which suggests people were using </a:t>
            </a:r>
            <a:r>
              <a:rPr lang="en-US" dirty="0" err="1"/>
              <a:t>niceride</a:t>
            </a:r>
            <a:r>
              <a:rPr lang="en-US" dirty="0"/>
              <a:t> more for leisure than for commuting</a:t>
            </a:r>
          </a:p>
        </p:txBody>
      </p:sp>
    </p:spTree>
    <p:extLst>
      <p:ext uri="{BB962C8B-B14F-4D97-AF65-F5344CB8AC3E}">
        <p14:creationId xmlns:p14="http://schemas.microsoft.com/office/powerpoint/2010/main" val="260107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4A9C-4EEA-4786-9ECC-608AB6288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8709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A96C-A1BB-4847-946E-63650B16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niceride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D2746B-125F-4CBA-827D-F338AF4AC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5182"/>
            <a:ext cx="8596668" cy="2385556"/>
          </a:xfrm>
        </p:spPr>
        <p:txBody>
          <a:bodyPr/>
          <a:lstStyle/>
          <a:p>
            <a:r>
              <a:rPr lang="en-US" dirty="0"/>
              <a:t>“Bikeshare” service</a:t>
            </a:r>
          </a:p>
          <a:p>
            <a:r>
              <a:rPr lang="en-US" dirty="0"/>
              <a:t>Started in 2010</a:t>
            </a:r>
          </a:p>
          <a:p>
            <a:r>
              <a:rPr lang="en-US" dirty="0"/>
              <a:t>Season starts in April, ends in November</a:t>
            </a:r>
          </a:p>
          <a:p>
            <a:r>
              <a:rPr lang="en-US" dirty="0"/>
              <a:t>400+ stations across Minneapolis</a:t>
            </a:r>
          </a:p>
          <a:p>
            <a:r>
              <a:rPr lang="en-US" dirty="0"/>
              <a:t>Riders can pay per Single Ride, Day Pass, or Annual Membership</a:t>
            </a:r>
          </a:p>
          <a:p>
            <a:endParaRPr lang="en-US" dirty="0"/>
          </a:p>
        </p:txBody>
      </p:sp>
      <p:pic>
        <p:nvPicPr>
          <p:cNvPr id="1028" name="Picture 4" descr="How It Work Unlock">
            <a:extLst>
              <a:ext uri="{FF2B5EF4-FFF2-40B4-BE49-F238E27FC236}">
                <a16:creationId xmlns:a16="http://schemas.microsoft.com/office/drawing/2014/main" id="{6EC533FF-F5EC-4F63-8020-9DBBE471F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918" y="3891632"/>
            <a:ext cx="36195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4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36AE-B21A-42F1-A855-05E29988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E1807-FEF3-49CF-A125-99DC41A4E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Steadily increasing ridership from 2015 – 2019</a:t>
            </a:r>
          </a:p>
          <a:p>
            <a:pPr lvl="1"/>
            <a:r>
              <a:rPr lang="en-US" dirty="0"/>
              <a:t>Expect a sharp decrease in ridership in 2020 due to the COVID-19 pandemic</a:t>
            </a:r>
          </a:p>
          <a:p>
            <a:r>
              <a:rPr lang="en-US" dirty="0"/>
              <a:t>For 2020, we should see ridership fluctuate with new restrictions and protests</a:t>
            </a:r>
          </a:p>
          <a:p>
            <a:pPr lvl="1"/>
            <a:r>
              <a:rPr lang="en-US" dirty="0"/>
              <a:t>When restrictions are loosened, we should see increased rides</a:t>
            </a:r>
          </a:p>
          <a:p>
            <a:pPr lvl="1"/>
            <a:r>
              <a:rPr lang="en-US" dirty="0"/>
              <a:t>When restrictions are reinstituted, we should see decreased rides</a:t>
            </a:r>
          </a:p>
          <a:p>
            <a:pPr lvl="1"/>
            <a:r>
              <a:rPr lang="en-US" dirty="0"/>
              <a:t>Expect ridership disruption following the death of George Floyd</a:t>
            </a:r>
          </a:p>
          <a:p>
            <a:r>
              <a:rPr lang="en-US" dirty="0"/>
              <a:t>Weather has an impact on ridership</a:t>
            </a:r>
          </a:p>
          <a:p>
            <a:pPr lvl="1"/>
            <a:r>
              <a:rPr lang="en-US" dirty="0"/>
              <a:t>Expect warmer weather to result in increased rides</a:t>
            </a:r>
          </a:p>
          <a:p>
            <a:r>
              <a:rPr lang="en-US" dirty="0"/>
              <a:t>For 2020, we expect to see fewer rides from downtown and the University than in previous years</a:t>
            </a:r>
          </a:p>
        </p:txBody>
      </p:sp>
    </p:spTree>
    <p:extLst>
      <p:ext uri="{BB962C8B-B14F-4D97-AF65-F5344CB8AC3E}">
        <p14:creationId xmlns:p14="http://schemas.microsoft.com/office/powerpoint/2010/main" val="117366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BE0E2-DFE5-4314-946D-EB6444F6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39555-D2EE-4B23-9A9A-9E82EF85B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7670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Did the COVID-19 pandemic affect </a:t>
            </a:r>
            <a:r>
              <a:rPr lang="en-US" dirty="0" err="1"/>
              <a:t>niceride</a:t>
            </a:r>
            <a:r>
              <a:rPr lang="en-US" dirty="0"/>
              <a:t> usage in 2020?</a:t>
            </a:r>
          </a:p>
          <a:p>
            <a:r>
              <a:rPr lang="en-US" dirty="0"/>
              <a:t>How does the number of rides change from month to month each year?</a:t>
            </a:r>
          </a:p>
          <a:p>
            <a:r>
              <a:rPr lang="en-US" dirty="0"/>
              <a:t>Did the pandemic affect patterns of ridership (i.e. Member vs. Casual riders, Weekday vs. Weekend rides)?</a:t>
            </a:r>
          </a:p>
          <a:p>
            <a:r>
              <a:rPr lang="en-US" dirty="0"/>
              <a:t>Can we find a correlation between COVID restriction dates, and number rides?</a:t>
            </a:r>
          </a:p>
          <a:p>
            <a:pPr lvl="1"/>
            <a:r>
              <a:rPr lang="en-US" dirty="0"/>
              <a:t>What was the impact of protests and riots after George Floyd’s death on ridership?</a:t>
            </a:r>
          </a:p>
          <a:p>
            <a:pPr lvl="1"/>
            <a:r>
              <a:rPr lang="en-US" dirty="0"/>
              <a:t>How does weather impact the data?</a:t>
            </a:r>
          </a:p>
          <a:p>
            <a:r>
              <a:rPr lang="en-US" dirty="0"/>
              <a:t>Can we see changes in geographic ridership patterns in 2018, 2019 and 2020?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6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D74-31FC-4B5B-A897-75C6E96F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9FD2-36B9-4564-951A-C06AADC94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niceride</a:t>
            </a:r>
            <a:r>
              <a:rPr lang="en-US" dirty="0"/>
              <a:t> system data (</a:t>
            </a:r>
            <a:r>
              <a:rPr lang="en-US" dirty="0">
                <a:hlinkClick r:id="rId2"/>
              </a:rPr>
              <a:t>https://www.niceridemn.com/system-data</a:t>
            </a:r>
            <a:r>
              <a:rPr lang="en-US" b="1" dirty="0"/>
              <a:t>)</a:t>
            </a:r>
          </a:p>
          <a:p>
            <a:r>
              <a:rPr lang="en-US" dirty="0"/>
              <a:t>NOAA MSP Airport Weather data (</a:t>
            </a:r>
            <a:r>
              <a:rPr lang="en-US" dirty="0">
                <a:hlinkClick r:id="rId3"/>
              </a:rPr>
              <a:t>https://www.ncdc.noaa.gov/cdo-web/</a:t>
            </a:r>
            <a:r>
              <a:rPr lang="en-US" dirty="0"/>
              <a:t>)</a:t>
            </a:r>
          </a:p>
          <a:p>
            <a:r>
              <a:rPr lang="en-US" dirty="0"/>
              <a:t>Executive orders from the governor of Minnesota (</a:t>
            </a:r>
            <a:r>
              <a:rPr lang="en-US" dirty="0">
                <a:hlinkClick r:id="rId4"/>
              </a:rPr>
              <a:t>https://mn.gov/governor/news/executiveorders.jsp</a:t>
            </a:r>
            <a:r>
              <a:rPr lang="en-US" dirty="0"/>
              <a:t>)</a:t>
            </a:r>
          </a:p>
          <a:p>
            <a:r>
              <a:rPr lang="en-US" dirty="0"/>
              <a:t>Google Maps API (</a:t>
            </a:r>
            <a:r>
              <a:rPr lang="en-US" dirty="0">
                <a:hlinkClick r:id="rId5"/>
              </a:rPr>
              <a:t>https://developers.google.com/maps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2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6D79-F929-4FB7-A061-FD1E0C49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challenges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7143D-2207-4786-8ACD-346F5700C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Docked vs. </a:t>
            </a:r>
            <a:r>
              <a:rPr lang="en-US" dirty="0" err="1"/>
              <a:t>Dockless</a:t>
            </a:r>
            <a:r>
              <a:rPr lang="en-US" dirty="0"/>
              <a:t> Bikes</a:t>
            </a:r>
          </a:p>
          <a:p>
            <a:r>
              <a:rPr lang="en-US" dirty="0"/>
              <a:t>3 different data formats</a:t>
            </a:r>
          </a:p>
          <a:p>
            <a:r>
              <a:rPr lang="en-US" dirty="0"/>
              <a:t>NA’s and garbage data</a:t>
            </a:r>
          </a:p>
          <a:p>
            <a:pPr lvl="1"/>
            <a:r>
              <a:rPr lang="en-US" dirty="0"/>
              <a:t>2 missing data points in 2020</a:t>
            </a:r>
          </a:p>
          <a:p>
            <a:r>
              <a:rPr lang="en-US" dirty="0"/>
              <a:t>Different season lengths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5791F-8AD4-4440-BB1B-9B0FFC616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658078"/>
            <a:ext cx="4105016" cy="1005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865BE7-DCB9-4C3A-976B-628B2EDA4D7F}"/>
              </a:ext>
            </a:extLst>
          </p:cNvPr>
          <p:cNvSpPr txBox="1"/>
          <p:nvPr/>
        </p:nvSpPr>
        <p:spPr>
          <a:xfrm>
            <a:off x="6342376" y="2663099"/>
            <a:ext cx="126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2015-2017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AE1B4E-8E7A-4577-8D4F-CE387BB8A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366" y="3032431"/>
            <a:ext cx="4207317" cy="1197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F640A2-6C32-4526-99A3-DF1845DA9543}"/>
              </a:ext>
            </a:extLst>
          </p:cNvPr>
          <p:cNvSpPr txBox="1"/>
          <p:nvPr/>
        </p:nvSpPr>
        <p:spPr>
          <a:xfrm>
            <a:off x="6342376" y="4229592"/>
            <a:ext cx="126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2018-2019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F91298-567C-41CC-9DEF-A56691956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4547177"/>
            <a:ext cx="4105015" cy="13731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3C2DD9-350F-47ED-988A-8A3ABD3B29EB}"/>
              </a:ext>
            </a:extLst>
          </p:cNvPr>
          <p:cNvSpPr txBox="1"/>
          <p:nvPr/>
        </p:nvSpPr>
        <p:spPr>
          <a:xfrm>
            <a:off x="6393373" y="5902219"/>
            <a:ext cx="126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50554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DB0-6716-4DF8-A5B3-38616E82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ridership per year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416DE5-358F-4A41-8DBA-30DD3F0CE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43" y="2493837"/>
            <a:ext cx="4362450" cy="2733675"/>
          </a:xfrm>
        </p:spPr>
      </p:pic>
    </p:spTree>
    <p:extLst>
      <p:ext uri="{BB962C8B-B14F-4D97-AF65-F5344CB8AC3E}">
        <p14:creationId xmlns:p14="http://schemas.microsoft.com/office/powerpoint/2010/main" val="156452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39B0-5D79-429F-ACF1-396EAD68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828616" cy="1320800"/>
          </a:xfrm>
        </p:spPr>
        <p:txBody>
          <a:bodyPr/>
          <a:lstStyle/>
          <a:p>
            <a:r>
              <a:rPr lang="en-US" dirty="0"/>
              <a:t>Projected 2020 Ridership vs. Linear Trend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7AF32E-C6D8-4266-BCB5-1452EB343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21" y="2221832"/>
            <a:ext cx="6097861" cy="3834063"/>
          </a:xfrm>
        </p:spPr>
      </p:pic>
    </p:spTree>
    <p:extLst>
      <p:ext uri="{BB962C8B-B14F-4D97-AF65-F5344CB8AC3E}">
        <p14:creationId xmlns:p14="http://schemas.microsoft.com/office/powerpoint/2010/main" val="184383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D714-7DF0-4687-B509-23514C65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Ridership for years 2015 through 2020 (line graphs)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112D0E-7CED-441D-AFF5-EECEDA81C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419" y="2563019"/>
            <a:ext cx="4267200" cy="3076575"/>
          </a:xfrm>
        </p:spPr>
      </p:pic>
    </p:spTree>
    <p:extLst>
      <p:ext uri="{BB962C8B-B14F-4D97-AF65-F5344CB8AC3E}">
        <p14:creationId xmlns:p14="http://schemas.microsoft.com/office/powerpoint/2010/main" val="28341116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407</TotalTime>
  <Words>576</Words>
  <Application>Microsoft Office PowerPoint</Application>
  <PresentationFormat>Widescreen</PresentationFormat>
  <Paragraphs>73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niceride Ridership Trends and COVID-19 Impacts</vt:lpstr>
      <vt:lpstr>What is niceride?</vt:lpstr>
      <vt:lpstr>Our Hypotheses</vt:lpstr>
      <vt:lpstr>Research Questions</vt:lpstr>
      <vt:lpstr>Resources used</vt:lpstr>
      <vt:lpstr>Data challenges and limitations</vt:lpstr>
      <vt:lpstr>Total ridership per year</vt:lpstr>
      <vt:lpstr>Projected 2020 Ridership vs. Linear Trend</vt:lpstr>
      <vt:lpstr>Monthly Ridership for years 2015 through 2020 (line graphs)</vt:lpstr>
      <vt:lpstr>Casual vs. Membership Trends for 2015 through 2020 (stacked bar chart)</vt:lpstr>
      <vt:lpstr>Ridership by Day of the Week from 2015 through 2020</vt:lpstr>
      <vt:lpstr>2020 Daily Ridership vs. Timeline of Major Events </vt:lpstr>
      <vt:lpstr>Weather effects on 2020 Ridership</vt:lpstr>
      <vt:lpstr>Geographical Ride Trends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the Effect of COVID-19 on niceride Rentals in Minneapolis</dc:title>
  <dc:creator>Luis Gomez</dc:creator>
  <cp:lastModifiedBy>Luis Gomez</cp:lastModifiedBy>
  <cp:revision>24</cp:revision>
  <dcterms:created xsi:type="dcterms:W3CDTF">2021-02-20T16:30:47Z</dcterms:created>
  <dcterms:modified xsi:type="dcterms:W3CDTF">2021-02-24T02:08:53Z</dcterms:modified>
</cp:coreProperties>
</file>