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82"/>
    <a:srgbClr val="ED7F0D"/>
    <a:srgbClr val="006DB7"/>
    <a:srgbClr val="006DC9"/>
    <a:srgbClr val="001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06"/>
    <p:restoredTop sz="94671"/>
  </p:normalViewPr>
  <p:slideViewPr>
    <p:cSldViewPr snapToGrid="0" snapToObjects="1">
      <p:cViewPr varScale="1">
        <p:scale>
          <a:sx n="146" d="100"/>
          <a:sy n="146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746" y="1347682"/>
            <a:ext cx="7861604" cy="1597741"/>
          </a:xfrm>
        </p:spPr>
        <p:txBody>
          <a:bodyPr anchor="t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746" y="3138382"/>
            <a:ext cx="7861604" cy="804968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574615" y="4820594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5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1391383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46" y="234150"/>
            <a:ext cx="1330200" cy="60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8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56982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23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5832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2818482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93408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1649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28699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32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29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883445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7996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883445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4405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550020" y="4820594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defRPr/>
            </a:pPr>
            <a:r>
              <a:rPr lang="en-US" altLang="en-US" sz="525" dirty="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rPr>
              <a:t>© Copyright National University of Singapore.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8263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gschooling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GB" sz="4050" b="1" dirty="0"/>
              <a:t>Progress Report</a:t>
            </a:r>
            <a:br>
              <a:rPr lang="en-GB" sz="4050" b="1" dirty="0"/>
            </a:br>
            <a:r>
              <a:rPr lang="en-GB" sz="3300" dirty="0"/>
              <a:t>CS5228 Project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190" y="2865620"/>
            <a:ext cx="6667647" cy="1241822"/>
          </a:xfrm>
        </p:spPr>
        <p:txBody>
          <a:bodyPr>
            <a:normAutofit/>
          </a:bodyPr>
          <a:lstStyle/>
          <a:p>
            <a:r>
              <a:rPr lang="en-US" altLang="en-US" dirty="0"/>
              <a:t>Group 40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51743" y="2921247"/>
            <a:ext cx="34290" cy="837467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Auxiliary Data - Schools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rgbClr val="ED7F0D"/>
                </a:solidFill>
              </a:rPr>
              <a:t>Importance of variable</a:t>
            </a:r>
          </a:p>
          <a:p>
            <a:pPr marL="433388" lvl="1" indent="-257175">
              <a:buFont typeface="Courier New" charset="0"/>
              <a:buChar char="o"/>
            </a:pPr>
            <a:r>
              <a:rPr lang="en-GB" dirty="0"/>
              <a:t>Singaporean parents spend great effort and resources to get their kids into a “good” school</a:t>
            </a:r>
          </a:p>
          <a:p>
            <a:pPr marL="433388" lvl="1" indent="-257175">
              <a:buFont typeface="Courier New" charset="0"/>
              <a:buChar char="o"/>
            </a:pPr>
            <a:r>
              <a:rPr lang="en-GB" dirty="0"/>
              <a:t>School places are assigned based on a balloting exercise annually</a:t>
            </a:r>
          </a:p>
          <a:p>
            <a:pPr marL="433388" lvl="1" indent="-257175">
              <a:buFont typeface="Courier New" charset="0"/>
              <a:buChar char="o"/>
            </a:pPr>
            <a:r>
              <a:rPr lang="en-GB" dirty="0"/>
              <a:t>Proximity to a school increases the priority in the balloting exercise</a:t>
            </a:r>
          </a:p>
          <a:p>
            <a:pPr marL="433388" lvl="1" indent="-257175">
              <a:buFont typeface="Courier New" charset="0"/>
              <a:buChar char="o"/>
            </a:pPr>
            <a:r>
              <a:rPr lang="en-GB" dirty="0"/>
              <a:t>It is common to move temporarily through renting to gain proximity to a “good” school</a:t>
            </a:r>
          </a:p>
          <a:p>
            <a:pPr marL="433388" lvl="1" indent="-257175">
              <a:buFont typeface="Courier New" charset="0"/>
              <a:buChar char="o"/>
            </a:pPr>
            <a:r>
              <a:rPr lang="en-GB" dirty="0"/>
              <a:t>Proximity to a “good” school should increase rental prices</a:t>
            </a:r>
          </a:p>
          <a:p>
            <a:r>
              <a:rPr lang="en-GB" dirty="0">
                <a:solidFill>
                  <a:srgbClr val="ED7F0D"/>
                </a:solidFill>
              </a:rPr>
              <a:t>Ranking schools</a:t>
            </a:r>
          </a:p>
          <a:p>
            <a:pPr marL="433388" lvl="1" indent="-257175">
              <a:buFont typeface="Courier New" charset="0"/>
              <a:buChar char="o"/>
            </a:pPr>
            <a:r>
              <a:rPr lang="en-GB" dirty="0"/>
              <a:t>Some form of ranking is required as not all schools are viewed equally</a:t>
            </a:r>
          </a:p>
          <a:p>
            <a:pPr marL="433388" lvl="1" indent="-257175">
              <a:buFont typeface="Courier New" charset="0"/>
              <a:buChar char="o"/>
            </a:pPr>
            <a:r>
              <a:rPr lang="en-GB" dirty="0"/>
              <a:t>We obtained balloting results of 2023 from </a:t>
            </a:r>
            <a:r>
              <a:rPr lang="en-GB" dirty="0" err="1">
                <a:hlinkClick r:id="rId2"/>
              </a:rPr>
              <a:t>sgschooling</a:t>
            </a:r>
            <a:endParaRPr lang="en-GB" dirty="0"/>
          </a:p>
          <a:p>
            <a:pPr marL="433388" lvl="1" indent="-257175">
              <a:buFont typeface="Courier New" charset="0"/>
              <a:buChar char="o"/>
            </a:pPr>
            <a:r>
              <a:rPr lang="en-GB" dirty="0"/>
              <a:t>We </a:t>
            </a:r>
            <a:r>
              <a:rPr lang="en-GB" b="1" dirty="0"/>
              <a:t>categorise schools based on level of “oversubscribed-ness”</a:t>
            </a:r>
          </a:p>
          <a:p>
            <a:pPr marL="433388" lvl="1" indent="-257175">
              <a:buFont typeface="Courier New" charset="0"/>
              <a:buChar char="o"/>
            </a:pPr>
            <a:r>
              <a:rPr lang="en-GB" dirty="0"/>
              <a:t>Three categories are created – “Top”, “Good”, “Normal”</a:t>
            </a:r>
          </a:p>
          <a:p>
            <a:pPr marL="433388" lvl="1" indent="-257175">
              <a:buFont typeface="Courier New" charset="0"/>
              <a:buChar char="o"/>
            </a:pPr>
            <a:r>
              <a:rPr lang="en-GB" dirty="0"/>
              <a:t>We calculate the </a:t>
            </a:r>
            <a:r>
              <a:rPr lang="en-GB" b="1" dirty="0"/>
              <a:t>number of schools within 1km and 2km</a:t>
            </a:r>
            <a:r>
              <a:rPr lang="en-GB" dirty="0"/>
              <a:t> of the HDB for each category as these are the priority cut-offs </a:t>
            </a:r>
          </a:p>
          <a:p>
            <a:pPr marL="433388" lvl="1" indent="-257175">
              <a:buFont typeface="Courier New" charset="0"/>
              <a:buChar char="o"/>
            </a:pPr>
            <a:r>
              <a:rPr lang="en-GB" dirty="0"/>
              <a:t>These serve as </a:t>
            </a:r>
            <a:r>
              <a:rPr lang="en-GB" b="1" dirty="0"/>
              <a:t>ordinal variables </a:t>
            </a:r>
            <a:r>
              <a:rPr lang="en-GB" dirty="0"/>
              <a:t>for prediction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655" y="273845"/>
            <a:ext cx="5769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2100" b="1">
                <a:solidFill>
                  <a:schemeClr val="bg1"/>
                </a:solidFill>
              </a:rPr>
              <a:t>01</a:t>
            </a:r>
            <a:endParaRPr lang="en-GB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Auxiliary Data - Malls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ED7F0D"/>
                </a:solidFill>
              </a:rPr>
              <a:t>Importance of variable</a:t>
            </a:r>
          </a:p>
          <a:p>
            <a:pPr marL="433388" lvl="1" indent="-257175">
              <a:buFont typeface="Courier New" charset="0"/>
              <a:buChar char="o"/>
            </a:pPr>
            <a:r>
              <a:rPr lang="en-GB" dirty="0"/>
              <a:t>Malls provide convenience e.g. food from restaurants, supermarket for groceries, etc</a:t>
            </a:r>
          </a:p>
          <a:p>
            <a:pPr marL="433388" lvl="1" indent="-257175">
              <a:buFont typeface="Courier New" charset="0"/>
              <a:buChar char="o"/>
            </a:pPr>
            <a:r>
              <a:rPr lang="en-GB" dirty="0"/>
              <a:t>Closeness to a mall should increase the monthly rent</a:t>
            </a:r>
          </a:p>
          <a:p>
            <a:r>
              <a:rPr lang="en-GB" dirty="0">
                <a:solidFill>
                  <a:srgbClr val="ED7F0D"/>
                </a:solidFill>
              </a:rPr>
              <a:t>Shortest distance as predictor</a:t>
            </a:r>
          </a:p>
          <a:p>
            <a:pPr marL="433388" lvl="1" indent="-257175">
              <a:buFont typeface="Courier New" charset="0"/>
              <a:buChar char="o"/>
            </a:pPr>
            <a:r>
              <a:rPr lang="en-GB" dirty="0"/>
              <a:t>Distance would the obvious metric to use</a:t>
            </a:r>
          </a:p>
          <a:p>
            <a:pPr marL="433388" lvl="1" indent="-257175">
              <a:buFont typeface="Courier New" charset="0"/>
              <a:buChar char="o"/>
            </a:pPr>
            <a:r>
              <a:rPr lang="en-GB" dirty="0"/>
              <a:t>One location can have proximity to multiple malls</a:t>
            </a:r>
          </a:p>
          <a:p>
            <a:pPr marL="433388" lvl="1" indent="-257175">
              <a:buFont typeface="Courier New" charset="0"/>
              <a:buChar char="o"/>
            </a:pPr>
            <a:r>
              <a:rPr lang="en-GB" dirty="0"/>
              <a:t>Having more than one mall in proximity is unlikely to significantly increase the rental value</a:t>
            </a:r>
          </a:p>
          <a:p>
            <a:pPr marL="433388" lvl="1" indent="-257175">
              <a:buFont typeface="Courier New" charset="0"/>
              <a:buChar char="o"/>
            </a:pPr>
            <a:r>
              <a:rPr lang="en-GB" dirty="0"/>
              <a:t>The </a:t>
            </a:r>
            <a:r>
              <a:rPr lang="en-GB" b="1" dirty="0"/>
              <a:t>shortest distance to a mall as a numerical variable</a:t>
            </a:r>
            <a:r>
              <a:rPr lang="en-GB" dirty="0"/>
              <a:t> is used as the final predictor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655" y="273845"/>
            <a:ext cx="5769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2100" b="1" dirty="0">
                <a:solidFill>
                  <a:schemeClr val="bg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17003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631" y="2014266"/>
            <a:ext cx="5915025" cy="2139553"/>
          </a:xfrm>
        </p:spPr>
        <p:txBody>
          <a:bodyPr anchor="ctr">
            <a:normAutofit/>
          </a:bodyPr>
          <a:lstStyle/>
          <a:p>
            <a:r>
              <a:rPr lang="en-US" sz="3300" b="1" dirty="0">
                <a:ea typeface="ＭＳ Ｐゴシック" charset="0"/>
              </a:rPr>
              <a:t>THANK YOU</a:t>
            </a:r>
            <a:endParaRPr lang="en-GB" sz="3300" b="1" dirty="0"/>
          </a:p>
        </p:txBody>
      </p:sp>
    </p:spTree>
    <p:extLst>
      <p:ext uri="{BB962C8B-B14F-4D97-AF65-F5344CB8AC3E}">
        <p14:creationId xmlns:p14="http://schemas.microsoft.com/office/powerpoint/2010/main" val="60798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</TotalTime>
  <Words>242</Words>
  <Application>Microsoft Office PowerPoint</Application>
  <PresentationFormat>On-screen Show (16:9)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Office Theme</vt:lpstr>
      <vt:lpstr>Progress Report CS5228 Project</vt:lpstr>
      <vt:lpstr>Auxiliary Data - Schools</vt:lpstr>
      <vt:lpstr>Auxiliary Data - Malls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Yihan LIAN</dc:creator>
  <cp:lastModifiedBy>Chung I Lu</cp:lastModifiedBy>
  <cp:revision>23</cp:revision>
  <dcterms:created xsi:type="dcterms:W3CDTF">2018-08-16T03:57:50Z</dcterms:created>
  <dcterms:modified xsi:type="dcterms:W3CDTF">2023-09-29T04:04:10Z</dcterms:modified>
</cp:coreProperties>
</file>