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X3CwSltmaLCMx4xXjX1VzSp1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56559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c565591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c565591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c565591f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428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>
            <a:off x="653746" y="134768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653746" y="3138382"/>
            <a:ext cx="7861604" cy="80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11"/>
          <p:cNvSpPr txBox="1"/>
          <p:nvPr/>
        </p:nvSpPr>
        <p:spPr>
          <a:xfrm>
            <a:off x="574615" y="4820594"/>
            <a:ext cx="2175596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1746" y="234150"/>
            <a:ext cx="1330200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20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2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1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8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9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550020" y="4820594"/>
            <a:ext cx="2175596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25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gschooling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28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653746" y="134768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b="1" lang="en-GB" sz="4050"/>
              <a:t>Progress Report</a:t>
            </a:r>
            <a:br>
              <a:rPr b="1" lang="en-GB" sz="4050"/>
            </a:br>
            <a:r>
              <a:rPr lang="en-GB" sz="3300"/>
              <a:t>CS5228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832200" y="2865625"/>
            <a:ext cx="66675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Group 40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Lu Chung I, Lo Yin-Fan, Khurush Khushrov Bengali and </a:t>
            </a:r>
            <a:br>
              <a:rPr lang="en-GB"/>
            </a:br>
            <a:r>
              <a:rPr lang="en-GB"/>
              <a:t>Anocha Sutaveephamochanon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1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Training Attempts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87" y="1056450"/>
            <a:ext cx="5926697" cy="367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5956664" y="1523994"/>
            <a:ext cx="298486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600"/>
              <a:buFont typeface="Courier New"/>
              <a:buChar char="o"/>
            </a:pPr>
            <a:r>
              <a:rPr b="0" i="0" lang="en-GB" sz="16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rPr>
              <a:t>Input is 20% of training set. All came from correlation studies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600"/>
              <a:buFont typeface="Courier New"/>
              <a:buChar char="o"/>
            </a:pPr>
            <a:r>
              <a:rPr b="0" i="0" lang="en-GB" sz="16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rPr>
              <a:t>Rent is scaled by factor of 0.01 hence lower MSE compared to leaderboard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600"/>
              <a:buFont typeface="Courier New"/>
              <a:buChar char="o"/>
            </a:pPr>
            <a:r>
              <a:rPr b="0" i="0" lang="en-GB" sz="16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rPr>
              <a:t>Next, use same normalization as other attributes and reduce outlier threshold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42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Next Steps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Feature engineering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Continue analysis and feature engineering to improve predictive model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For example, the location based variables would require engineering to merge the overlapping information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Model selection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Gradient boosting tree type models appear the most promising if we do not include neural networks in the list of potential models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Popular libraries such as XGBoost, </a:t>
            </a:r>
            <a:r>
              <a:rPr lang="en-GB"/>
              <a:t>LightGBM</a:t>
            </a:r>
            <a:r>
              <a:rPr lang="en-GB"/>
              <a:t> and CatBoost will be tested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Core Data – Dropping Variables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Variables to drop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‘furnished’, ‘elevation’, ’street_name’, ‘subzone’ and ‘block’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Rationale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‘furnished’ and ‘elevation’ have only one possible value hence do not contain any predictive information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‘street_name’ ‘subzone’ and ‘block’ appears too granular and similar location information is contained in other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Core Data – Location / Zone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Location variables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These include ‘planning_area’, ‘town’, and ‘region’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Analysis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Coarser grained location zoning compared to variables that were dropped in previous slide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These variables have 29, 26 and 5 unique values respectively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Information contained is overlapping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More analysis required to determine predictive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Core Data – Age of the Flat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628650" y="1369219"/>
            <a:ext cx="497383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ct val="100000"/>
              <a:buChar char="•"/>
            </a:pPr>
            <a:r>
              <a:rPr lang="en-GB">
                <a:solidFill>
                  <a:srgbClr val="ED7F0D"/>
                </a:solidFill>
              </a:rPr>
              <a:t>Transformation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Transform “lease_commence_date” into “flat_age’ 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Age has no outliers and a mean at 35 apprx.  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ct val="100000"/>
              <a:buChar char="•"/>
            </a:pPr>
            <a:r>
              <a:rPr lang="en-GB">
                <a:solidFill>
                  <a:srgbClr val="ED7F0D"/>
                </a:solidFill>
              </a:rPr>
              <a:t>Analysis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Eyespotting covariance relationship between features via pairplot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Rent and age (bottom left) are negatively correlated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Similar for floor_area_sqm and age which indicate younger flats are smaller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Histograms show peaks mostly on left side which could indicate a need of augmentation data for high rent and large area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489" y="1272246"/>
            <a:ext cx="3360478" cy="336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628652" y="1369219"/>
            <a:ext cx="5242760" cy="274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Transformation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Flat type is linked to size of the flat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It also correlates with rent price hence converted to ordinal variables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Analysis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Type s1,s2 have the top 2 highest rent average in the data</a:t>
            </a:r>
            <a:endParaRPr/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Core Data – Flat Type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042" y="2857377"/>
            <a:ext cx="3434281" cy="194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4156" y="628609"/>
            <a:ext cx="2527423" cy="222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Auxiliary Data - Schools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ct val="100000"/>
              <a:buChar char="•"/>
            </a:pPr>
            <a:r>
              <a:rPr lang="en-GB">
                <a:solidFill>
                  <a:srgbClr val="ED7F0D"/>
                </a:solidFill>
              </a:rPr>
              <a:t>Importance of variable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Singaporean parents spend great effort and resources to get their kids into a “good” school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School places are assigned based on a balloting exercise annually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Proximity to a school increases the priority in the balloting exercise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It is common to move temporarily through renting to gain proximity to a “good” school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Proximity to a “good” school should increase rental prices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ct val="100000"/>
              <a:buChar char="•"/>
            </a:pPr>
            <a:r>
              <a:rPr lang="en-GB">
                <a:solidFill>
                  <a:srgbClr val="ED7F0D"/>
                </a:solidFill>
              </a:rPr>
              <a:t>Ranking schools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Some form of ranking is required as not all schools are viewed equally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We obtained balloting results of 2023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sgschooling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We </a:t>
            </a:r>
            <a:r>
              <a:rPr b="1" lang="en-GB"/>
              <a:t>categorise schools based on level of “oversubscribed-ness”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Three categories are created – “Top”, “Good”, “Normal”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We calculate the </a:t>
            </a:r>
            <a:r>
              <a:rPr b="1" lang="en-GB"/>
              <a:t>number of schools within 1km and 2km</a:t>
            </a:r>
            <a:r>
              <a:rPr lang="en-GB"/>
              <a:t> of the HDB for each category as these are the priority cut-offs </a:t>
            </a:r>
            <a:endParaRPr/>
          </a:p>
          <a:p>
            <a:pPr indent="-257174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Courier New"/>
              <a:buChar char="o"/>
            </a:pPr>
            <a:r>
              <a:rPr lang="en-GB"/>
              <a:t>These serve as </a:t>
            </a:r>
            <a:r>
              <a:rPr b="1" lang="en-GB"/>
              <a:t>ordinal variables </a:t>
            </a:r>
            <a:r>
              <a:rPr lang="en-GB"/>
              <a:t>for prediction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Auxiliary Data - Malls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Importance of variable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Malls provide convenience e.g. food from restaurants, supermarket for groceries, etc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Closeness to a mall should increase the monthly rent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•"/>
            </a:pPr>
            <a:r>
              <a:rPr lang="en-GB">
                <a:solidFill>
                  <a:srgbClr val="ED7F0D"/>
                </a:solidFill>
              </a:rPr>
              <a:t>Shortest distance as predictor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Distance would the obvious metric to use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One location can have proximity to multiple malls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Having more than one mall in proximity is unlikely to significantly increase the rental value</a:t>
            </a:r>
            <a:endParaRPr/>
          </a:p>
          <a:p>
            <a:pPr indent="-257175" lvl="1" marL="4333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o"/>
            </a:pPr>
            <a:r>
              <a:rPr lang="en-GB"/>
              <a:t>The </a:t>
            </a:r>
            <a:r>
              <a:rPr b="1" lang="en-GB"/>
              <a:t>shortest distance to a mall as a numerical variable</a:t>
            </a:r>
            <a:r>
              <a:rPr lang="en-GB"/>
              <a:t> is used as the final predictor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c565591f4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Auxiliary Dataset - MRT</a:t>
            </a:r>
            <a:endParaRPr b="1"/>
          </a:p>
        </p:txBody>
      </p:sp>
      <p:sp>
        <p:nvSpPr>
          <p:cNvPr id="122" name="Google Shape;122;g24c565591f4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●"/>
            </a:pPr>
            <a:r>
              <a:rPr lang="en-GB">
                <a:solidFill>
                  <a:srgbClr val="ED7F0D"/>
                </a:solidFill>
              </a:rPr>
              <a:t>Importance of this dataset: </a:t>
            </a:r>
            <a:endParaRPr>
              <a:solidFill>
                <a:srgbClr val="ED7F0D"/>
              </a:solidFill>
            </a:endParaRPr>
          </a:p>
          <a:p>
            <a:pPr indent="-257175" lvl="1" marL="433387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Courier New"/>
              <a:buChar char="○"/>
            </a:pPr>
            <a:r>
              <a:rPr lang="en-GB"/>
              <a:t>MRTs are one of the most used transportation in Singapore.</a:t>
            </a:r>
            <a:endParaRPr/>
          </a:p>
          <a:p>
            <a:pPr indent="-257175" lvl="1" marL="433387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Closeness to a MRT station would increase the rental.</a:t>
            </a:r>
            <a:endParaRPr/>
          </a:p>
          <a:p>
            <a:pPr indent="-190500" lvl="0" marL="171450" rtl="0" algn="l">
              <a:spcBef>
                <a:spcPts val="750"/>
              </a:spcBef>
              <a:spcAft>
                <a:spcPts val="0"/>
              </a:spcAft>
              <a:buClr>
                <a:srgbClr val="ED7F0D"/>
              </a:buClr>
              <a:buSzPts val="2100"/>
              <a:buChar char="●"/>
            </a:pPr>
            <a:r>
              <a:rPr lang="en-GB">
                <a:solidFill>
                  <a:srgbClr val="ED7F0D"/>
                </a:solidFill>
              </a:rPr>
              <a:t>Clustering:</a:t>
            </a:r>
            <a:endParaRPr>
              <a:solidFill>
                <a:srgbClr val="ED7F0D"/>
              </a:solidFill>
            </a:endParaRPr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/>
              <a:t>Using the MRT locations on each line, KMeans Clustering is carried out.</a:t>
            </a:r>
            <a:endParaRPr sz="1800"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/>
              <a:t>This will help us find the relative distance of a cluster of HDBs from the nearest MRT station.</a:t>
            </a:r>
            <a:endParaRPr sz="1800"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/>
              <a:t>It is possible to have 2 closest MRTs from different lines.</a:t>
            </a:r>
            <a:endParaRPr sz="1800"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/>
              <a:t>The </a:t>
            </a:r>
            <a:r>
              <a:rPr b="1" lang="en-GB" sz="1800"/>
              <a:t>shortest distance to a </a:t>
            </a:r>
            <a:r>
              <a:rPr b="1" lang="en-GB"/>
              <a:t>MRT station </a:t>
            </a:r>
            <a:r>
              <a:rPr b="1" lang="en-GB" sz="1800"/>
              <a:t>as a numerical variable</a:t>
            </a:r>
            <a:r>
              <a:rPr lang="en-GB" sz="1800"/>
              <a:t> is used as the final predictor. </a:t>
            </a:r>
            <a:endParaRPr sz="1800"/>
          </a:p>
        </p:txBody>
      </p:sp>
      <p:sp>
        <p:nvSpPr>
          <p:cNvPr id="123" name="Google Shape;123;g24c565591f4_0_0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c565591f4_0_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b="1" lang="en-GB"/>
              <a:t>Auxiliary Dataset - MRT</a:t>
            </a:r>
            <a:endParaRPr b="1"/>
          </a:p>
        </p:txBody>
      </p:sp>
      <p:sp>
        <p:nvSpPr>
          <p:cNvPr id="129" name="Google Shape;129;g24c565591f4_0_6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4c565591f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100"/>
            <a:ext cx="4610624" cy="371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4c565591f4_0_6"/>
          <p:cNvSpPr txBox="1"/>
          <p:nvPr>
            <p:ph idx="1" type="body"/>
          </p:nvPr>
        </p:nvSpPr>
        <p:spPr>
          <a:xfrm>
            <a:off x="358375" y="1160720"/>
            <a:ext cx="7886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Char char="●"/>
            </a:pPr>
            <a:r>
              <a:rPr lang="en-GB">
                <a:solidFill>
                  <a:srgbClr val="ED7F0D"/>
                </a:solidFill>
              </a:rPr>
              <a:t>Clustering Example:</a:t>
            </a:r>
            <a:endParaRPr sz="1800"/>
          </a:p>
        </p:txBody>
      </p:sp>
      <p:pic>
        <p:nvPicPr>
          <p:cNvPr id="132" name="Google Shape;132;g24c565591f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625" y="1432100"/>
            <a:ext cx="4533375" cy="37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2018-08-16T03:57:50Z</dcterms:created>
  <dc:creator>Yihan LIAN</dc:creator>
</cp:coreProperties>
</file>