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  <p:sldMasterId id="2147483679" r:id="rId3"/>
  </p:sldMasterIdLst>
  <p:notesMasterIdLst>
    <p:notesMasterId r:id="rId19"/>
  </p:notesMasterIdLst>
  <p:sldIdLst>
    <p:sldId id="257" r:id="rId4"/>
    <p:sldId id="308" r:id="rId5"/>
    <p:sldId id="309" r:id="rId6"/>
    <p:sldId id="31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26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6B3AF-F974-48AB-8533-0D5D1254B8D8}" type="datetimeFigureOut">
              <a:rPr lang="uk-UA" smtClean="0"/>
              <a:t>13.12.2020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BB7F-1245-4E49-94FC-A795240A95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2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04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49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172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250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10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0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82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508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1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970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672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85784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8344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45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7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505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8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6710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740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039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955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8274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54307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94348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0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3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48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99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2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2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5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8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6911"/>
            <a:ext cx="10820400" cy="4584470"/>
          </a:xfrm>
        </p:spPr>
        <p:txBody>
          <a:bodyPr tIns="360000"/>
          <a:lstStyle/>
          <a:p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  <a:t>CLASSES,</a:t>
            </a:r>
            <a:b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  <a:t>CLASS INHERITANCE, SUPER</a:t>
            </a:r>
            <a:endParaRPr lang="uk-UA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 Eduard Luchuk</a:t>
            </a:r>
            <a:endParaRPr lang="uk-U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627" y="1371601"/>
            <a:ext cx="5519650" cy="5345083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sz="1800" dirty="0">
                <a:solidFill>
                  <a:srgbClr val="00B0F0"/>
                </a:solidFill>
              </a:rPr>
              <a:t>class</a:t>
            </a:r>
            <a:r>
              <a:rPr lang="en-US" sz="1800" dirty="0"/>
              <a:t> Animal </a:t>
            </a:r>
            <a:r>
              <a:rPr lang="en-US" sz="18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constructor(name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B0F0"/>
                </a:solidFill>
              </a:rPr>
              <a:t>this</a:t>
            </a:r>
            <a:r>
              <a:rPr lang="en-US" sz="1800" dirty="0" err="1" smtClean="0"/>
              <a:t>.speed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0;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00B0F0"/>
                </a:solidFill>
              </a:rPr>
              <a:t>this</a:t>
            </a:r>
            <a:r>
              <a:rPr lang="en-US" sz="1800" dirty="0" smtClean="0"/>
              <a:t>.name </a:t>
            </a:r>
            <a:r>
              <a:rPr lang="en-US" sz="1800" dirty="0"/>
              <a:t>= name</a:t>
            </a:r>
            <a:r>
              <a:rPr lang="en-US" sz="1800" dirty="0" smtClean="0"/>
              <a:t>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run(speed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B0F0"/>
                </a:solidFill>
              </a:rPr>
              <a:t>this</a:t>
            </a:r>
            <a:r>
              <a:rPr lang="en-US" sz="1800" dirty="0" err="1" smtClean="0"/>
              <a:t>.speed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speed;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alert</a:t>
            </a:r>
            <a:r>
              <a:rPr lang="en-US" sz="1800" dirty="0"/>
              <a:t>(`${</a:t>
            </a:r>
            <a:r>
              <a:rPr lang="en-US" sz="1800" dirty="0">
                <a:solidFill>
                  <a:srgbClr val="00B0F0"/>
                </a:solidFill>
              </a:rPr>
              <a:t>this</a:t>
            </a:r>
            <a:r>
              <a:rPr lang="en-US" sz="1800" dirty="0"/>
              <a:t>.name} runs with speed ${</a:t>
            </a:r>
            <a:r>
              <a:rPr lang="en-US" sz="1800" dirty="0" err="1">
                <a:solidFill>
                  <a:srgbClr val="00B0F0"/>
                </a:solidFill>
              </a:rPr>
              <a:t>this</a:t>
            </a:r>
            <a:r>
              <a:rPr lang="en-US" sz="1800" dirty="0" err="1"/>
              <a:t>.speed</a:t>
            </a:r>
            <a:r>
              <a:rPr lang="en-US" sz="1800" dirty="0" smtClean="0"/>
              <a:t>}.`);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stop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B0F0"/>
                </a:solidFill>
              </a:rPr>
              <a:t>this</a:t>
            </a:r>
            <a:r>
              <a:rPr lang="en-US" sz="1800" dirty="0" err="1" smtClean="0"/>
              <a:t>.speed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0;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	alert</a:t>
            </a:r>
            <a:r>
              <a:rPr lang="en-US" sz="1800" dirty="0"/>
              <a:t>(`${</a:t>
            </a:r>
            <a:r>
              <a:rPr lang="en-US" sz="1800" dirty="0">
                <a:solidFill>
                  <a:srgbClr val="00B0F0"/>
                </a:solidFill>
              </a:rPr>
              <a:t>this</a:t>
            </a:r>
            <a:r>
              <a:rPr lang="en-US" sz="1800" dirty="0"/>
              <a:t>.name} stands still</a:t>
            </a:r>
            <a:r>
              <a:rPr lang="en-US" sz="1800" dirty="0" smtClean="0"/>
              <a:t>.`);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/>
              <a:t>}</a:t>
            </a:r>
          </a:p>
          <a:p>
            <a:pPr defTabSz="216000">
              <a:spcBef>
                <a:spcPts val="600"/>
              </a:spcBef>
            </a:pPr>
            <a:r>
              <a:rPr lang="en-US" sz="1800" dirty="0" smtClean="0">
                <a:solidFill>
                  <a:srgbClr val="00B0F0"/>
                </a:solidFill>
              </a:rPr>
              <a:t>let</a:t>
            </a:r>
            <a:r>
              <a:rPr lang="en-US" sz="1800" dirty="0" smtClean="0"/>
              <a:t> </a:t>
            </a:r>
            <a:r>
              <a:rPr lang="en-US" sz="1800" dirty="0"/>
              <a:t>animal = </a:t>
            </a:r>
            <a:r>
              <a:rPr lang="en-US" sz="1800" dirty="0">
                <a:solidFill>
                  <a:srgbClr val="00B0F0"/>
                </a:solidFill>
              </a:rPr>
              <a:t>new</a:t>
            </a:r>
            <a:r>
              <a:rPr lang="en-US" sz="1800" dirty="0"/>
              <a:t> Animal("My animal");</a:t>
            </a:r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087671" y="1374371"/>
            <a:ext cx="5519650" cy="53450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Rabbit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constructor(name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this</a:t>
            </a:r>
            <a:r>
              <a:rPr lang="en-US" dirty="0" smtClean="0"/>
              <a:t>.name </a:t>
            </a:r>
            <a:r>
              <a:rPr lang="en-US" dirty="0"/>
              <a:t>= name</a:t>
            </a:r>
            <a:r>
              <a:rPr lang="en-US" dirty="0" smtClean="0"/>
              <a:t>;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hide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alert</a:t>
            </a:r>
            <a:r>
              <a:rPr lang="en-US" dirty="0"/>
              <a:t>(`${</a:t>
            </a:r>
            <a:r>
              <a:rPr lang="en-US" dirty="0">
                <a:solidFill>
                  <a:srgbClr val="00B0F0"/>
                </a:solidFill>
              </a:rPr>
              <a:t>this</a:t>
            </a:r>
            <a:r>
              <a:rPr lang="en-US" dirty="0"/>
              <a:t>.name} hides</a:t>
            </a:r>
            <a:r>
              <a:rPr lang="uk-UA" dirty="0" smtClean="0"/>
              <a:t>!`);</a:t>
            </a:r>
          </a:p>
          <a:p>
            <a:pPr defTabSz="216000">
              <a:spcBef>
                <a:spcPts val="600"/>
              </a:spcBef>
            </a:pPr>
            <a:r>
              <a:rPr lang="uk-UA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uk-UA" dirty="0" smtClean="0"/>
              <a:t>}</a:t>
            </a:r>
          </a:p>
          <a:p>
            <a:pPr defTabSz="216000">
              <a:spcBef>
                <a:spcPts val="600"/>
              </a:spcBef>
            </a:pPr>
            <a:endParaRPr lang="uk-UA" dirty="0" smtClean="0"/>
          </a:p>
          <a:p>
            <a:pPr defTabSz="216000">
              <a:spcBef>
                <a:spcPts val="600"/>
              </a:spcBef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rabbit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Rabbit</a:t>
            </a:r>
            <a:r>
              <a:rPr lang="en-US" dirty="0" smtClean="0"/>
              <a:t>("</a:t>
            </a:r>
            <a:r>
              <a:rPr lang="en-US" dirty="0"/>
              <a:t>White Rabbit</a:t>
            </a:r>
            <a:r>
              <a:rPr lang="uk-UA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33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“EXTENDS” KEYWORD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627" y="1596045"/>
            <a:ext cx="5519650" cy="359941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Rabbit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Animal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hide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alert</a:t>
            </a:r>
            <a:r>
              <a:rPr lang="en-US" dirty="0"/>
              <a:t>(`${</a:t>
            </a:r>
            <a:r>
              <a:rPr lang="en-US" dirty="0">
                <a:solidFill>
                  <a:srgbClr val="00B0F0"/>
                </a:solidFill>
              </a:rPr>
              <a:t>this</a:t>
            </a:r>
            <a:r>
              <a:rPr lang="en-US" dirty="0"/>
              <a:t>.name} hides</a:t>
            </a:r>
            <a:r>
              <a:rPr lang="en-US" dirty="0" smtClean="0"/>
              <a:t>!`);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}</a:t>
            </a:r>
          </a:p>
          <a:p>
            <a:pPr defTabSz="216000">
              <a:spcBef>
                <a:spcPts val="600"/>
              </a:spcBef>
            </a:pPr>
            <a:endParaRPr lang="en-US" dirty="0" smtClean="0"/>
          </a:p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/>
              <a:t>rabbit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Rabbit("White Rabbit</a:t>
            </a:r>
            <a:r>
              <a:rPr lang="en-US" dirty="0"/>
              <a:t>");</a:t>
            </a:r>
          </a:p>
          <a:p>
            <a:pPr defTabSz="216000">
              <a:spcBef>
                <a:spcPts val="600"/>
              </a:spcBef>
            </a:pPr>
            <a:r>
              <a:rPr lang="en-US" dirty="0" err="1" smtClean="0"/>
              <a:t>rabbit.run</a:t>
            </a:r>
            <a:r>
              <a:rPr lang="en-US" dirty="0" smtClean="0"/>
              <a:t>(5</a:t>
            </a:r>
            <a:r>
              <a:rPr lang="en-US" dirty="0"/>
              <a:t>); // White Rabbit runs with speed 5. </a:t>
            </a:r>
            <a:r>
              <a:rPr lang="en-US" dirty="0" err="1"/>
              <a:t>rabbit.hide</a:t>
            </a:r>
            <a:r>
              <a:rPr lang="en-US" dirty="0"/>
              <a:t>(); // White Rabbit hides!</a:t>
            </a:r>
            <a:endParaRPr lang="en-US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6" y="1596045"/>
            <a:ext cx="6166201" cy="3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A METHOD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626" y="1596045"/>
            <a:ext cx="5793973" cy="50458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Rabbit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Animal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hide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alert</a:t>
            </a:r>
            <a:r>
              <a:rPr lang="en-US" dirty="0"/>
              <a:t>(`${</a:t>
            </a:r>
            <a:r>
              <a:rPr lang="en-US" dirty="0">
                <a:solidFill>
                  <a:srgbClr val="00B0F0"/>
                </a:solidFill>
              </a:rPr>
              <a:t>this</a:t>
            </a:r>
            <a:r>
              <a:rPr lang="en-US" dirty="0"/>
              <a:t>.name} hides</a:t>
            </a:r>
            <a:r>
              <a:rPr lang="en-US" dirty="0" smtClean="0"/>
              <a:t>!`);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stop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super</a:t>
            </a:r>
            <a:r>
              <a:rPr lang="en-US" dirty="0" err="1" smtClean="0"/>
              <a:t>.stop</a:t>
            </a:r>
            <a:r>
              <a:rPr lang="en-US" dirty="0"/>
              <a:t>(); // call parent </a:t>
            </a:r>
            <a:r>
              <a:rPr lang="en-US" dirty="0" smtClean="0"/>
              <a:t>stop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this</a:t>
            </a:r>
            <a:r>
              <a:rPr lang="en-US" dirty="0" err="1" smtClean="0"/>
              <a:t>.hide</a:t>
            </a:r>
            <a:r>
              <a:rPr lang="en-US" dirty="0"/>
              <a:t>(); // and then </a:t>
            </a:r>
            <a:r>
              <a:rPr lang="en-US" dirty="0" smtClean="0"/>
              <a:t>hide</a:t>
            </a:r>
          </a:p>
          <a:p>
            <a:pPr defTabSz="21600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}</a:t>
            </a:r>
          </a:p>
          <a:p>
            <a:pPr defTabSz="216000">
              <a:spcBef>
                <a:spcPts val="600"/>
              </a:spcBef>
            </a:pPr>
            <a:endParaRPr lang="en-US" dirty="0" smtClean="0"/>
          </a:p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/>
              <a:t>rabbit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Rabbit("White Rabbit</a:t>
            </a:r>
            <a:r>
              <a:rPr lang="en-US" dirty="0"/>
              <a:t>");</a:t>
            </a:r>
          </a:p>
          <a:p>
            <a:pPr defTabSz="216000">
              <a:spcBef>
                <a:spcPts val="600"/>
              </a:spcBef>
            </a:pPr>
            <a:r>
              <a:rPr lang="en-US" dirty="0" err="1" smtClean="0"/>
              <a:t>rabbit.run</a:t>
            </a:r>
            <a:r>
              <a:rPr lang="en-US" dirty="0" smtClean="0"/>
              <a:t>(5</a:t>
            </a:r>
            <a:r>
              <a:rPr lang="en-US" dirty="0"/>
              <a:t>); // White Rabbit runs with speed </a:t>
            </a:r>
            <a:r>
              <a:rPr lang="en-US" dirty="0" smtClean="0"/>
              <a:t>5.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rabbit.</a:t>
            </a:r>
            <a:r>
              <a:rPr lang="en-US" dirty="0"/>
              <a:t> stop</a:t>
            </a:r>
            <a:r>
              <a:rPr lang="en-US" dirty="0" smtClean="0"/>
              <a:t>(); </a:t>
            </a:r>
            <a:r>
              <a:rPr lang="en-US" dirty="0"/>
              <a:t>// White Rabbit stands still. White rabbit hides!</a:t>
            </a:r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096000" y="1596045"/>
            <a:ext cx="5793973" cy="3823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0B0F0"/>
                </a:solidFill>
              </a:rPr>
              <a:t>super</a:t>
            </a:r>
            <a:r>
              <a:rPr lang="uk-UA" dirty="0" err="1"/>
              <a:t>.method</a:t>
            </a:r>
            <a:r>
              <a:rPr lang="uk-UA" dirty="0"/>
              <a:t>(...)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a </a:t>
            </a:r>
            <a:r>
              <a:rPr lang="uk-UA" dirty="0" err="1"/>
              <a:t>parent</a:t>
            </a:r>
            <a:r>
              <a:rPr lang="uk-UA" dirty="0"/>
              <a:t> </a:t>
            </a:r>
            <a:r>
              <a:rPr lang="uk-UA" dirty="0" err="1"/>
              <a:t>method</a:t>
            </a:r>
            <a:r>
              <a:rPr lang="uk-U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0B0F0"/>
                </a:solidFill>
              </a:rPr>
              <a:t>super</a:t>
            </a:r>
            <a:r>
              <a:rPr lang="uk-UA" dirty="0"/>
              <a:t>(...)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a </a:t>
            </a:r>
            <a:r>
              <a:rPr lang="uk-UA" dirty="0" err="1"/>
              <a:t>parent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(</a:t>
            </a:r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our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</a:t>
            </a:r>
            <a:r>
              <a:rPr lang="uk-UA" dirty="0" err="1"/>
              <a:t>only</a:t>
            </a:r>
            <a:r>
              <a:rPr lang="uk-UA" dirty="0"/>
              <a:t>).</a:t>
            </a:r>
          </a:p>
          <a:p>
            <a:pPr defTabSz="216000"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8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CONSTRUCTOR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626" y="1596045"/>
            <a:ext cx="5902039" cy="2768137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Rabbit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Animal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// </a:t>
            </a:r>
            <a:r>
              <a:rPr lang="en-US" dirty="0"/>
              <a:t>generated for extending classes without own </a:t>
            </a:r>
            <a:r>
              <a:rPr lang="en-US" dirty="0" smtClean="0"/>
              <a:t>constructors 	constructor</a:t>
            </a:r>
            <a:r>
              <a:rPr lang="en-US" dirty="0"/>
              <a:t>(...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super</a:t>
            </a:r>
            <a:r>
              <a:rPr lang="en-US" dirty="0"/>
              <a:t>(...</a:t>
            </a:r>
            <a:r>
              <a:rPr lang="en-US" dirty="0" err="1"/>
              <a:t>args</a:t>
            </a:r>
            <a:r>
              <a:rPr lang="en-US" dirty="0" smtClean="0"/>
              <a:t>);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}</a:t>
            </a:r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192982" y="1596045"/>
            <a:ext cx="5696991" cy="2768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000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Rabbit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Animal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constructor(name</a:t>
            </a:r>
            <a:r>
              <a:rPr lang="en-US" dirty="0"/>
              <a:t>, </a:t>
            </a:r>
            <a:r>
              <a:rPr lang="en-US" dirty="0" err="1"/>
              <a:t>earLength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super</a:t>
            </a:r>
            <a:r>
              <a:rPr lang="en-US" dirty="0" smtClean="0">
                <a:solidFill>
                  <a:schemeClr val="tx1"/>
                </a:solidFill>
              </a:rPr>
              <a:t>(name)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this</a:t>
            </a:r>
            <a:r>
              <a:rPr lang="en-US" dirty="0" err="1" smtClean="0"/>
              <a:t>.earLength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earLength</a:t>
            </a:r>
            <a:r>
              <a:rPr lang="en-US" dirty="0" smtClean="0"/>
              <a:t>;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	} </a:t>
            </a:r>
          </a:p>
          <a:p>
            <a:pPr defTabSz="216000">
              <a:spcBef>
                <a:spcPts val="600"/>
              </a:spcBef>
            </a:pPr>
            <a:r>
              <a:rPr lang="en-US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4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685800" y="1699952"/>
            <a:ext cx="10820400" cy="39942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Class </a:t>
            </a:r>
            <a:r>
              <a:rPr lang="en-US" sz="2800" dirty="0"/>
              <a:t>is technically a function (the one that we provide as constructor), while methods, getters and setters are written to </a:t>
            </a:r>
            <a:r>
              <a:rPr lang="en-US" sz="2800" dirty="0" err="1" smtClean="0"/>
              <a:t>Class.prototype</a:t>
            </a:r>
            <a:r>
              <a:rPr lang="en-US" sz="28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</a:t>
            </a:r>
            <a:r>
              <a:rPr lang="en-US" sz="2800" dirty="0"/>
              <a:t>extend a class: class Child extends </a:t>
            </a:r>
            <a:r>
              <a:rPr lang="en-US" sz="2800" dirty="0" smtClean="0"/>
              <a:t>Parent. That </a:t>
            </a:r>
            <a:r>
              <a:rPr lang="en-US" sz="2800" dirty="0"/>
              <a:t>means </a:t>
            </a:r>
            <a:r>
              <a:rPr lang="en-US" sz="2800" dirty="0" err="1"/>
              <a:t>Child.prototype.__proto</a:t>
            </a:r>
            <a:r>
              <a:rPr lang="en-US" sz="2800" dirty="0"/>
              <a:t>__ will be </a:t>
            </a:r>
            <a:r>
              <a:rPr lang="en-US" sz="2800" dirty="0" err="1"/>
              <a:t>Parent.prototype</a:t>
            </a:r>
            <a:r>
              <a:rPr lang="en-US" sz="2800" dirty="0"/>
              <a:t>, so methods are inherited.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When overriding a constructor</a:t>
            </a:r>
            <a:r>
              <a:rPr lang="en-US" sz="2800" dirty="0" smtClean="0"/>
              <a:t>: we must </a:t>
            </a:r>
            <a:r>
              <a:rPr lang="en-US" sz="2800" dirty="0"/>
              <a:t>call parent constructor as super() in Child constructor before using this.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When overriding another method</a:t>
            </a:r>
            <a:r>
              <a:rPr lang="en-US" sz="2800" dirty="0" smtClean="0"/>
              <a:t>: we can </a:t>
            </a:r>
            <a:r>
              <a:rPr lang="en-US" sz="2800" dirty="0"/>
              <a:t>use </a:t>
            </a:r>
            <a:r>
              <a:rPr lang="en-US" sz="2800" dirty="0" err="1"/>
              <a:t>super.method</a:t>
            </a:r>
            <a:r>
              <a:rPr lang="en-US" sz="2800" dirty="0"/>
              <a:t>() in a Child method to call Parent method.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338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65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23400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Classes: definition, syntax and using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Class inheritance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“Super</a:t>
            </a:r>
            <a:r>
              <a:rPr lang="en-US" sz="2800" dirty="0" smtClean="0">
                <a:solidFill>
                  <a:schemeClr val="bg1"/>
                </a:solidFill>
              </a:rPr>
              <a:t>” key </a:t>
            </a:r>
            <a:r>
              <a:rPr lang="en-US" sz="2800" dirty="0" smtClean="0">
                <a:solidFill>
                  <a:schemeClr val="bg1"/>
                </a:solidFill>
              </a:rPr>
              <a:t>word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C5F5-6CB3-4FAC-992E-C7AF0C1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E77E-B539-4F18-9F02-51D8362FC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672011" cy="2323407"/>
          </a:xfrm>
        </p:spPr>
        <p:txBody>
          <a:bodyPr/>
          <a:lstStyle/>
          <a:p>
            <a:r>
              <a:rPr lang="en-US" sz="3200" b="1" dirty="0"/>
              <a:t>In object-oriented programming, a </a:t>
            </a:r>
            <a:r>
              <a:rPr lang="en-US" sz="3200" b="1" i="1" dirty="0">
                <a:solidFill>
                  <a:srgbClr val="FFFF00"/>
                </a:solidFill>
              </a:rPr>
              <a:t>class</a:t>
            </a:r>
            <a:r>
              <a:rPr lang="en-US" sz="3200" b="1" dirty="0"/>
              <a:t> is an extensible program-code-template for creating objects, providing initial values for state (member variables) and implementations of behavior (member functions or methods).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5945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“CLASS” SYNTAX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724" y="2098963"/>
            <a:ext cx="3121429" cy="431014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err="1"/>
              <a:t>MyClass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	//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methods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	constructor</a:t>
            </a:r>
            <a:r>
              <a:rPr lang="en-US" sz="2800" dirty="0"/>
              <a:t>() { ... </a:t>
            </a:r>
            <a:r>
              <a:rPr lang="en-US" sz="2800" dirty="0" smtClean="0"/>
              <a:t>}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	method1</a:t>
            </a:r>
            <a:r>
              <a:rPr lang="en-US" sz="2800" dirty="0"/>
              <a:t>() { ... </a:t>
            </a:r>
            <a:r>
              <a:rPr lang="en-US" sz="2800" dirty="0" smtClean="0"/>
              <a:t>}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	method2</a:t>
            </a:r>
            <a:r>
              <a:rPr lang="en-US" sz="2800" dirty="0"/>
              <a:t>() { ... </a:t>
            </a:r>
            <a:r>
              <a:rPr lang="en-US" sz="2800" dirty="0" smtClean="0"/>
              <a:t>}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	method3</a:t>
            </a:r>
            <a:r>
              <a:rPr lang="en-US" sz="2800" dirty="0"/>
              <a:t>() { ... </a:t>
            </a:r>
            <a:r>
              <a:rPr lang="en-US" sz="2800" dirty="0" smtClean="0"/>
              <a:t>}</a:t>
            </a: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	...</a:t>
            </a:r>
            <a:endParaRPr lang="en-US" sz="2800" dirty="0"/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4078779" y="2098963"/>
            <a:ext cx="3435926" cy="4585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 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constructor(name) {</a:t>
            </a: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.name = name;</a:t>
            </a: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}</a:t>
            </a: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sayHi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{</a:t>
            </a: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alert(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.name);</a:t>
            </a:r>
          </a:p>
          <a:p>
            <a:pPr marL="0" lvl="1"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216000">
              <a:spcBef>
                <a:spcPts val="600"/>
              </a:spcBef>
              <a:tabLst>
                <a:tab pos="216000" algn="l"/>
                <a:tab pos="432000" algn="l"/>
              </a:tabLst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8237913" y="2098963"/>
            <a:ext cx="3815542" cy="1538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usage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B0F0"/>
                </a:solidFill>
              </a:rPr>
              <a:t>let</a:t>
            </a:r>
            <a:r>
              <a:rPr lang="en-US" sz="2800" dirty="0"/>
              <a:t> user = </a:t>
            </a:r>
            <a:r>
              <a:rPr lang="en-US" sz="2800" dirty="0" smtClean="0"/>
              <a:t>new User</a:t>
            </a:r>
            <a:r>
              <a:rPr lang="en-US" sz="2800" dirty="0"/>
              <a:t>("John");</a:t>
            </a:r>
          </a:p>
          <a:p>
            <a:pPr>
              <a:spcBef>
                <a:spcPts val="600"/>
              </a:spcBef>
            </a:pPr>
            <a:r>
              <a:rPr lang="en-US" sz="2800" dirty="0" err="1"/>
              <a:t>user.sayHi</a:t>
            </a:r>
            <a:r>
              <a:rPr lang="en-US" sz="2800" dirty="0"/>
              <a:t>();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911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109" y="2098963"/>
            <a:ext cx="3354185" cy="445427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72000" rIns="72000" bIns="72000">
            <a:spAutoFit/>
          </a:bodyPr>
          <a:lstStyle/>
          <a:p>
            <a:pPr defTabSz="216000">
              <a:spcBef>
                <a:spcPts val="600"/>
              </a:spcBef>
            </a:pPr>
            <a:r>
              <a:rPr lang="en-US" sz="2400" dirty="0" smtClean="0">
                <a:solidFill>
                  <a:srgbClr val="00B0F0"/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constructor(name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this</a:t>
            </a:r>
            <a:r>
              <a:rPr lang="en-US" sz="2400" dirty="0" smtClean="0"/>
              <a:t>.name </a:t>
            </a:r>
            <a:r>
              <a:rPr lang="en-US" sz="2400" dirty="0"/>
              <a:t>= name</a:t>
            </a:r>
            <a:r>
              <a:rPr lang="en-US" sz="2400" dirty="0" smtClean="0"/>
              <a:t>;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}</a:t>
            </a:r>
            <a:endParaRPr lang="en-US" sz="2400" dirty="0"/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sayHi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	alert(</a:t>
            </a:r>
            <a:r>
              <a:rPr lang="en-US" sz="2400" dirty="0" smtClean="0">
                <a:solidFill>
                  <a:srgbClr val="00B0F0"/>
                </a:solidFill>
              </a:rPr>
              <a:t>this</a:t>
            </a:r>
            <a:r>
              <a:rPr lang="en-US" sz="2400" dirty="0" smtClean="0"/>
              <a:t>.name);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} </a:t>
            </a:r>
          </a:p>
          <a:p>
            <a:pPr defTabSz="216000">
              <a:spcBef>
                <a:spcPts val="600"/>
              </a:spcBef>
            </a:pPr>
            <a:r>
              <a:rPr lang="en-US" sz="2400" dirty="0" smtClean="0"/>
              <a:t>// </a:t>
            </a:r>
            <a:r>
              <a:rPr lang="en-US" sz="2400" dirty="0"/>
              <a:t>proof: User is a function alert(</a:t>
            </a:r>
            <a:r>
              <a:rPr lang="en-US" sz="2400" dirty="0" err="1"/>
              <a:t>typeof</a:t>
            </a:r>
            <a:r>
              <a:rPr lang="en-US" sz="2400" dirty="0"/>
              <a:t> User); // function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08" y="2098963"/>
            <a:ext cx="621116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2505" y="1400697"/>
            <a:ext cx="3744884" cy="532029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>
            <a:spAutoFit/>
          </a:bodyPr>
          <a:lstStyle/>
          <a:p>
            <a:pPr defTabSz="216000">
              <a:spcBef>
                <a:spcPts val="600"/>
              </a:spcBef>
            </a:pPr>
            <a:r>
              <a:rPr lang="en-US" sz="2200" dirty="0"/>
              <a:t>// rewriting class User in pure </a:t>
            </a:r>
            <a:r>
              <a:rPr lang="en-US" sz="2200" dirty="0" smtClean="0"/>
              <a:t>functions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// </a:t>
            </a:r>
            <a:r>
              <a:rPr lang="en-US" sz="2200" dirty="0"/>
              <a:t>1. Create constructor </a:t>
            </a:r>
            <a:r>
              <a:rPr lang="en-US" sz="2200" dirty="0" smtClean="0"/>
              <a:t>function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>
                <a:solidFill>
                  <a:srgbClr val="00B0F0"/>
                </a:solidFill>
              </a:rPr>
              <a:t>function</a:t>
            </a:r>
            <a:r>
              <a:rPr lang="en-US" sz="2200" dirty="0" smtClean="0"/>
              <a:t> </a:t>
            </a:r>
            <a:r>
              <a:rPr lang="en-US" sz="2200" dirty="0"/>
              <a:t>User(name)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B0F0"/>
                </a:solidFill>
              </a:rPr>
              <a:t>this</a:t>
            </a:r>
            <a:r>
              <a:rPr lang="en-US" sz="2200" dirty="0" smtClean="0"/>
              <a:t>.name </a:t>
            </a:r>
            <a:r>
              <a:rPr lang="en-US" sz="2200" dirty="0"/>
              <a:t>= name</a:t>
            </a:r>
            <a:r>
              <a:rPr lang="en-US" sz="2200" dirty="0" smtClean="0"/>
              <a:t>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// </a:t>
            </a:r>
            <a:r>
              <a:rPr lang="en-US" sz="2200" dirty="0"/>
              <a:t>2. Add the method to </a:t>
            </a:r>
            <a:r>
              <a:rPr lang="en-US" sz="2200" dirty="0" smtClean="0"/>
              <a:t>prototype</a:t>
            </a:r>
          </a:p>
          <a:p>
            <a:pPr defTabSz="216000">
              <a:spcBef>
                <a:spcPts val="600"/>
              </a:spcBef>
            </a:pPr>
            <a:r>
              <a:rPr lang="en-US" sz="2200" dirty="0" err="1" smtClean="0"/>
              <a:t>User.prototype.sayHi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00B0F0"/>
                </a:solidFill>
              </a:rPr>
              <a:t>function</a:t>
            </a:r>
            <a:r>
              <a:rPr lang="en-US" sz="2200" dirty="0"/>
              <a:t>()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alert(</a:t>
            </a:r>
            <a:r>
              <a:rPr lang="en-US" sz="2200" dirty="0" smtClean="0">
                <a:solidFill>
                  <a:srgbClr val="00B0F0"/>
                </a:solidFill>
              </a:rPr>
              <a:t>this</a:t>
            </a:r>
            <a:r>
              <a:rPr lang="en-US" sz="2200" dirty="0" smtClean="0"/>
              <a:t>.name);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// Usage: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>
                <a:solidFill>
                  <a:srgbClr val="00B0F0"/>
                </a:solidFill>
              </a:rPr>
              <a:t>let</a:t>
            </a:r>
            <a:r>
              <a:rPr lang="en-US" sz="2200" dirty="0" smtClean="0"/>
              <a:t> </a:t>
            </a:r>
            <a:r>
              <a:rPr lang="en-US" sz="2200" dirty="0"/>
              <a:t>user = </a:t>
            </a:r>
            <a:r>
              <a:rPr lang="en-US" sz="2200" dirty="0">
                <a:solidFill>
                  <a:srgbClr val="00B0F0"/>
                </a:solidFill>
              </a:rPr>
              <a:t>new</a:t>
            </a:r>
            <a:r>
              <a:rPr lang="en-US" sz="2200" dirty="0"/>
              <a:t> User("John</a:t>
            </a:r>
            <a:r>
              <a:rPr lang="en-US" sz="2200" dirty="0" smtClean="0"/>
              <a:t>");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err="1" smtClean="0"/>
              <a:t>user.sayHi</a:t>
            </a:r>
            <a:r>
              <a:rPr lang="en-US" sz="2200" dirty="0"/>
              <a:t>();</a:t>
            </a:r>
            <a:endParaRPr lang="en-US" sz="22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233158" y="1400697"/>
            <a:ext cx="4290753" cy="1596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000">
              <a:spcBef>
                <a:spcPts val="600"/>
              </a:spcBef>
            </a:pPr>
            <a:r>
              <a:rPr lang="en-US" dirty="0" smtClean="0"/>
              <a:t>Difference class from function constructor:</a:t>
            </a:r>
          </a:p>
          <a:p>
            <a:pPr marL="457200" indent="-457200" defTabSz="216000">
              <a:spcBef>
                <a:spcPts val="600"/>
              </a:spcBef>
              <a:buFont typeface="+mj-lt"/>
              <a:buAutoNum type="arabicParenR"/>
            </a:pPr>
            <a:r>
              <a:rPr lang="en-US" dirty="0"/>
              <a:t>[[</a:t>
            </a:r>
            <a:r>
              <a:rPr lang="en-US" dirty="0" err="1"/>
              <a:t>FunctionKind</a:t>
            </a:r>
            <a:r>
              <a:rPr lang="en-US" dirty="0" smtClean="0"/>
              <a:t>]]: "</a:t>
            </a:r>
            <a:r>
              <a:rPr lang="en-US" dirty="0" err="1" smtClean="0"/>
              <a:t>classConstructor</a:t>
            </a:r>
            <a:r>
              <a:rPr lang="en-US" dirty="0" smtClean="0"/>
              <a:t>“</a:t>
            </a:r>
          </a:p>
          <a:p>
            <a:pPr marL="457200" indent="-457200" defTabSz="216000">
              <a:spcBef>
                <a:spcPts val="600"/>
              </a:spcBef>
              <a:buFont typeface="+mj-lt"/>
              <a:buAutoNum type="arabicParenR"/>
            </a:pPr>
            <a:r>
              <a:rPr lang="en-US" sz="2200" dirty="0" err="1" smtClean="0"/>
              <a:t>enumarable</a:t>
            </a:r>
            <a:r>
              <a:rPr lang="en-US" sz="2200" dirty="0" smtClean="0"/>
              <a:t>: false</a:t>
            </a:r>
          </a:p>
          <a:p>
            <a:pPr marL="457200" indent="-457200" defTabSz="216000">
              <a:spcBef>
                <a:spcPts val="600"/>
              </a:spcBef>
              <a:buFont typeface="+mj-lt"/>
              <a:buAutoNum type="arabicParenR"/>
            </a:pPr>
            <a:r>
              <a:rPr lang="en-US" sz="2200" dirty="0" smtClean="0"/>
              <a:t>use strict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8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EXPRESSION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427" y="1616828"/>
            <a:ext cx="2342426" cy="36583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sz="2200" dirty="0">
                <a:solidFill>
                  <a:srgbClr val="00B0F0"/>
                </a:solidFill>
              </a:rPr>
              <a:t>let</a:t>
            </a:r>
            <a:r>
              <a:rPr lang="en-US" sz="2200" dirty="0"/>
              <a:t> User = </a:t>
            </a:r>
            <a:r>
              <a:rPr lang="en-US" sz="2200" dirty="0">
                <a:solidFill>
                  <a:srgbClr val="00B0F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sayHi</a:t>
            </a:r>
            <a:r>
              <a:rPr lang="en-US" sz="2200" dirty="0"/>
              <a:t>()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	alert</a:t>
            </a:r>
            <a:r>
              <a:rPr lang="en-US" sz="2200" dirty="0"/>
              <a:t>("Hello</a:t>
            </a:r>
            <a:r>
              <a:rPr lang="en-US" sz="2200" dirty="0" smtClean="0"/>
              <a:t>");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};</a:t>
            </a:r>
            <a:endParaRPr lang="en-US" sz="2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3707476" y="1616828"/>
            <a:ext cx="8030095" cy="37310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000">
              <a:spcBef>
                <a:spcPts val="600"/>
              </a:spcBef>
            </a:pPr>
            <a:r>
              <a:rPr lang="en-US" sz="2200" dirty="0"/>
              <a:t>// "Named Class </a:t>
            </a:r>
            <a:r>
              <a:rPr lang="en-US" sz="2200" dirty="0" smtClean="0"/>
              <a:t>Expression“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// </a:t>
            </a:r>
            <a:r>
              <a:rPr lang="en-US" sz="2200" dirty="0"/>
              <a:t>(no such term in the spec, but that's similar to Named Function Expression) </a:t>
            </a:r>
            <a:r>
              <a:rPr lang="en-US" sz="2200" dirty="0">
                <a:solidFill>
                  <a:srgbClr val="00B0F0"/>
                </a:solidFill>
              </a:rPr>
              <a:t>let</a:t>
            </a:r>
            <a:r>
              <a:rPr lang="en-US" sz="2200" dirty="0"/>
              <a:t> User = </a:t>
            </a:r>
            <a:r>
              <a:rPr lang="en-US" sz="2200" dirty="0">
                <a:solidFill>
                  <a:srgbClr val="00B0F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MyClass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sayHi</a:t>
            </a:r>
            <a:r>
              <a:rPr lang="en-US" sz="2200" dirty="0"/>
              <a:t>()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	alert(</a:t>
            </a:r>
            <a:r>
              <a:rPr lang="en-US" sz="2200" dirty="0" err="1" smtClean="0"/>
              <a:t>MyClass</a:t>
            </a:r>
            <a:r>
              <a:rPr lang="en-US" sz="2200" dirty="0"/>
              <a:t>); // </a:t>
            </a:r>
            <a:r>
              <a:rPr lang="en-US" sz="2200" dirty="0" err="1"/>
              <a:t>MyClass</a:t>
            </a:r>
            <a:r>
              <a:rPr lang="en-US" sz="2200" dirty="0"/>
              <a:t> name is visible only inside the </a:t>
            </a:r>
            <a:r>
              <a:rPr lang="en-US" sz="2200" dirty="0" smtClean="0"/>
              <a:t>class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>
                <a:solidFill>
                  <a:srgbClr val="00B0F0"/>
                </a:solidFill>
              </a:rPr>
              <a:t>new</a:t>
            </a:r>
            <a:r>
              <a:rPr lang="en-US" sz="2200" dirty="0" smtClean="0"/>
              <a:t> </a:t>
            </a:r>
            <a:r>
              <a:rPr lang="en-US" sz="2200" dirty="0"/>
              <a:t>User().</a:t>
            </a:r>
            <a:r>
              <a:rPr lang="en-US" sz="2200" dirty="0" err="1"/>
              <a:t>sayHi</a:t>
            </a:r>
            <a:r>
              <a:rPr lang="en-US" sz="2200" dirty="0"/>
              <a:t>(); // works, shows </a:t>
            </a:r>
            <a:r>
              <a:rPr lang="en-US" sz="2200" dirty="0" err="1"/>
              <a:t>MyClass</a:t>
            </a:r>
            <a:r>
              <a:rPr lang="en-US" sz="2200" dirty="0"/>
              <a:t> </a:t>
            </a:r>
            <a:r>
              <a:rPr lang="en-US" sz="2200" dirty="0" smtClean="0"/>
              <a:t>definition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alert(</a:t>
            </a:r>
            <a:r>
              <a:rPr lang="en-US" sz="2200" dirty="0" err="1" smtClean="0"/>
              <a:t>MyClass</a:t>
            </a:r>
            <a:r>
              <a:rPr lang="en-US" sz="2200" dirty="0"/>
              <a:t>); // error, </a:t>
            </a:r>
            <a:r>
              <a:rPr lang="en-US" sz="2200" dirty="0" err="1"/>
              <a:t>MyClass</a:t>
            </a:r>
            <a:r>
              <a:rPr lang="en-US" sz="2200" dirty="0"/>
              <a:t> name isn't visible outside of the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38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0655" y="1616828"/>
            <a:ext cx="3649287" cy="39859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/>
          <a:p>
            <a:pPr defTabSz="216000">
              <a:spcBef>
                <a:spcPts val="600"/>
              </a:spcBef>
            </a:pPr>
            <a:r>
              <a:rPr lang="en-US" sz="2200" dirty="0">
                <a:solidFill>
                  <a:srgbClr val="00B0F0"/>
                </a:solidFill>
              </a:rPr>
              <a:t>class</a:t>
            </a:r>
            <a:r>
              <a:rPr lang="en-US" sz="2200" dirty="0"/>
              <a:t> User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name </a:t>
            </a:r>
            <a:r>
              <a:rPr lang="en-US" sz="2200" dirty="0"/>
              <a:t>= "John</a:t>
            </a:r>
            <a:r>
              <a:rPr lang="en-US" sz="2200" dirty="0" smtClean="0"/>
              <a:t>";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sayHi</a:t>
            </a:r>
            <a:r>
              <a:rPr lang="en-US" sz="2200" dirty="0"/>
              <a:t>()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	alert</a:t>
            </a:r>
            <a:r>
              <a:rPr lang="en-US" sz="2200" dirty="0"/>
              <a:t>(`Hello, ${</a:t>
            </a:r>
            <a:r>
              <a:rPr lang="en-US" sz="2200" dirty="0">
                <a:solidFill>
                  <a:srgbClr val="00B0F0"/>
                </a:solidFill>
              </a:rPr>
              <a:t>this</a:t>
            </a:r>
            <a:r>
              <a:rPr lang="en-US" sz="2200" dirty="0"/>
              <a:t>.name</a:t>
            </a:r>
            <a:r>
              <a:rPr lang="en-US" sz="2200" dirty="0" smtClean="0"/>
              <a:t>}!`);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}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</a:t>
            </a:r>
          </a:p>
          <a:p>
            <a:pPr defTabSz="216000">
              <a:spcBef>
                <a:spcPts val="600"/>
              </a:spcBef>
            </a:pPr>
            <a:endParaRPr lang="en-US" sz="2200" dirty="0" smtClean="0"/>
          </a:p>
          <a:p>
            <a:pPr defTabSz="216000">
              <a:spcBef>
                <a:spcPts val="600"/>
              </a:spcBef>
            </a:pPr>
            <a:r>
              <a:rPr lang="en-US" sz="2200" dirty="0" smtClean="0">
                <a:solidFill>
                  <a:srgbClr val="00B0F0"/>
                </a:solidFill>
              </a:rPr>
              <a:t>new</a:t>
            </a:r>
            <a:r>
              <a:rPr lang="en-US" sz="2200" dirty="0" smtClean="0"/>
              <a:t> </a:t>
            </a:r>
            <a:r>
              <a:rPr lang="en-US" sz="2200" dirty="0"/>
              <a:t>User().</a:t>
            </a:r>
            <a:r>
              <a:rPr lang="en-US" sz="2200" dirty="0" err="1"/>
              <a:t>sayHi</a:t>
            </a:r>
            <a:r>
              <a:rPr lang="en-US" sz="2200" dirty="0"/>
              <a:t>(); // Hello, John!</a:t>
            </a:r>
            <a:endParaRPr lang="en-US" sz="2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5735780" y="1616828"/>
            <a:ext cx="4380809" cy="3985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000">
              <a:spcBef>
                <a:spcPts val="600"/>
              </a:spcBef>
            </a:pPr>
            <a:r>
              <a:rPr lang="en-US" sz="2200" dirty="0">
                <a:solidFill>
                  <a:srgbClr val="00B0F0"/>
                </a:solidFill>
              </a:rPr>
              <a:t>class</a:t>
            </a:r>
            <a:r>
              <a:rPr lang="en-US" sz="2200" dirty="0"/>
              <a:t> User </a:t>
            </a:r>
            <a:r>
              <a:rPr lang="en-US" sz="2200" dirty="0" smtClean="0"/>
              <a:t>{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	name </a:t>
            </a:r>
            <a:r>
              <a:rPr lang="en-US" sz="2200" dirty="0"/>
              <a:t>= "John</a:t>
            </a:r>
            <a:r>
              <a:rPr lang="en-US" sz="2200" dirty="0" smtClean="0"/>
              <a:t>";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}</a:t>
            </a:r>
          </a:p>
          <a:p>
            <a:pPr defTabSz="216000">
              <a:spcBef>
                <a:spcPts val="600"/>
              </a:spcBef>
            </a:pPr>
            <a:endParaRPr lang="en-US" sz="2200" dirty="0" smtClean="0"/>
          </a:p>
          <a:p>
            <a:pPr defTabSz="216000">
              <a:spcBef>
                <a:spcPts val="600"/>
              </a:spcBef>
            </a:pPr>
            <a:r>
              <a:rPr lang="en-US" sz="2200" dirty="0" smtClean="0">
                <a:solidFill>
                  <a:srgbClr val="00B0F0"/>
                </a:solidFill>
              </a:rPr>
              <a:t>let</a:t>
            </a:r>
            <a:r>
              <a:rPr lang="en-US" sz="2200" dirty="0" smtClean="0"/>
              <a:t> </a:t>
            </a:r>
            <a:r>
              <a:rPr lang="en-US" sz="2200" dirty="0"/>
              <a:t>user = </a:t>
            </a:r>
            <a:r>
              <a:rPr lang="en-US" sz="2200" dirty="0">
                <a:solidFill>
                  <a:srgbClr val="00B0F0"/>
                </a:solidFill>
              </a:rPr>
              <a:t>new</a:t>
            </a:r>
            <a:r>
              <a:rPr lang="en-US" sz="2200" dirty="0"/>
              <a:t> User</a:t>
            </a:r>
            <a:r>
              <a:rPr lang="en-US" sz="2200" dirty="0" smtClean="0"/>
              <a:t>();</a:t>
            </a:r>
          </a:p>
          <a:p>
            <a:pPr defTabSz="216000">
              <a:spcBef>
                <a:spcPts val="600"/>
              </a:spcBef>
            </a:pPr>
            <a:r>
              <a:rPr lang="en-US" sz="2200" dirty="0" smtClean="0"/>
              <a:t>alert(user.name</a:t>
            </a:r>
            <a:r>
              <a:rPr lang="en-US" sz="2200" dirty="0"/>
              <a:t>); // John alert(User.prototype.name); // undefined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9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uk-U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A8E77E-B539-4F18-9F02-51D8362FC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672011" cy="3769822"/>
          </a:xfrm>
        </p:spPr>
        <p:txBody>
          <a:bodyPr/>
          <a:lstStyle/>
          <a:p>
            <a:r>
              <a:rPr lang="en-US" sz="3200" b="1" dirty="0"/>
              <a:t>In object-oriented programming, </a:t>
            </a:r>
            <a:r>
              <a:rPr lang="en-US" sz="3200" b="1" i="1" dirty="0">
                <a:solidFill>
                  <a:srgbClr val="FFFF00"/>
                </a:solidFill>
              </a:rPr>
              <a:t>inheritance</a:t>
            </a:r>
            <a:r>
              <a:rPr lang="en-US" sz="3200" b="1" dirty="0"/>
              <a:t> is the mechanism of basing an object or class upon another object (prototype-based inheritance) or class (class-based inheritance), retaining similar </a:t>
            </a:r>
            <a:r>
              <a:rPr lang="en-US" sz="3200" b="1" dirty="0" smtClean="0"/>
              <a:t>implementation.</a:t>
            </a:r>
          </a:p>
          <a:p>
            <a:r>
              <a:rPr lang="en-US" sz="3200" b="1" dirty="0" smtClean="0"/>
              <a:t>Also </a:t>
            </a:r>
            <a:r>
              <a:rPr lang="en-US" sz="3200" b="1" dirty="0"/>
              <a:t>defined as deriving new classes (sub classes) from existing ones such as super class or base class and then forming them into a hierarchy of classes.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4576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3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402</Words>
  <Application>Microsoft Office PowerPoint</Application>
  <PresentationFormat>Широкий екран</PresentationFormat>
  <Paragraphs>157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Open Sans Regular</vt:lpstr>
      <vt:lpstr>Proxima Nova Black</vt:lpstr>
      <vt:lpstr>Wingdings</vt:lpstr>
      <vt:lpstr>Тема Office</vt:lpstr>
      <vt:lpstr>2_DARK THEME</vt:lpstr>
      <vt:lpstr>3_DARK THEME</vt:lpstr>
      <vt:lpstr>CLASSES, CLASS INHERITANCE, SUPER</vt:lpstr>
      <vt:lpstr>AGENDA</vt:lpstr>
      <vt:lpstr>CLASS DEFINITION </vt:lpstr>
      <vt:lpstr>THE “CLASS” SYNTAX</vt:lpstr>
      <vt:lpstr>WHAT IS A CLASS?</vt:lpstr>
      <vt:lpstr>WHAT IS A CLASS?</vt:lpstr>
      <vt:lpstr>CLASS EXPRESSION</vt:lpstr>
      <vt:lpstr>CLASS FIELDS</vt:lpstr>
      <vt:lpstr>INHERITANCE</vt:lpstr>
      <vt:lpstr>INHERITANCE</vt:lpstr>
      <vt:lpstr>THE “EXTENDS” KEYWORD</vt:lpstr>
      <vt:lpstr>OVERRIDING A METHOD</vt:lpstr>
      <vt:lpstr>OVERRIDING CONSTRUCTOR</vt:lpstr>
      <vt:lpstr>SUMMARY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</dc:title>
  <dc:creator>Edward</dc:creator>
  <cp:lastModifiedBy>Edward</cp:lastModifiedBy>
  <cp:revision>324</cp:revision>
  <dcterms:created xsi:type="dcterms:W3CDTF">2020-10-21T13:30:18Z</dcterms:created>
  <dcterms:modified xsi:type="dcterms:W3CDTF">2020-12-13T16:52:52Z</dcterms:modified>
</cp:coreProperties>
</file>