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16" r:id="rId3"/>
    <p:sldId id="306" r:id="rId4"/>
    <p:sldId id="317" r:id="rId5"/>
    <p:sldId id="288" r:id="rId6"/>
    <p:sldId id="283" r:id="rId7"/>
    <p:sldId id="299" r:id="rId8"/>
    <p:sldId id="300" r:id="rId9"/>
    <p:sldId id="310" r:id="rId10"/>
    <p:sldId id="311" r:id="rId11"/>
    <p:sldId id="305" r:id="rId12"/>
    <p:sldId id="286" r:id="rId13"/>
    <p:sldId id="284" r:id="rId14"/>
    <p:sldId id="312" r:id="rId15"/>
    <p:sldId id="313" r:id="rId16"/>
    <p:sldId id="314" r:id="rId17"/>
    <p:sldId id="315" r:id="rId18"/>
    <p:sldId id="294" r:id="rId19"/>
    <p:sldId id="318" r:id="rId20"/>
    <p:sldId id="285" r:id="rId21"/>
    <p:sldId id="289" r:id="rId22"/>
    <p:sldId id="290" r:id="rId23"/>
    <p:sldId id="298" r:id="rId24"/>
    <p:sldId id="297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3366"/>
        </a:fontRef>
        <a:srgbClr val="0033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2"/>
          </a:solidFill>
        </a:fill>
      </a:tcStyle>
    </a:wholeTbl>
    <a:band2H>
      <a:tcTxStyle/>
      <a:tcStyle>
        <a:tcBdr/>
        <a:fill>
          <a:solidFill>
            <a:srgbClr val="E6E7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36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36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366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3366"/>
        </a:fontRef>
        <a:srgbClr val="0033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5CB"/>
          </a:solidFill>
        </a:fill>
      </a:tcStyle>
    </a:wholeTbl>
    <a:band2H>
      <a:tcTxStyle/>
      <a:tcStyle>
        <a:tcBdr/>
        <a:fill>
          <a:solidFill>
            <a:srgbClr val="FD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3366"/>
        </a:fontRef>
        <a:srgbClr val="0033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4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3366"/>
        </a:fontRef>
        <a:srgbClr val="0033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E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3366"/>
        </a:fontRef>
        <a:srgbClr val="0033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366"/>
        </a:fontRef>
        <a:srgbClr val="0033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3366"/>
              </a:solidFill>
              <a:prstDash val="solid"/>
              <a:round/>
            </a:ln>
          </a:top>
          <a:bottom>
            <a:ln w="25400" cap="flat">
              <a:solidFill>
                <a:srgbClr val="0033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3366"/>
              </a:solidFill>
              <a:prstDash val="solid"/>
              <a:round/>
            </a:ln>
          </a:top>
          <a:bottom>
            <a:ln w="25400" cap="flat">
              <a:solidFill>
                <a:srgbClr val="0033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3366"/>
        </a:fontRef>
        <a:srgbClr val="003366"/>
      </a:tcTxStyle>
      <a:tcStyle>
        <a:tcBdr>
          <a:left>
            <a:ln w="12700" cap="flat">
              <a:solidFill>
                <a:srgbClr val="003366"/>
              </a:solidFill>
              <a:prstDash val="solid"/>
              <a:round/>
            </a:ln>
          </a:left>
          <a:right>
            <a:ln w="12700" cap="flat">
              <a:solidFill>
                <a:srgbClr val="003366"/>
              </a:solidFill>
              <a:prstDash val="solid"/>
              <a:round/>
            </a:ln>
          </a:right>
          <a:top>
            <a:ln w="12700" cap="flat">
              <a:solidFill>
                <a:srgbClr val="003366"/>
              </a:solidFill>
              <a:prstDash val="solid"/>
              <a:round/>
            </a:ln>
          </a:top>
          <a:bottom>
            <a:ln w="12700" cap="flat">
              <a:solidFill>
                <a:srgbClr val="003366"/>
              </a:solidFill>
              <a:prstDash val="solid"/>
              <a:round/>
            </a:ln>
          </a:bottom>
          <a:insideH>
            <a:ln w="12700" cap="flat">
              <a:solidFill>
                <a:srgbClr val="003366"/>
              </a:solidFill>
              <a:prstDash val="solid"/>
              <a:round/>
            </a:ln>
          </a:insideH>
          <a:insideV>
            <a:ln w="12700" cap="flat">
              <a:solidFill>
                <a:srgbClr val="003366"/>
              </a:solidFill>
              <a:prstDash val="solid"/>
              <a:round/>
            </a:ln>
          </a:insideV>
        </a:tcBdr>
        <a:fill>
          <a:solidFill>
            <a:srgbClr val="00336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3366"/>
        </a:fontRef>
        <a:srgbClr val="003366"/>
      </a:tcTxStyle>
      <a:tcStyle>
        <a:tcBdr>
          <a:left>
            <a:ln w="12700" cap="flat">
              <a:solidFill>
                <a:srgbClr val="003366"/>
              </a:solidFill>
              <a:prstDash val="solid"/>
              <a:round/>
            </a:ln>
          </a:left>
          <a:right>
            <a:ln w="12700" cap="flat">
              <a:solidFill>
                <a:srgbClr val="003366"/>
              </a:solidFill>
              <a:prstDash val="solid"/>
              <a:round/>
            </a:ln>
          </a:right>
          <a:top>
            <a:ln w="12700" cap="flat">
              <a:solidFill>
                <a:srgbClr val="003366"/>
              </a:solidFill>
              <a:prstDash val="solid"/>
              <a:round/>
            </a:ln>
          </a:top>
          <a:bottom>
            <a:ln w="12700" cap="flat">
              <a:solidFill>
                <a:srgbClr val="003366"/>
              </a:solidFill>
              <a:prstDash val="solid"/>
              <a:round/>
            </a:ln>
          </a:bottom>
          <a:insideH>
            <a:ln w="12700" cap="flat">
              <a:solidFill>
                <a:srgbClr val="003366"/>
              </a:solidFill>
              <a:prstDash val="solid"/>
              <a:round/>
            </a:ln>
          </a:insideH>
          <a:insideV>
            <a:ln w="12700" cap="flat">
              <a:solidFill>
                <a:srgbClr val="003366"/>
              </a:solidFill>
              <a:prstDash val="solid"/>
              <a:round/>
            </a:ln>
          </a:insideV>
        </a:tcBdr>
        <a:fill>
          <a:solidFill>
            <a:srgbClr val="003366">
              <a:alpha val="20000"/>
            </a:srgbClr>
          </a:solidFill>
        </a:fill>
      </a:tcStyle>
    </a:firstCol>
    <a:lastRow>
      <a:tcTxStyle b="on" i="off">
        <a:fontRef idx="major">
          <a:srgbClr val="003366"/>
        </a:fontRef>
        <a:srgbClr val="003366"/>
      </a:tcTxStyle>
      <a:tcStyle>
        <a:tcBdr>
          <a:left>
            <a:ln w="12700" cap="flat">
              <a:solidFill>
                <a:srgbClr val="003366"/>
              </a:solidFill>
              <a:prstDash val="solid"/>
              <a:round/>
            </a:ln>
          </a:left>
          <a:right>
            <a:ln w="12700" cap="flat">
              <a:solidFill>
                <a:srgbClr val="003366"/>
              </a:solidFill>
              <a:prstDash val="solid"/>
              <a:round/>
            </a:ln>
          </a:right>
          <a:top>
            <a:ln w="50800" cap="flat">
              <a:solidFill>
                <a:srgbClr val="003366"/>
              </a:solidFill>
              <a:prstDash val="solid"/>
              <a:round/>
            </a:ln>
          </a:top>
          <a:bottom>
            <a:ln w="12700" cap="flat">
              <a:solidFill>
                <a:srgbClr val="003366"/>
              </a:solidFill>
              <a:prstDash val="solid"/>
              <a:round/>
            </a:ln>
          </a:bottom>
          <a:insideH>
            <a:ln w="12700" cap="flat">
              <a:solidFill>
                <a:srgbClr val="003366"/>
              </a:solidFill>
              <a:prstDash val="solid"/>
              <a:round/>
            </a:ln>
          </a:insideH>
          <a:insideV>
            <a:ln w="12700" cap="flat">
              <a:solidFill>
                <a:srgbClr val="0033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3366"/>
        </a:fontRef>
        <a:srgbClr val="003366"/>
      </a:tcTxStyle>
      <a:tcStyle>
        <a:tcBdr>
          <a:left>
            <a:ln w="12700" cap="flat">
              <a:solidFill>
                <a:srgbClr val="003366"/>
              </a:solidFill>
              <a:prstDash val="solid"/>
              <a:round/>
            </a:ln>
          </a:left>
          <a:right>
            <a:ln w="12700" cap="flat">
              <a:solidFill>
                <a:srgbClr val="003366"/>
              </a:solidFill>
              <a:prstDash val="solid"/>
              <a:round/>
            </a:ln>
          </a:right>
          <a:top>
            <a:ln w="12700" cap="flat">
              <a:solidFill>
                <a:srgbClr val="003366"/>
              </a:solidFill>
              <a:prstDash val="solid"/>
              <a:round/>
            </a:ln>
          </a:top>
          <a:bottom>
            <a:ln w="25400" cap="flat">
              <a:solidFill>
                <a:srgbClr val="003366"/>
              </a:solidFill>
              <a:prstDash val="solid"/>
              <a:round/>
            </a:ln>
          </a:bottom>
          <a:insideH>
            <a:ln w="12700" cap="flat">
              <a:solidFill>
                <a:srgbClr val="003366"/>
              </a:solidFill>
              <a:prstDash val="solid"/>
              <a:round/>
            </a:ln>
          </a:insideH>
          <a:insideV>
            <a:ln w="12700" cap="flat">
              <a:solidFill>
                <a:srgbClr val="003366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>
        <p:scale>
          <a:sx n="66" d="100"/>
          <a:sy n="66" d="100"/>
        </p:scale>
        <p:origin x="6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003366"/>
        </a:solidFill>
        <a:latin typeface="+mj-lt"/>
        <a:ea typeface="+mj-ea"/>
        <a:cs typeface="+mj-cs"/>
        <a:sym typeface="Calibri"/>
      </a:defRPr>
    </a:lvl1pPr>
    <a:lvl2pPr indent="228600" latinLnBrk="0">
      <a:defRPr sz="1200">
        <a:solidFill>
          <a:srgbClr val="003366"/>
        </a:solidFill>
        <a:latin typeface="+mj-lt"/>
        <a:ea typeface="+mj-ea"/>
        <a:cs typeface="+mj-cs"/>
        <a:sym typeface="Calibri"/>
      </a:defRPr>
    </a:lvl2pPr>
    <a:lvl3pPr indent="457200" latinLnBrk="0">
      <a:defRPr sz="1200">
        <a:solidFill>
          <a:srgbClr val="003366"/>
        </a:solidFill>
        <a:latin typeface="+mj-lt"/>
        <a:ea typeface="+mj-ea"/>
        <a:cs typeface="+mj-cs"/>
        <a:sym typeface="Calibri"/>
      </a:defRPr>
    </a:lvl3pPr>
    <a:lvl4pPr indent="685800" latinLnBrk="0">
      <a:defRPr sz="1200">
        <a:solidFill>
          <a:srgbClr val="003366"/>
        </a:solidFill>
        <a:latin typeface="+mj-lt"/>
        <a:ea typeface="+mj-ea"/>
        <a:cs typeface="+mj-cs"/>
        <a:sym typeface="Calibri"/>
      </a:defRPr>
    </a:lvl4pPr>
    <a:lvl5pPr indent="914400" latinLnBrk="0">
      <a:defRPr sz="1200">
        <a:solidFill>
          <a:srgbClr val="003366"/>
        </a:solidFill>
        <a:latin typeface="+mj-lt"/>
        <a:ea typeface="+mj-ea"/>
        <a:cs typeface="+mj-cs"/>
        <a:sym typeface="Calibri"/>
      </a:defRPr>
    </a:lvl5pPr>
    <a:lvl6pPr indent="1143000" latinLnBrk="0">
      <a:defRPr sz="1200">
        <a:solidFill>
          <a:srgbClr val="003366"/>
        </a:solidFill>
        <a:latin typeface="+mj-lt"/>
        <a:ea typeface="+mj-ea"/>
        <a:cs typeface="+mj-cs"/>
        <a:sym typeface="Calibri"/>
      </a:defRPr>
    </a:lvl6pPr>
    <a:lvl7pPr indent="1371600" latinLnBrk="0">
      <a:defRPr sz="1200">
        <a:solidFill>
          <a:srgbClr val="003366"/>
        </a:solidFill>
        <a:latin typeface="+mj-lt"/>
        <a:ea typeface="+mj-ea"/>
        <a:cs typeface="+mj-cs"/>
        <a:sym typeface="Calibri"/>
      </a:defRPr>
    </a:lvl7pPr>
    <a:lvl8pPr indent="1600200" latinLnBrk="0">
      <a:defRPr sz="1200">
        <a:solidFill>
          <a:srgbClr val="003366"/>
        </a:solidFill>
        <a:latin typeface="+mj-lt"/>
        <a:ea typeface="+mj-ea"/>
        <a:cs typeface="+mj-cs"/>
        <a:sym typeface="Calibri"/>
      </a:defRPr>
    </a:lvl8pPr>
    <a:lvl9pPr indent="1828800" latinLnBrk="0">
      <a:defRPr sz="1200">
        <a:solidFill>
          <a:srgbClr val="003366"/>
        </a:solidFill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BB488-8762-2D4C-3B25-97BDB2139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C2488-8864-8BD5-2FD6-7E83C6E8E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904F66-F40C-7A21-4BF3-D63D9E84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/>
        </p:nvSpPr>
        <p:spPr>
          <a:xfrm>
            <a:off x="-101205" y="-55564"/>
            <a:ext cx="12345593" cy="7122319"/>
          </a:xfrm>
          <a:prstGeom prst="rect">
            <a:avLst/>
          </a:prstGeom>
          <a:solidFill>
            <a:srgbClr val="182A5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HEADER"/>
          <p:cNvSpPr txBox="1">
            <a:spLocks noGrp="1"/>
          </p:cNvSpPr>
          <p:nvPr>
            <p:ph type="title" hasCustomPrompt="1"/>
          </p:nvPr>
        </p:nvSpPr>
        <p:spPr>
          <a:xfrm>
            <a:off x="1523999" y="1563290"/>
            <a:ext cx="9144001" cy="1835151"/>
          </a:xfrm>
          <a:prstGeom prst="rect">
            <a:avLst/>
          </a:prstGeom>
        </p:spPr>
        <p:txBody>
          <a:bodyPr anchor="t"/>
          <a:lstStyle>
            <a:lvl1pPr>
              <a:defRPr sz="6000"/>
            </a:lvl1pPr>
          </a:lstStyle>
          <a:p>
            <a:r>
              <a:t>HEADER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3999" y="3410346"/>
            <a:ext cx="9144001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Subheader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502" y="6054090"/>
            <a:ext cx="7452995" cy="36322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667462" cy="97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550405"/>
            <a:ext cx="10515600" cy="2852738"/>
          </a:xfrm>
          <a:prstGeom prst="rect">
            <a:avLst/>
          </a:prstGeom>
        </p:spPr>
        <p:txBody>
          <a:bodyPr anchor="t"/>
          <a:lstStyle>
            <a:lvl1pPr>
              <a:defRPr sz="6000"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3430130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D9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D9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D9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D9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D9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pic>
        <p:nvPicPr>
          <p:cNvPr id="3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502" y="6054090"/>
            <a:ext cx="7452995" cy="36322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4"/>
            <a:ext cx="5181600" cy="4262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pic>
        <p:nvPicPr>
          <p:cNvPr id="4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6464300"/>
            <a:ext cx="11353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2635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579562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chemeClr val="accent3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chemeClr val="accent3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chemeClr val="accent3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chemeClr val="accent3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579562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Tx/>
              <a:buFontTx/>
              <a:buNone/>
              <a:defRPr sz="2400" b="1">
                <a:solidFill>
                  <a:schemeClr val="accent3"/>
                </a:solidFill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5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02" y="6054090"/>
            <a:ext cx="7452995" cy="36322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65761" y="627865"/>
            <a:ext cx="4548530" cy="82391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299723" y="635486"/>
            <a:ext cx="4546579" cy="823913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2400" b="1"/>
            </a:pPr>
            <a:r>
              <a:rPr lang="en-US"/>
              <a:t>Click to edit Master text styles</a:t>
            </a:r>
          </a:p>
        </p:txBody>
      </p:sp>
      <p:sp>
        <p:nvSpPr>
          <p:cNvPr id="86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1465761" y="1566484"/>
            <a:ext cx="4548530" cy="30213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7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6299722" y="1566484"/>
            <a:ext cx="4548530" cy="30213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Picture Placeholder 33"/>
          <p:cNvSpPr>
            <a:spLocks noGrp="1"/>
          </p:cNvSpPr>
          <p:nvPr>
            <p:ph type="pic" sz="quarter" idx="24"/>
          </p:nvPr>
        </p:nvSpPr>
        <p:spPr>
          <a:xfrm>
            <a:off x="1465761" y="4702586"/>
            <a:ext cx="2208168" cy="14938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9" name="Picture Placeholder 33"/>
          <p:cNvSpPr>
            <a:spLocks noGrp="1"/>
          </p:cNvSpPr>
          <p:nvPr>
            <p:ph type="pic" sz="quarter" idx="25"/>
          </p:nvPr>
        </p:nvSpPr>
        <p:spPr>
          <a:xfrm>
            <a:off x="3806123" y="4702586"/>
            <a:ext cx="2208168" cy="14938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90" name="Picture Placeholder 33"/>
          <p:cNvSpPr>
            <a:spLocks noGrp="1"/>
          </p:cNvSpPr>
          <p:nvPr>
            <p:ph type="pic" sz="quarter" idx="26"/>
          </p:nvPr>
        </p:nvSpPr>
        <p:spPr>
          <a:xfrm>
            <a:off x="6297772" y="4702586"/>
            <a:ext cx="2208168" cy="14938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91" name="Picture Placeholder 33"/>
          <p:cNvSpPr>
            <a:spLocks noGrp="1"/>
          </p:cNvSpPr>
          <p:nvPr>
            <p:ph type="pic" sz="quarter" idx="27"/>
          </p:nvPr>
        </p:nvSpPr>
        <p:spPr>
          <a:xfrm>
            <a:off x="8638133" y="4702586"/>
            <a:ext cx="2208168" cy="14938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pic>
        <p:nvPicPr>
          <p:cNvPr id="92" name="Picture 21" descr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latin typeface="Arial MT Black"/>
                <a:ea typeface="Arial MT Black"/>
                <a:cs typeface="Arial MT Black"/>
                <a:sym typeface="Arial MT Blac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9673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97349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en-US"/>
              <a:t>Click to edit Master text styles</a:t>
            </a:r>
          </a:p>
        </p:txBody>
      </p:sp>
      <p:pic>
        <p:nvPicPr>
          <p:cNvPr id="104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6464300"/>
            <a:ext cx="11353801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latin typeface="Arial MT Black"/>
                <a:ea typeface="Arial MT Black"/>
                <a:cs typeface="Arial MT Black"/>
                <a:sym typeface="Arial MT Blac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7275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657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pic>
        <p:nvPicPr>
          <p:cNvPr id="116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0"/>
            <a:ext cx="11353801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79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ctr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8B7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8B7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8B7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8B7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8B7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8B7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8B7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8B7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8B7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3466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3466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3466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3466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3466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3466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3466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3466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346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com/invite/ApsUp2uDtT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au.udemy.com/course/the-complete-web-development-bootcamp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mailto:veera-surya-bhaskar.gali@nau.edu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2"/>
          <p:cNvSpPr txBox="1">
            <a:spLocks noGrp="1"/>
          </p:cNvSpPr>
          <p:nvPr>
            <p:ph type="ctrTitle"/>
          </p:nvPr>
        </p:nvSpPr>
        <p:spPr>
          <a:xfrm>
            <a:off x="1524000" y="1960399"/>
            <a:ext cx="9144000" cy="10239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CS 212 </a:t>
            </a:r>
            <a:br>
              <a:rPr lang="en-US"/>
            </a:br>
            <a:r>
              <a:rPr lang="en-US"/>
              <a:t>WEB PROGRAMMING 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B9EE7-4E14-EBCA-0DEB-82717B8AD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2">
            <a:extLst>
              <a:ext uri="{FF2B5EF4-FFF2-40B4-BE49-F238E27FC236}">
                <a16:creationId xmlns:a16="http://schemas.microsoft.com/office/drawing/2014/main" id="{2673E3C0-37B0-7A78-1881-7C624951E7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987826"/>
            <a:ext cx="9144000" cy="1759226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en-US" dirty="0"/>
              <a:t>Course 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93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18">
        <p:fade/>
      </p:transition>
    </mc:Choice>
    <mc:Fallback xmlns="">
      <p:transition spd="med" advTm="861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B9CAC-929C-0E76-6640-89FF3703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47E566E9-61CA-0FEA-7248-D98B57EE7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 algn="l">
              <a:defRPr sz="4600"/>
            </a:lvl1pPr>
          </a:lstStyle>
          <a:p>
            <a:r>
              <a:rPr lang="en-US" dirty="0"/>
              <a:t>Course Communication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1692832F-CEBD-47F7-A8E0-146CE768DA0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32059" y="1764167"/>
            <a:ext cx="10596341" cy="4576997"/>
          </a:xfrm>
          <a:prstGeom prst="rect">
            <a:avLst/>
          </a:prstGeom>
        </p:spPr>
        <p:txBody>
          <a:bodyPr lIns="45719" tIns="45720" rIns="45719" bIns="4572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Throughout the semester, we will use two primary modes of communication:</a:t>
            </a:r>
          </a:p>
          <a:p>
            <a:endParaRPr lang="en-US" sz="2400" b="1" dirty="0"/>
          </a:p>
          <a:p>
            <a:r>
              <a:rPr lang="en-US" sz="2400" b="1" dirty="0"/>
              <a:t>Email Communication (Formal):</a:t>
            </a:r>
            <a:endParaRPr lang="en-US" sz="2400" dirty="0"/>
          </a:p>
          <a:p>
            <a:pPr lvl="1"/>
            <a:r>
              <a:rPr lang="en-US" sz="2400" dirty="0"/>
              <a:t>Requesting personal meetings.</a:t>
            </a:r>
          </a:p>
          <a:p>
            <a:pPr lvl="1"/>
            <a:r>
              <a:rPr lang="en-US" sz="2400" dirty="0"/>
              <a:t>Requesting homework extensions.</a:t>
            </a:r>
          </a:p>
          <a:p>
            <a:pPr lvl="1"/>
            <a:r>
              <a:rPr lang="en-US" sz="2400" dirty="0"/>
              <a:t>Reporting absences.</a:t>
            </a:r>
          </a:p>
          <a:p>
            <a:pPr lvl="1"/>
            <a:r>
              <a:rPr lang="en-US" sz="2400" dirty="0"/>
              <a:t>Addressing technical issues with Canvas.</a:t>
            </a:r>
          </a:p>
          <a:p>
            <a:pPr lvl="1"/>
            <a:r>
              <a:rPr lang="en-US" sz="2400" dirty="0"/>
              <a:t>Discussing grading concerns.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Discord Communication (Informal):</a:t>
            </a:r>
            <a:endParaRPr lang="en-US" sz="2400" dirty="0"/>
          </a:p>
          <a:p>
            <a:pPr lvl="1"/>
            <a:r>
              <a:rPr lang="en-US" sz="2400" dirty="0"/>
              <a:t>Joining office hours.</a:t>
            </a:r>
          </a:p>
          <a:p>
            <a:pPr lvl="1"/>
            <a:r>
              <a:rPr lang="en-US" sz="2400" dirty="0"/>
              <a:t>Clarifying doubts regarding quizzes, homework and group projects.</a:t>
            </a:r>
          </a:p>
          <a:p>
            <a:pPr lvl="1"/>
            <a:r>
              <a:rPr lang="en-US" sz="2400" dirty="0"/>
              <a:t>Engaging in general course-related discussions such as finding project partner.</a:t>
            </a:r>
          </a:p>
        </p:txBody>
      </p:sp>
    </p:spTree>
    <p:extLst>
      <p:ext uri="{BB962C8B-B14F-4D97-AF65-F5344CB8AC3E}">
        <p14:creationId xmlns:p14="http://schemas.microsoft.com/office/powerpoint/2010/main" val="24715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B9CAC-929C-0E76-6640-89FF3703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47E566E9-61CA-0FEA-7248-D98B57EE7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en-US" dirty="0"/>
              <a:t>Email Communication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1692832F-CEBD-47F7-A8E0-146CE768DA0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32059" y="1764168"/>
            <a:ext cx="10596341" cy="3793352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en-US" sz="1800" dirty="0"/>
              <a:t>Contain the prefix “</a:t>
            </a:r>
            <a:r>
              <a:rPr lang="en-US" sz="1800" b="1" dirty="0"/>
              <a:t>[CS 212]</a:t>
            </a:r>
            <a:r>
              <a:rPr lang="en-US" sz="1800" dirty="0"/>
              <a:t>” in the subject, so that the message can be easily identified.</a:t>
            </a:r>
          </a:p>
          <a:p>
            <a:endParaRPr lang="en-US" sz="1800" dirty="0"/>
          </a:p>
          <a:p>
            <a:r>
              <a:rPr lang="en-US" sz="1800" dirty="0"/>
              <a:t>Contain a salutation, (for example, “</a:t>
            </a:r>
            <a:r>
              <a:rPr lang="en-US" sz="1800" b="1" dirty="0"/>
              <a:t>Dear &lt;Name of Your TA&gt;/Dear Dr. &lt;Last Name of Your Instructor&gt;</a:t>
            </a:r>
            <a:r>
              <a:rPr lang="en-US" sz="1800" dirty="0"/>
              <a:t>”)</a:t>
            </a:r>
          </a:p>
          <a:p>
            <a:endParaRPr lang="en-US" sz="1800" dirty="0"/>
          </a:p>
          <a:p>
            <a:r>
              <a:rPr lang="en-US" sz="1800" dirty="0"/>
              <a:t>The body of your message should also be respectful and explain the full context of the query.</a:t>
            </a:r>
          </a:p>
          <a:p>
            <a:endParaRPr lang="en-US" sz="1800" dirty="0"/>
          </a:p>
          <a:p>
            <a:r>
              <a:rPr lang="en-US" sz="1800" dirty="0"/>
              <a:t>Contain a closing, (for example, “</a:t>
            </a:r>
            <a:r>
              <a:rPr lang="en-US" sz="1800" b="1" dirty="0"/>
              <a:t>Best regards</a:t>
            </a:r>
            <a:r>
              <a:rPr lang="en-US" sz="1800" dirty="0"/>
              <a:t>,”)</a:t>
            </a:r>
          </a:p>
          <a:p>
            <a:endParaRPr lang="en-US" sz="1800" dirty="0"/>
          </a:p>
          <a:p>
            <a:r>
              <a:rPr lang="en-US" sz="1800" dirty="0"/>
              <a:t>Contain your full name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665C5-70F0-A2E3-D918-4D56321B8996}"/>
              </a:ext>
            </a:extLst>
          </p:cNvPr>
          <p:cNvSpPr txBox="1"/>
          <p:nvPr/>
        </p:nvSpPr>
        <p:spPr>
          <a:xfrm>
            <a:off x="1277004" y="5696980"/>
            <a:ext cx="963799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336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Although email will typically be answered quickly, you should allow up to three (3) business days for a response; but if it takes more than 3 days, feel free to send a reminder</a:t>
            </a:r>
          </a:p>
        </p:txBody>
      </p:sp>
    </p:spTree>
    <p:extLst>
      <p:ext uri="{BB962C8B-B14F-4D97-AF65-F5344CB8AC3E}">
        <p14:creationId xmlns:p14="http://schemas.microsoft.com/office/powerpoint/2010/main" val="40704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7CE77-AB94-4B7E-F205-79C7B3F72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791EE77B-E154-EA79-CC7E-047AB1898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 algn="l">
              <a:defRPr sz="4600"/>
            </a:lvl1pPr>
          </a:lstStyle>
          <a:p>
            <a:r>
              <a:rPr lang="en-US" dirty="0"/>
              <a:t>Discord Communication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77B474AD-F23C-B70C-168C-B5BBBD222446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32059" y="1764168"/>
            <a:ext cx="10596341" cy="4159112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en-US" sz="2400" dirty="0"/>
              <a:t>Discord Invite: </a:t>
            </a:r>
            <a:r>
              <a:rPr lang="en-US" sz="2400" b="1" dirty="0">
                <a:hlinkClick r:id="rId2"/>
              </a:rPr>
              <a:t>https://discord.com/invite/ApsUp2uDtT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Link is place under “Getting Started” or “Syllabus” in Canvas.</a:t>
            </a:r>
          </a:p>
          <a:p>
            <a:pPr lvl="1"/>
            <a:endParaRPr lang="en-US" sz="2400" b="1" dirty="0"/>
          </a:p>
          <a:p>
            <a:r>
              <a:rPr lang="en-US" sz="2400" b="1" dirty="0"/>
              <a:t>To get access to all channels:</a:t>
            </a:r>
          </a:p>
          <a:p>
            <a:pPr lvl="1"/>
            <a:r>
              <a:rPr lang="en-US" sz="2400" dirty="0"/>
              <a:t>Navigate to "</a:t>
            </a:r>
            <a:r>
              <a:rPr lang="en-US" sz="2400" b="1" dirty="0"/>
              <a:t>#welcome</a:t>
            </a:r>
            <a:r>
              <a:rPr lang="en-US" sz="2400" dirty="0"/>
              <a:t>" and drop a message with your "</a:t>
            </a:r>
            <a:r>
              <a:rPr lang="en-US" sz="2400" b="1" dirty="0"/>
              <a:t>FULL NAME According to your CANVAS</a:t>
            </a:r>
            <a:r>
              <a:rPr lang="en-US" sz="2400" dirty="0"/>
              <a:t>".</a:t>
            </a:r>
          </a:p>
          <a:p>
            <a:pPr lvl="1"/>
            <a:r>
              <a:rPr lang="en-US" sz="2400" b="1" dirty="0"/>
              <a:t>Example: </a:t>
            </a:r>
          </a:p>
          <a:p>
            <a:pPr lvl="2"/>
            <a:r>
              <a:rPr lang="en-US" sz="2400" dirty="0"/>
              <a:t>VEERA SURYA BHASKAR GALI</a:t>
            </a:r>
          </a:p>
          <a:p>
            <a:pPr lvl="1"/>
            <a:endParaRPr lang="en-US" sz="2130" b="1" dirty="0"/>
          </a:p>
        </p:txBody>
      </p:sp>
    </p:spTree>
    <p:extLst>
      <p:ext uri="{BB962C8B-B14F-4D97-AF65-F5344CB8AC3E}">
        <p14:creationId xmlns:p14="http://schemas.microsoft.com/office/powerpoint/2010/main" val="155256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7CE77-AB94-4B7E-F205-79C7B3F72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791EE77B-E154-EA79-CC7E-047AB1898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 algn="l">
              <a:defRPr sz="4600"/>
            </a:lvl1pPr>
          </a:lstStyle>
          <a:p>
            <a:r>
              <a:rPr lang="en-US" dirty="0"/>
              <a:t>Discord Communication</a:t>
            </a:r>
            <a:endParaRPr lang="en-US" b="0" dirty="0">
              <a:solidFill>
                <a:srgbClr val="000000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9408F0-EA45-6BEC-2C61-0AF112F4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20" y="1602657"/>
            <a:ext cx="7684362" cy="48030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82D7CC-5FF8-9F06-0E90-FE2538B4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18" y="1619749"/>
            <a:ext cx="1141266" cy="217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B8F0A6-1B91-ECF6-EC47-23AA8429C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499" y="3580807"/>
            <a:ext cx="2091501" cy="1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7CE77-AB94-4B7E-F205-79C7B3F72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791EE77B-E154-EA79-CC7E-047AB1898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 algn="l">
              <a:defRPr sz="4600"/>
            </a:lvl1pPr>
          </a:lstStyle>
          <a:p>
            <a:r>
              <a:rPr lang="en-US" dirty="0"/>
              <a:t>Discord Communication</a:t>
            </a:r>
            <a:endParaRPr lang="en-US" b="0" dirty="0">
              <a:solidFill>
                <a:srgbClr val="000000"/>
              </a:solidFill>
            </a:endParaRPr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B8E0B844-627C-AA41-93F6-B6BDEC6F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41" y="1543050"/>
            <a:ext cx="7715918" cy="4819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A4DEF9-0D79-6785-7B24-A030E6CD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41" y="1602871"/>
            <a:ext cx="1141266" cy="217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DB0CD0-87E9-FD41-6A7C-D8891A53C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137" y="3555170"/>
            <a:ext cx="2091501" cy="1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E4B75-4D75-B26D-5A01-7A678D1C1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2">
            <a:extLst>
              <a:ext uri="{FF2B5EF4-FFF2-40B4-BE49-F238E27FC236}">
                <a16:creationId xmlns:a16="http://schemas.microsoft.com/office/drawing/2014/main" id="{A1F5F800-88E8-50CC-78D4-CDE84198B48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445026"/>
            <a:ext cx="9144000" cy="1123122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en-US" dirty="0"/>
              <a:t>Course Navigation Quiz</a:t>
            </a:r>
          </a:p>
        </p:txBody>
      </p:sp>
    </p:spTree>
    <p:extLst>
      <p:ext uri="{BB962C8B-B14F-4D97-AF65-F5344CB8AC3E}">
        <p14:creationId xmlns:p14="http://schemas.microsoft.com/office/powerpoint/2010/main" val="10737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18">
        <p:fade/>
      </p:transition>
    </mc:Choice>
    <mc:Fallback xmlns="">
      <p:transition spd="med" advTm="8618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DCC68-ABF1-4C20-1A2D-6FF626806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E29F8952-C5CA-7681-8342-9B495B83F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en-US" dirty="0"/>
              <a:t>Course Navigation Quiz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63D2E02A-4A8A-9F0C-F69C-75B9C2BBFA2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32059" y="1764167"/>
            <a:ext cx="10596341" cy="4467667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Course Navigation Quiz</a:t>
            </a:r>
            <a:r>
              <a:rPr lang="en-US" sz="2000" dirty="0"/>
              <a:t> is </a:t>
            </a:r>
            <a:r>
              <a:rPr lang="en-US" sz="2000" b="1" dirty="0"/>
              <a:t>mandatory</a:t>
            </a:r>
            <a:r>
              <a:rPr lang="en-US" sz="2000" dirty="0"/>
              <a:t> to access the course content.</a:t>
            </a:r>
          </a:p>
          <a:p>
            <a:endParaRPr lang="en-US" sz="2000" dirty="0"/>
          </a:p>
          <a:p>
            <a:r>
              <a:rPr lang="en-US" sz="2000" b="1" dirty="0"/>
              <a:t>Key Details:</a:t>
            </a:r>
          </a:p>
          <a:p>
            <a:pPr lvl="1"/>
            <a:r>
              <a:rPr lang="en-US" sz="2000" b="1" dirty="0">
                <a:highlight>
                  <a:srgbClr val="FFFF00"/>
                </a:highlight>
              </a:rPr>
              <a:t>Unlimited attempts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are allowed.</a:t>
            </a:r>
          </a:p>
          <a:p>
            <a:pPr lvl="1"/>
            <a:r>
              <a:rPr lang="en-US" sz="2000" dirty="0"/>
              <a:t>To complete the quiz, you must thoroughly review the </a:t>
            </a:r>
            <a:r>
              <a:rPr lang="en-US" sz="2000" b="1" dirty="0"/>
              <a:t>course syllabus</a:t>
            </a:r>
            <a:r>
              <a:rPr lang="en-US" sz="2000" dirty="0"/>
              <a:t> and achieve a </a:t>
            </a:r>
            <a:r>
              <a:rPr lang="en-US" sz="2000" dirty="0">
                <a:highlight>
                  <a:srgbClr val="FFFF00"/>
                </a:highlight>
              </a:rPr>
              <a:t>score of </a:t>
            </a:r>
            <a:r>
              <a:rPr lang="en-US" sz="2000" b="1" dirty="0">
                <a:highlight>
                  <a:srgbClr val="FFFF00"/>
                </a:highlight>
              </a:rPr>
              <a:t>10/10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There are </a:t>
            </a:r>
            <a:r>
              <a:rPr lang="en-US" sz="2000" b="1" dirty="0">
                <a:highlight>
                  <a:srgbClr val="FFFF00"/>
                </a:highlight>
              </a:rPr>
              <a:t>two manually graded questions</a:t>
            </a:r>
            <a:r>
              <a:rPr lang="en-US" sz="2000" dirty="0"/>
              <a:t>, which will be evaluated by the TAs periodically.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you score </a:t>
            </a:r>
            <a:r>
              <a:rPr lang="en-US" sz="2000" b="1" dirty="0">
                <a:solidFill>
                  <a:srgbClr val="FF0000"/>
                </a:solidFill>
              </a:rPr>
              <a:t>8/10</a:t>
            </a:r>
            <a:r>
              <a:rPr lang="en-US" sz="2000" dirty="0">
                <a:solidFill>
                  <a:srgbClr val="FF0000"/>
                </a:solidFill>
              </a:rPr>
              <a:t>, this likely means the two manually graded questions are pending review. Please be patient as TAs will update your grade in due time.</a:t>
            </a:r>
          </a:p>
          <a:p>
            <a:pPr lvl="1"/>
            <a:endParaRPr lang="en-US" sz="2000" dirty="0"/>
          </a:p>
          <a:p>
            <a:r>
              <a:rPr lang="en-US" sz="2000" dirty="0"/>
              <a:t>Ensure you complete the quiz promptly to unlock access to course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C9EF4-7A84-7868-6692-2AA753765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tent Placeholder 6">
            <a:extLst>
              <a:ext uri="{FF2B5EF4-FFF2-40B4-BE49-F238E27FC236}">
                <a16:creationId xmlns:a16="http://schemas.microsoft.com/office/drawing/2014/main" id="{0D1245A0-2B7F-D3CC-5E03-ED3DDE4CE04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03936" y="1991522"/>
            <a:ext cx="10122604" cy="3688516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 marL="257810" indent="-257810" defTabSz="841247">
              <a:spcBef>
                <a:spcPts val="900"/>
              </a:spcBef>
              <a:buFontTx/>
              <a:defRPr sz="2576"/>
            </a:pPr>
            <a:r>
              <a:rPr lang="en-US" sz="2100" dirty="0"/>
              <a:t>This course is based on the Udemy course with additional resources.</a:t>
            </a:r>
          </a:p>
          <a:p>
            <a:pPr marL="257810" indent="-257810" defTabSz="841247">
              <a:spcBef>
                <a:spcPts val="900"/>
              </a:spcBef>
              <a:buFontTx/>
              <a:defRPr sz="2576"/>
            </a:pPr>
            <a:endParaRPr lang="en-US" sz="2100" dirty="0"/>
          </a:p>
          <a:p>
            <a:pPr marL="257810" indent="-257810" defTabSz="841247">
              <a:spcBef>
                <a:spcPts val="900"/>
              </a:spcBef>
              <a:buFontTx/>
              <a:defRPr sz="2576"/>
            </a:pPr>
            <a:r>
              <a:rPr lang="en-US" sz="2100" dirty="0"/>
              <a:t>Please enroll the below Udemy course.</a:t>
            </a:r>
          </a:p>
          <a:p>
            <a:pPr marL="753110" lvl="1" indent="-257810" defTabSz="841247">
              <a:spcBef>
                <a:spcPts val="900"/>
              </a:spcBef>
              <a:buFontTx/>
              <a:defRPr sz="2576"/>
            </a:pPr>
            <a:r>
              <a:rPr lang="en-US" sz="2100" b="1" dirty="0">
                <a:hlinkClick r:id="rId2"/>
              </a:rPr>
              <a:t>The Complete 2024 Web Development Bootcamp</a:t>
            </a:r>
            <a:endParaRPr lang="en-US" sz="2100" b="1" dirty="0"/>
          </a:p>
          <a:p>
            <a:pPr marL="753110" lvl="1" indent="-257810" defTabSz="841247">
              <a:spcBef>
                <a:spcPts val="900"/>
              </a:spcBef>
              <a:buFontTx/>
              <a:defRPr sz="2576"/>
            </a:pPr>
            <a:endParaRPr lang="en-US" sz="2100" dirty="0"/>
          </a:p>
          <a:p>
            <a:pPr marL="753110" lvl="1" indent="-257810" defTabSz="841247">
              <a:spcBef>
                <a:spcPts val="900"/>
              </a:spcBef>
              <a:buFontTx/>
              <a:defRPr sz="2576"/>
            </a:pPr>
            <a:r>
              <a:rPr lang="en-US" sz="2100" dirty="0"/>
              <a:t>Instructions on how to enroll the course can be found in “</a:t>
            </a:r>
            <a:r>
              <a:rPr lang="en-US" sz="2100" b="1" dirty="0"/>
              <a:t>Important Resources” </a:t>
            </a:r>
            <a:r>
              <a:rPr lang="en-US" sz="2100" dirty="0"/>
              <a:t>Module.</a:t>
            </a:r>
            <a:endParaRPr sz="2100" dirty="0"/>
          </a:p>
        </p:txBody>
      </p:sp>
      <p:sp>
        <p:nvSpPr>
          <p:cNvPr id="205" name="Title 3">
            <a:extLst>
              <a:ext uri="{FF2B5EF4-FFF2-40B4-BE49-F238E27FC236}">
                <a16:creationId xmlns:a16="http://schemas.microsoft.com/office/drawing/2014/main" id="{3D2A2697-87DA-4E70-A8CE-02FF671CA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en-US" dirty="0"/>
              <a:t>Important Resources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8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2DF2A-30E1-81A2-E074-F146EDB1F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2">
            <a:extLst>
              <a:ext uri="{FF2B5EF4-FFF2-40B4-BE49-F238E27FC236}">
                <a16:creationId xmlns:a16="http://schemas.microsoft.com/office/drawing/2014/main" id="{1E8152C7-5BF0-2701-2EF1-D2D41306A7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445026"/>
            <a:ext cx="9144000" cy="1123122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9921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18">
        <p:fade/>
      </p:transition>
    </mc:Choice>
    <mc:Fallback xmlns="">
      <p:transition spd="med" advTm="861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3CA1A-8A4D-29BE-EE7D-FEAE700C3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7C7BD6E1-0CA3-6A4D-98FE-549C391F7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 algn="l">
              <a:defRPr sz="4600"/>
            </a:lvl1pPr>
          </a:lstStyle>
          <a:p>
            <a:r>
              <a:rPr lang="en-US" dirty="0"/>
              <a:t>Course Purpose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289015B-C93D-36C2-F105-3924D2AFCD71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32059" y="1764168"/>
            <a:ext cx="9962573" cy="4288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“</a:t>
            </a:r>
            <a:r>
              <a:rPr lang="en-US" b="1" dirty="0"/>
              <a:t>CS 212</a:t>
            </a:r>
            <a:r>
              <a:rPr lang="en-US" dirty="0"/>
              <a:t>” is a beginner-level course, that teaches the basics of web development.</a:t>
            </a:r>
          </a:p>
          <a:p>
            <a:endParaRPr lang="en-US" dirty="0"/>
          </a:p>
          <a:p>
            <a:r>
              <a:rPr lang="en-US" dirty="0"/>
              <a:t>This course focuses on </a:t>
            </a:r>
            <a:r>
              <a:rPr lang="en-US" b="1" dirty="0"/>
              <a:t>HTML, CSS, Bootstrap, JavaScript</a:t>
            </a:r>
            <a:r>
              <a:rPr lang="en-US" dirty="0"/>
              <a:t>, and </a:t>
            </a:r>
            <a:r>
              <a:rPr lang="en-US" b="1" dirty="0"/>
              <a:t>jQuery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course also covers the introduction to server-side scripting using </a:t>
            </a:r>
            <a:r>
              <a:rPr lang="en-US" b="1" dirty="0"/>
              <a:t>NodeJS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By the end of the course, you will have a solid foundation in web development that demonstrates their skills and understanding of the material.</a:t>
            </a:r>
          </a:p>
        </p:txBody>
      </p:sp>
    </p:spTree>
    <p:extLst>
      <p:ext uri="{BB962C8B-B14F-4D97-AF65-F5344CB8AC3E}">
        <p14:creationId xmlns:p14="http://schemas.microsoft.com/office/powerpoint/2010/main" val="87484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049B-B958-DE25-826B-D013674D5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1D3AE859-0B73-8D5E-AD90-41C5AF1DC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en-US" dirty="0"/>
              <a:t>Office Hours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F17C488C-4476-3EEE-C707-07CD044C723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32059" y="1764168"/>
            <a:ext cx="10596341" cy="4159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/>
              <a:t>Mode: </a:t>
            </a:r>
            <a:r>
              <a:rPr lang="en-US" sz="2400" b="1" u="sng" dirty="0"/>
              <a:t>Over Discord</a:t>
            </a:r>
          </a:p>
          <a:p>
            <a:endParaRPr lang="en-US" sz="2400" dirty="0"/>
          </a:p>
          <a:p>
            <a:r>
              <a:rPr lang="en-US" sz="2400" b="1" dirty="0"/>
              <a:t>Day: </a:t>
            </a:r>
            <a:r>
              <a:rPr lang="en-US" sz="2400" dirty="0"/>
              <a:t>Scheduled will be updated in</a:t>
            </a:r>
            <a:r>
              <a:rPr lang="en-US" sz="2400" b="1" dirty="0"/>
              <a:t> “#instructor hours” </a:t>
            </a:r>
            <a:r>
              <a:rPr lang="en-US" sz="2400" dirty="0"/>
              <a:t>channel in Discord.</a:t>
            </a:r>
          </a:p>
          <a:p>
            <a:endParaRPr lang="en-US" sz="2400" dirty="0"/>
          </a:p>
          <a:p>
            <a:r>
              <a:rPr lang="en-US" sz="2130" b="1" dirty="0"/>
              <a:t>Timing: </a:t>
            </a:r>
            <a:r>
              <a:rPr lang="en-US" sz="2130" dirty="0"/>
              <a:t>Will be announced in Discord.</a:t>
            </a:r>
          </a:p>
          <a:p>
            <a:pPr marL="0" indent="0">
              <a:buNone/>
            </a:pPr>
            <a:endParaRPr lang="en-US" sz="2130" b="1" dirty="0"/>
          </a:p>
          <a:p>
            <a:r>
              <a:rPr lang="en-US" sz="2130" b="1" u="sng" dirty="0"/>
              <a:t>Not able to Make it:</a:t>
            </a:r>
            <a:r>
              <a:rPr lang="en-US" sz="2130" dirty="0"/>
              <a:t> </a:t>
            </a:r>
            <a:r>
              <a:rPr lang="en-US" sz="2130" b="1" dirty="0"/>
              <a:t>Drop me an email and I will try my best to schedule an appointment in-person or over discord.</a:t>
            </a:r>
          </a:p>
        </p:txBody>
      </p:sp>
    </p:spTree>
    <p:extLst>
      <p:ext uri="{BB962C8B-B14F-4D97-AF65-F5344CB8AC3E}">
        <p14:creationId xmlns:p14="http://schemas.microsoft.com/office/powerpoint/2010/main" val="40894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38E0E-A04D-4AB8-C2C4-2AA75650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2">
            <a:extLst>
              <a:ext uri="{FF2B5EF4-FFF2-40B4-BE49-F238E27FC236}">
                <a16:creationId xmlns:a16="http://schemas.microsoft.com/office/drawing/2014/main" id="{7B33C3B8-B88C-7CDF-2DF2-E72BC08824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960399"/>
            <a:ext cx="9144000" cy="10239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Canvas Notifications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3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B2C51-C56A-544D-1F79-C5BADF268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tent Placeholder 6">
            <a:extLst>
              <a:ext uri="{FF2B5EF4-FFF2-40B4-BE49-F238E27FC236}">
                <a16:creationId xmlns:a16="http://schemas.microsoft.com/office/drawing/2014/main" id="{B6DCF942-74FA-E741-2ED6-BA344D65337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38757" y="1716219"/>
            <a:ext cx="10127112" cy="9526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8277" indent="-258277" defTabSz="841247">
              <a:spcBef>
                <a:spcPts val="900"/>
              </a:spcBef>
              <a:buFontTx/>
              <a:defRPr sz="2576"/>
            </a:pPr>
            <a:r>
              <a:rPr lang="en-US" sz="2130"/>
              <a:t>Please enable the following notifications to stay informed about any announcements or grade changes.</a:t>
            </a:r>
          </a:p>
          <a:p>
            <a:pPr marL="258277" indent="-258277" defTabSz="841247">
              <a:spcBef>
                <a:spcPts val="900"/>
              </a:spcBef>
              <a:buFontTx/>
              <a:defRPr sz="2576"/>
            </a:pPr>
            <a:endParaRPr lang="en-US" sz="2130"/>
          </a:p>
        </p:txBody>
      </p:sp>
      <p:sp>
        <p:nvSpPr>
          <p:cNvPr id="205" name="Title 3">
            <a:extLst>
              <a:ext uri="{FF2B5EF4-FFF2-40B4-BE49-F238E27FC236}">
                <a16:creationId xmlns:a16="http://schemas.microsoft.com/office/drawing/2014/main" id="{0237EDE2-DA07-194C-565A-58CDDF097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en-US"/>
              <a:t>Announcement's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8EA55-F253-34D3-1311-5D4C611A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8" y="3424237"/>
            <a:ext cx="9525" cy="9525"/>
          </a:xfrm>
          <a:prstGeom prst="rect">
            <a:avLst/>
          </a:prstGeom>
        </p:spPr>
      </p:pic>
      <p:pic>
        <p:nvPicPr>
          <p:cNvPr id="2" name="Picture 1" descr="A screenshot of a web programming&#10;&#10;Description automatically generated">
            <a:extLst>
              <a:ext uri="{FF2B5EF4-FFF2-40B4-BE49-F238E27FC236}">
                <a16:creationId xmlns:a16="http://schemas.microsoft.com/office/drawing/2014/main" id="{A247F03F-9617-DC82-B3A0-4C1D5C56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91" y="2600330"/>
            <a:ext cx="6096000" cy="3551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16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B2C51-C56A-544D-1F79-C5BADF268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tent Placeholder 6">
            <a:extLst>
              <a:ext uri="{FF2B5EF4-FFF2-40B4-BE49-F238E27FC236}">
                <a16:creationId xmlns:a16="http://schemas.microsoft.com/office/drawing/2014/main" id="{B6DCF942-74FA-E741-2ED6-BA344D65337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38757" y="1716219"/>
            <a:ext cx="10127112" cy="52371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257810" indent="-257810" defTabSz="841247">
              <a:spcBef>
                <a:spcPts val="900"/>
              </a:spcBef>
              <a:buFontTx/>
              <a:defRPr sz="2576"/>
            </a:pPr>
            <a:r>
              <a:rPr lang="en-US" sz="2100"/>
              <a:t>Make sure all the announcement settings are as follows:</a:t>
            </a:r>
          </a:p>
        </p:txBody>
      </p:sp>
      <p:sp>
        <p:nvSpPr>
          <p:cNvPr id="205" name="Title 3">
            <a:extLst>
              <a:ext uri="{FF2B5EF4-FFF2-40B4-BE49-F238E27FC236}">
                <a16:creationId xmlns:a16="http://schemas.microsoft.com/office/drawing/2014/main" id="{0237EDE2-DA07-194C-565A-58CDDF097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 algn="l">
              <a:defRPr sz="4600"/>
            </a:lvl1pPr>
          </a:lstStyle>
          <a:p>
            <a:r>
              <a:rPr lang="en-US"/>
              <a:t>Announcement's Contd.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8EA55-F253-34D3-1311-5D4C611A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8" y="3424237"/>
            <a:ext cx="9525" cy="952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273EE53-E76A-A8A9-BCD3-C3573C57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70" y="2239753"/>
            <a:ext cx="7373604" cy="3948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21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2"/>
          <p:cNvSpPr txBox="1">
            <a:spLocks noGrp="1"/>
          </p:cNvSpPr>
          <p:nvPr>
            <p:ph type="ctrTitle"/>
          </p:nvPr>
        </p:nvSpPr>
        <p:spPr>
          <a:xfrm>
            <a:off x="1524000" y="2338084"/>
            <a:ext cx="9144000" cy="1800709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en-US" dirty="0"/>
              <a:t>Welcome to the Course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0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D268-9153-1E0A-8876-18FAE64E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6">
            <a:extLst>
              <a:ext uri="{FF2B5EF4-FFF2-40B4-BE49-F238E27FC236}">
                <a16:creationId xmlns:a16="http://schemas.microsoft.com/office/drawing/2014/main" id="{3E143D2F-8463-411F-B8F1-6216DB2F211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602480" y="1764169"/>
            <a:ext cx="6969760" cy="3833992"/>
          </a:xfrm>
          <a:prstGeom prst="rect">
            <a:avLst/>
          </a:prstGeom>
        </p:spPr>
        <p:txBody>
          <a:bodyPr lIns="45719" tIns="45720" rIns="45719" bIns="45720" anchor="t">
            <a:normAutofit fontScale="62500" lnSpcReduction="20000"/>
          </a:bodyPr>
          <a:lstStyle/>
          <a:p>
            <a:r>
              <a:rPr lang="en-US" b="1" dirty="0"/>
              <a:t>Name: Veera Surya Bhaskar Gali</a:t>
            </a:r>
            <a:endParaRPr lang="ja-JP" altLang="en-US" b="1" dirty="0"/>
          </a:p>
          <a:p>
            <a:endParaRPr lang="en-US" b="1" dirty="0"/>
          </a:p>
          <a:p>
            <a:r>
              <a:rPr lang="en-US" b="1" dirty="0"/>
              <a:t>Email: </a:t>
            </a:r>
            <a:r>
              <a:rPr lang="en-US" b="1" dirty="0">
                <a:hlinkClick r:id="rId2"/>
              </a:rPr>
              <a:t>veera-surya-bhaskar.gali@nau.edu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Title:</a:t>
            </a:r>
            <a:r>
              <a:rPr lang="en-US" dirty="0"/>
              <a:t> Lecturer</a:t>
            </a:r>
          </a:p>
          <a:p>
            <a:endParaRPr lang="en-US" b="1" dirty="0"/>
          </a:p>
          <a:p>
            <a:r>
              <a:rPr lang="en-US" b="1" dirty="0"/>
              <a:t>Education: </a:t>
            </a:r>
          </a:p>
          <a:p>
            <a:pPr lvl="1"/>
            <a:r>
              <a:rPr lang="en-US" dirty="0"/>
              <a:t>MS from Northern Arizona University, Flagstaff.</a:t>
            </a:r>
          </a:p>
          <a:p>
            <a:endParaRPr lang="en-US" dirty="0"/>
          </a:p>
          <a:p>
            <a:r>
              <a:rPr lang="en-US" b="1" dirty="0"/>
              <a:t>Experience:</a:t>
            </a:r>
          </a:p>
          <a:p>
            <a:pPr lvl="1"/>
            <a:r>
              <a:rPr lang="en-US" dirty="0"/>
              <a:t>3 years of Teaching &amp; 3 years of Software Engineering.</a:t>
            </a:r>
          </a:p>
        </p:txBody>
      </p:sp>
      <p:sp>
        <p:nvSpPr>
          <p:cNvPr id="195" name="Title 3">
            <a:extLst>
              <a:ext uri="{FF2B5EF4-FFF2-40B4-BE49-F238E27FC236}">
                <a16:creationId xmlns:a16="http://schemas.microsoft.com/office/drawing/2014/main" id="{F6E1BD6B-2F8B-EAD7-C221-AAA112A58A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en-US" dirty="0"/>
              <a:t>Instructor of Section 001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D5B72E-0F7E-BBD9-4CE4-8F419A0F39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99729"/>
            <a:ext cx="3462841" cy="3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CFE98-B30E-F785-FE34-7315BAE0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6">
            <a:extLst>
              <a:ext uri="{FF2B5EF4-FFF2-40B4-BE49-F238E27FC236}">
                <a16:creationId xmlns:a16="http://schemas.microsoft.com/office/drawing/2014/main" id="{99614A07-AF5C-7CA8-4D50-9FD720D8683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602480" y="1764169"/>
            <a:ext cx="6969760" cy="3833992"/>
          </a:xfrm>
          <a:prstGeom prst="rect">
            <a:avLst/>
          </a:prstGeom>
        </p:spPr>
        <p:txBody>
          <a:bodyPr lIns="45719" tIns="45720" rIns="45719" bIns="45720" anchor="t">
            <a:normAutofit fontScale="70000" lnSpcReduction="20000"/>
          </a:bodyPr>
          <a:lstStyle/>
          <a:p>
            <a:r>
              <a:rPr lang="en-US" b="1" dirty="0"/>
              <a:t>Name: Tayyaba Shaheen</a:t>
            </a:r>
            <a:endParaRPr lang="ja-JP" altLang="en-US" b="1" dirty="0"/>
          </a:p>
          <a:p>
            <a:endParaRPr lang="en-US" b="1" dirty="0"/>
          </a:p>
          <a:p>
            <a:r>
              <a:rPr lang="en-US" b="1" dirty="0"/>
              <a:t>Email: </a:t>
            </a:r>
            <a:r>
              <a:rPr lang="en-US" b="1" u="sng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ts2434@nau.edu</a:t>
            </a:r>
          </a:p>
          <a:p>
            <a:endParaRPr lang="en-US" dirty="0"/>
          </a:p>
          <a:p>
            <a:r>
              <a:rPr lang="en-US" b="1" dirty="0"/>
              <a:t>Title:</a:t>
            </a:r>
            <a:r>
              <a:rPr lang="en-US" dirty="0"/>
              <a:t> Lecturer</a:t>
            </a:r>
          </a:p>
          <a:p>
            <a:endParaRPr lang="en-US" b="1" dirty="0"/>
          </a:p>
          <a:p>
            <a:r>
              <a:rPr lang="en-US" b="1" dirty="0"/>
              <a:t>Education: </a:t>
            </a:r>
          </a:p>
          <a:p>
            <a:pPr lvl="1"/>
            <a:r>
              <a:rPr lang="en-US" dirty="0"/>
              <a:t>MS from Northern Arizona University, Flagstaff.</a:t>
            </a:r>
          </a:p>
          <a:p>
            <a:endParaRPr lang="en-US" dirty="0"/>
          </a:p>
          <a:p>
            <a:r>
              <a:rPr lang="en-US" b="1" dirty="0"/>
              <a:t>Experience:</a:t>
            </a:r>
          </a:p>
          <a:p>
            <a:pPr lvl="1"/>
            <a:r>
              <a:rPr lang="en-US" dirty="0"/>
              <a:t>3 years of Teaching</a:t>
            </a:r>
          </a:p>
        </p:txBody>
      </p:sp>
      <p:sp>
        <p:nvSpPr>
          <p:cNvPr id="195" name="Title 3">
            <a:extLst>
              <a:ext uri="{FF2B5EF4-FFF2-40B4-BE49-F238E27FC236}">
                <a16:creationId xmlns:a16="http://schemas.microsoft.com/office/drawing/2014/main" id="{B8546528-43C1-A7E8-6ED4-898420BEF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en-US" dirty="0"/>
              <a:t>Instructor of Section 003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375730-5F52-4A78-2027-9B1868C60A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64860"/>
            <a:ext cx="3462841" cy="34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844659" y="1578429"/>
            <a:ext cx="10471460" cy="4726185"/>
          </a:xfrm>
          <a:prstGeom prst="rect">
            <a:avLst/>
          </a:prstGeom>
        </p:spPr>
        <p:txBody>
          <a:bodyPr lIns="45719" tIns="45720" rIns="45719" bIns="45720" anchor="t">
            <a:normAutofit lnSpcReduction="10000"/>
          </a:bodyPr>
          <a:lstStyle/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r>
              <a:rPr lang="en-US" sz="2100" dirty="0"/>
              <a:t>The weight of each course component toward your final grade is</a:t>
            </a:r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endParaRPr lang="en-US" dirty="0"/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endParaRPr lang="en-US" sz="2100" dirty="0"/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endParaRPr lang="en-US" sz="2100" dirty="0"/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endParaRPr lang="en-US" sz="2100" dirty="0"/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endParaRPr lang="en-US" sz="2100" dirty="0"/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endParaRPr lang="en-US" sz="2100" dirty="0"/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endParaRPr lang="en-US" sz="2100" dirty="0"/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endParaRPr lang="en-US" sz="2100" dirty="0"/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endParaRPr lang="en-US" sz="2100" dirty="0"/>
          </a:p>
          <a:p>
            <a:pPr defTabSz="694944">
              <a:buNone/>
              <a:defRPr sz="2128"/>
            </a:pPr>
            <a:endParaRPr lang="en-US" sz="2100" dirty="0">
              <a:solidFill>
                <a:srgbClr val="000000"/>
              </a:solidFill>
            </a:endParaRPr>
          </a:p>
          <a:p>
            <a:pPr defTabSz="694944">
              <a:buNone/>
              <a:defRPr sz="2128"/>
            </a:pPr>
            <a:r>
              <a:rPr lang="en-US" sz="2100" dirty="0">
                <a:solidFill>
                  <a:srgbClr val="000000"/>
                </a:solidFill>
              </a:rPr>
              <a:t>Grades will be assigned using the weighted sum described above using this scale:</a:t>
            </a:r>
            <a:endParaRPr lang="en-US" sz="2100" dirty="0"/>
          </a:p>
          <a:p>
            <a:pPr defTabSz="694944">
              <a:buNone/>
              <a:defRPr sz="2128"/>
            </a:pPr>
            <a:r>
              <a:rPr lang="en-US" sz="2100" b="1" dirty="0">
                <a:solidFill>
                  <a:srgbClr val="000000"/>
                </a:solidFill>
              </a:rPr>
              <a:t>A</a:t>
            </a:r>
            <a:r>
              <a:rPr lang="en-US" sz="2100" dirty="0">
                <a:solidFill>
                  <a:srgbClr val="000000"/>
                </a:solidFill>
              </a:rPr>
              <a:t> ≥ 90%, </a:t>
            </a:r>
            <a:r>
              <a:rPr lang="en-US" sz="2100" b="1" dirty="0">
                <a:solidFill>
                  <a:srgbClr val="000000"/>
                </a:solidFill>
              </a:rPr>
              <a:t>B</a:t>
            </a:r>
            <a:r>
              <a:rPr lang="en-US" sz="2100" dirty="0">
                <a:solidFill>
                  <a:srgbClr val="000000"/>
                </a:solidFill>
              </a:rPr>
              <a:t> ≥ 80%, </a:t>
            </a:r>
            <a:r>
              <a:rPr lang="en-US" sz="2100" b="1" dirty="0">
                <a:solidFill>
                  <a:srgbClr val="000000"/>
                </a:solidFill>
              </a:rPr>
              <a:t>C</a:t>
            </a:r>
            <a:r>
              <a:rPr lang="en-US" sz="2100" dirty="0">
                <a:solidFill>
                  <a:srgbClr val="000000"/>
                </a:solidFill>
              </a:rPr>
              <a:t> ≥ 70%, </a:t>
            </a:r>
            <a:r>
              <a:rPr lang="en-US" sz="2100" b="1" dirty="0">
                <a:solidFill>
                  <a:srgbClr val="000000"/>
                </a:solidFill>
              </a:rPr>
              <a:t>D</a:t>
            </a:r>
            <a:r>
              <a:rPr lang="en-US" sz="2100" dirty="0">
                <a:solidFill>
                  <a:srgbClr val="000000"/>
                </a:solidFill>
              </a:rPr>
              <a:t> ≥ 60%, </a:t>
            </a:r>
            <a:r>
              <a:rPr lang="en-US" sz="2100" b="1" dirty="0">
                <a:solidFill>
                  <a:srgbClr val="000000"/>
                </a:solidFill>
              </a:rPr>
              <a:t>F</a:t>
            </a:r>
            <a:r>
              <a:rPr lang="en-US" sz="2100" dirty="0">
                <a:solidFill>
                  <a:srgbClr val="000000"/>
                </a:solidFill>
              </a:rPr>
              <a:t> &lt; 60%.</a:t>
            </a:r>
            <a:endParaRPr lang="en-US" sz="2100" dirty="0"/>
          </a:p>
          <a:p>
            <a:pPr marL="0" indent="0" defTabSz="694944">
              <a:spcBef>
                <a:spcPts val="700"/>
              </a:spcBef>
              <a:buSzTx/>
              <a:buFontTx/>
              <a:buNone/>
              <a:defRPr sz="2128"/>
            </a:pPr>
            <a:endParaRPr lang="en-US" sz="2100" dirty="0"/>
          </a:p>
          <a:p>
            <a:pPr marL="0" indent="0" defTabSz="694944">
              <a:spcBef>
                <a:spcPts val="700"/>
              </a:spcBef>
              <a:buSzTx/>
              <a:buNone/>
              <a:defRPr sz="2128"/>
            </a:pPr>
            <a:endParaRPr lang="en-US" dirty="0"/>
          </a:p>
        </p:txBody>
      </p:sp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en-US" dirty="0"/>
              <a:t>Grading Breakdown</a:t>
            </a: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62D040-5CB6-9EA6-D798-38C2E557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03458"/>
              </p:ext>
            </p:extLst>
          </p:nvPr>
        </p:nvGraphicFramePr>
        <p:xfrm>
          <a:off x="1513114" y="2090547"/>
          <a:ext cx="8511566" cy="318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3280">
                  <a:extLst>
                    <a:ext uri="{9D8B030D-6E8A-4147-A177-3AD203B41FA5}">
                      <a16:colId xmlns:a16="http://schemas.microsoft.com/office/drawing/2014/main" val="2919241973"/>
                    </a:ext>
                  </a:extLst>
                </a:gridCol>
                <a:gridCol w="4248286">
                  <a:extLst>
                    <a:ext uri="{9D8B030D-6E8A-4147-A177-3AD203B41FA5}">
                      <a16:colId xmlns:a16="http://schemas.microsoft.com/office/drawing/2014/main" val="3931088008"/>
                    </a:ext>
                  </a:extLst>
                </a:gridCol>
              </a:tblGrid>
              <a:tr h="5315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 Weight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807950"/>
                  </a:ext>
                </a:extLst>
              </a:tr>
              <a:tr h="5315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Homework Assignments (x9)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073720"/>
                  </a:ext>
                </a:extLst>
              </a:tr>
              <a:tr h="5315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Quizzes(x9)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873950"/>
                  </a:ext>
                </a:extLst>
              </a:tr>
              <a:tr h="53150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Project Proposal (x1)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857586"/>
                  </a:ext>
                </a:extLst>
              </a:tr>
              <a:tr h="53150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Project Report (x2)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225228"/>
                  </a:ext>
                </a:extLst>
              </a:tr>
              <a:tr h="53150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Project Presentation (x1)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69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73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8ED6B-F4C6-75E6-1408-4EBFECC34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4388F627-3B07-2C36-4803-DAD128515A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 algn="l">
              <a:defRPr sz="4600"/>
            </a:lvl1pPr>
          </a:lstStyle>
          <a:p>
            <a:r>
              <a:rPr lang="en-US" dirty="0"/>
              <a:t>Assignment Deadlines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D9E1C078-9238-AB62-F71E-F2ABFCCD5B63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32059" y="1764168"/>
            <a:ext cx="9962573" cy="4288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Quizzes &amp; Homework Assignments:</a:t>
            </a:r>
          </a:p>
          <a:p>
            <a:pPr lvl="1"/>
            <a:r>
              <a:rPr lang="en-US" dirty="0"/>
              <a:t>We will available every Monday from 12 AM.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Due by the end of the Monday i.e., </a:t>
            </a:r>
            <a:r>
              <a:rPr lang="en-US" b="1" dirty="0">
                <a:solidFill>
                  <a:srgbClr val="FF0000"/>
                </a:solidFill>
              </a:rPr>
              <a:t>11:59 PM MST </a:t>
            </a:r>
            <a:r>
              <a:rPr lang="en-US" dirty="0"/>
              <a:t>following the week in which they are assigned.</a:t>
            </a:r>
          </a:p>
          <a:p>
            <a:pPr lvl="1"/>
            <a:endParaRPr lang="en-US" dirty="0"/>
          </a:p>
          <a:p>
            <a:r>
              <a:rPr lang="en-US" b="1" dirty="0"/>
              <a:t>Group Project Assignments:</a:t>
            </a:r>
          </a:p>
          <a:p>
            <a:pPr lvl="1"/>
            <a:r>
              <a:rPr lang="en-US" dirty="0"/>
              <a:t>Due by the end of second week from the available date.</a:t>
            </a:r>
          </a:p>
          <a:p>
            <a:pPr marL="277929" indent="-277929" defTabSz="905255">
              <a:spcBef>
                <a:spcPts val="900"/>
              </a:spcBef>
              <a:buFontTx/>
              <a:defRPr sz="2772"/>
            </a:pPr>
            <a:endParaRPr lang="en-US" sz="2130" b="1" dirty="0"/>
          </a:p>
        </p:txBody>
      </p:sp>
    </p:spTree>
    <p:extLst>
      <p:ext uri="{BB962C8B-B14F-4D97-AF65-F5344CB8AC3E}">
        <p14:creationId xmlns:p14="http://schemas.microsoft.com/office/powerpoint/2010/main" val="18906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2"/>
          <p:cNvSpPr txBox="1">
            <a:spLocks noGrp="1"/>
          </p:cNvSpPr>
          <p:nvPr>
            <p:ph type="ctrTitle"/>
          </p:nvPr>
        </p:nvSpPr>
        <p:spPr>
          <a:xfrm>
            <a:off x="1524000" y="2338084"/>
            <a:ext cx="9144000" cy="1023961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en-US" dirty="0"/>
              <a:t>Course Polices</a:t>
            </a:r>
          </a:p>
        </p:txBody>
      </p:sp>
    </p:spTree>
    <p:extLst>
      <p:ext uri="{BB962C8B-B14F-4D97-AF65-F5344CB8AC3E}">
        <p14:creationId xmlns:p14="http://schemas.microsoft.com/office/powerpoint/2010/main" val="32715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18">
        <p:fade/>
      </p:transition>
    </mc:Choice>
    <mc:Fallback xmlns="">
      <p:transition spd="med" advTm="861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8ED6B-F4C6-75E6-1408-4EBFECC34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4388F627-3B07-2C36-4803-DAD128515A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 algn="l">
              <a:defRPr sz="4600"/>
            </a:lvl1pPr>
          </a:lstStyle>
          <a:p>
            <a:r>
              <a:rPr lang="en-US" dirty="0"/>
              <a:t>Late Submission Policy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D9E1C078-9238-AB62-F71E-F2ABFCCD5B63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32059" y="1716543"/>
            <a:ext cx="10596341" cy="4508997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r>
              <a:rPr lang="en-US" sz="2000" b="1" dirty="0"/>
              <a:t>Penalty for Late Submissions:</a:t>
            </a:r>
          </a:p>
          <a:p>
            <a:pPr lvl="1"/>
            <a:r>
              <a:rPr lang="en-US" sz="2000" dirty="0"/>
              <a:t>Late Submissions will result in a 10% deduction per day beyond the original due date.</a:t>
            </a:r>
          </a:p>
          <a:p>
            <a:pPr lvl="1"/>
            <a:r>
              <a:rPr lang="en-US" sz="2000" dirty="0"/>
              <a:t>Extensions will be capped at a maximum of 3 days.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Medical Emergencies:</a:t>
            </a:r>
          </a:p>
          <a:p>
            <a:pPr lvl="1"/>
            <a:r>
              <a:rPr lang="en-US" sz="2000" dirty="0"/>
              <a:t>Medical emergencies will be considered only if a valid doctor’s certificate is provided. In such cases, a 20% penalty will be applied (a one-time penalty).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Other Exceptions:</a:t>
            </a:r>
          </a:p>
          <a:p>
            <a:pPr lvl="1"/>
            <a:r>
              <a:rPr lang="en-US" sz="2000" dirty="0"/>
              <a:t>Any other exceptions will be reviewed on a case-by-case basis and should be communicated well before the deadline.</a:t>
            </a:r>
          </a:p>
          <a:p>
            <a:pPr defTabSz="905255">
              <a:defRPr sz="2772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433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90392-56FE-5D98-6967-623F0C6BC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>
            <a:extLst>
              <a:ext uri="{FF2B5EF4-FFF2-40B4-BE49-F238E27FC236}">
                <a16:creationId xmlns:a16="http://schemas.microsoft.com/office/drawing/2014/main" id="{35C6F12B-C407-AF5F-463A-03E823852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6432" cy="979014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 algn="l">
              <a:defRPr sz="4600"/>
            </a:lvl1pPr>
          </a:lstStyle>
          <a:p>
            <a:r>
              <a:rPr lang="en-US" dirty="0"/>
              <a:t>Academic Integrity Violation Policy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FC4B2F13-6299-585C-A5EC-A6B21AB2A82B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32059" y="1716543"/>
            <a:ext cx="9962573" cy="4508997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r>
              <a:rPr lang="en-US" dirty="0"/>
              <a:t>Academic integrity in </a:t>
            </a:r>
            <a:r>
              <a:rPr lang="en-US" b="1" dirty="0"/>
              <a:t>group project assignments, homework</a:t>
            </a:r>
            <a:r>
              <a:rPr lang="en-US" dirty="0"/>
              <a:t> and/or </a:t>
            </a:r>
            <a:r>
              <a:rPr lang="en-US" b="1" dirty="0"/>
              <a:t>quizzes</a:t>
            </a:r>
            <a:r>
              <a:rPr lang="en-US" dirty="0"/>
              <a:t>, the following penalties will apply:</a:t>
            </a:r>
          </a:p>
          <a:p>
            <a:endParaRPr lang="en-US" dirty="0"/>
          </a:p>
          <a:p>
            <a:pPr lvl="1"/>
            <a:r>
              <a:rPr lang="en-US" dirty="0"/>
              <a:t>First occurrence: </a:t>
            </a:r>
            <a:r>
              <a:rPr lang="en-US" b="1" dirty="0"/>
              <a:t>a grade of zero</a:t>
            </a:r>
            <a:r>
              <a:rPr lang="en-US" dirty="0"/>
              <a:t> in the assignment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Second occurrence: </a:t>
            </a:r>
            <a:r>
              <a:rPr lang="en-US" b="1" dirty="0"/>
              <a:t>a failing grade</a:t>
            </a:r>
            <a:r>
              <a:rPr lang="en-US" dirty="0"/>
              <a:t> in the course.</a:t>
            </a:r>
          </a:p>
        </p:txBody>
      </p:sp>
    </p:spTree>
    <p:extLst>
      <p:ext uri="{BB962C8B-B14F-4D97-AF65-F5344CB8AC3E}">
        <p14:creationId xmlns:p14="http://schemas.microsoft.com/office/powerpoint/2010/main" val="34761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381">
        <p:fade/>
      </p:transition>
    </mc:Choice>
    <mc:Fallback xmlns="">
      <p:transition spd="med" advTm="47381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3366"/>
      </a:dk1>
      <a:lt1>
        <a:srgbClr val="FFFFFF"/>
      </a:lt1>
      <a:dk2>
        <a:srgbClr val="A7A7A7"/>
      </a:dk2>
      <a:lt2>
        <a:srgbClr val="535353"/>
      </a:lt2>
      <a:accent1>
        <a:srgbClr val="F47722"/>
      </a:accent1>
      <a:accent2>
        <a:srgbClr val="FBB040"/>
      </a:accent2>
      <a:accent3>
        <a:srgbClr val="0066B3"/>
      </a:accent3>
      <a:accent4>
        <a:srgbClr val="009DDC"/>
      </a:accent4>
      <a:accent5>
        <a:srgbClr val="00ACA5"/>
      </a:accent5>
      <a:accent6>
        <a:srgbClr val="FFD2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366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366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roduction-to-HTML" id="{28F1E1C6-781C-0C4C-A76B-31B6A0C3FAE7}" vid="{51DEA29D-2E20-4140-9D82-CE72AF3C077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3366"/>
      </a:dk1>
      <a:lt1>
        <a:srgbClr val="666666"/>
      </a:lt1>
      <a:dk2>
        <a:srgbClr val="A7A7A7"/>
      </a:dk2>
      <a:lt2>
        <a:srgbClr val="535353"/>
      </a:lt2>
      <a:accent1>
        <a:srgbClr val="F47722"/>
      </a:accent1>
      <a:accent2>
        <a:srgbClr val="FBB040"/>
      </a:accent2>
      <a:accent3>
        <a:srgbClr val="0066B3"/>
      </a:accent3>
      <a:accent4>
        <a:srgbClr val="009DDC"/>
      </a:accent4>
      <a:accent5>
        <a:srgbClr val="00ACA5"/>
      </a:accent5>
      <a:accent6>
        <a:srgbClr val="FFD2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366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3366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935</Words>
  <Application>Microsoft Office PowerPoint</Application>
  <PresentationFormat>Widescreen</PresentationFormat>
  <Paragraphs>154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MT Black</vt:lpstr>
      <vt:lpstr>Calibri</vt:lpstr>
      <vt:lpstr>Office Theme</vt:lpstr>
      <vt:lpstr>CS 212  WEB PROGRAMMING I</vt:lpstr>
      <vt:lpstr>Course Purpose</vt:lpstr>
      <vt:lpstr>Instructor of Section 001</vt:lpstr>
      <vt:lpstr>Instructor of Section 003</vt:lpstr>
      <vt:lpstr>Grading Breakdown</vt:lpstr>
      <vt:lpstr>Assignment Deadlines</vt:lpstr>
      <vt:lpstr>Course Polices</vt:lpstr>
      <vt:lpstr>Late Submission Policy</vt:lpstr>
      <vt:lpstr>Academic Integrity Violation Policy</vt:lpstr>
      <vt:lpstr>Course  Communication</vt:lpstr>
      <vt:lpstr>Course Communication</vt:lpstr>
      <vt:lpstr>Email Communication</vt:lpstr>
      <vt:lpstr>Discord Communication</vt:lpstr>
      <vt:lpstr>Discord Communication</vt:lpstr>
      <vt:lpstr>Discord Communication</vt:lpstr>
      <vt:lpstr>Course Navigation Quiz</vt:lpstr>
      <vt:lpstr>Course Navigation Quiz</vt:lpstr>
      <vt:lpstr>Important Resources</vt:lpstr>
      <vt:lpstr>Office Hours</vt:lpstr>
      <vt:lpstr>Office Hours</vt:lpstr>
      <vt:lpstr>Canvas Notifications</vt:lpstr>
      <vt:lpstr>Announcement's</vt:lpstr>
      <vt:lpstr>Announcement's Contd.</vt:lpstr>
      <vt:lpstr>Welcome to the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Veera Surya Bhaskar Gali</dc:creator>
  <cp:lastModifiedBy>Tayyaba Shaheen</cp:lastModifiedBy>
  <cp:revision>6</cp:revision>
  <dcterms:created xsi:type="dcterms:W3CDTF">2024-02-09T23:52:25Z</dcterms:created>
  <dcterms:modified xsi:type="dcterms:W3CDTF">2025-01-11T19:13:35Z</dcterms:modified>
</cp:coreProperties>
</file>