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3" r:id="rId11"/>
    <p:sldId id="272" r:id="rId12"/>
    <p:sldId id="269" r:id="rId13"/>
    <p:sldId id="271" r:id="rId14"/>
    <p:sldId id="266" r:id="rId15"/>
    <p:sldId id="267" r:id="rId16"/>
    <p:sldId id="268" r:id="rId17"/>
    <p:sldId id="270" r:id="rId18"/>
  </p:sldIdLst>
  <p:sldSz cx="9144000" cy="6858000" type="screen4x3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z8hS8UexkEGMw1SwkAaKdz+re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0C22F8-F3A6-F67C-4D2D-39CE76EEF2AB}" v="4" dt="2025-04-21T17:32:48.513"/>
    <p1510:client id="{DFC760B3-FB7D-F329-B739-F9D8B4BE78AA}" v="2" dt="2025-04-21T18:50:33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customschemas.google.com/relationships/presentationmetadata" Target="meta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12119B4B-3692-8585-A8B1-B92CA8C03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b74974fc7_0_14:notes">
            <a:extLst>
              <a:ext uri="{FF2B5EF4-FFF2-40B4-BE49-F238E27FC236}">
                <a16:creationId xmlns:a16="http://schemas.microsoft.com/office/drawing/2014/main" id="{E14DFCF4-C234-0796-D2F9-87FFC8F7F9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4b74974fc7_0_14:notes">
            <a:extLst>
              <a:ext uri="{FF2B5EF4-FFF2-40B4-BE49-F238E27FC236}">
                <a16:creationId xmlns:a16="http://schemas.microsoft.com/office/drawing/2014/main" id="{3A08FB38-F6A2-5B73-E99B-D63F2C7347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907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23A3C79F-C44C-93F7-AC8B-EDB38584E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b74974fc7_0_14:notes">
            <a:extLst>
              <a:ext uri="{FF2B5EF4-FFF2-40B4-BE49-F238E27FC236}">
                <a16:creationId xmlns:a16="http://schemas.microsoft.com/office/drawing/2014/main" id="{113A1FA5-021D-CA3B-64BA-44BF0FFEEF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4b74974fc7_0_14:notes">
            <a:extLst>
              <a:ext uri="{FF2B5EF4-FFF2-40B4-BE49-F238E27FC236}">
                <a16:creationId xmlns:a16="http://schemas.microsoft.com/office/drawing/2014/main" id="{DE991EDB-D328-B888-6D2E-AD75429E43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6598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400A76AB-BB08-EEC5-ACC3-D9DE693C1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b74974fc7_0_14:notes">
            <a:extLst>
              <a:ext uri="{FF2B5EF4-FFF2-40B4-BE49-F238E27FC236}">
                <a16:creationId xmlns:a16="http://schemas.microsoft.com/office/drawing/2014/main" id="{52F4957E-E776-31DB-F436-D7D960B76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4b74974fc7_0_14:notes">
            <a:extLst>
              <a:ext uri="{FF2B5EF4-FFF2-40B4-BE49-F238E27FC236}">
                <a16:creationId xmlns:a16="http://schemas.microsoft.com/office/drawing/2014/main" id="{73157A16-0810-E8C8-4197-A77207D07E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2368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02ECD643-73FE-C595-1198-A17B078C3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b74974fc7_0_14:notes">
            <a:extLst>
              <a:ext uri="{FF2B5EF4-FFF2-40B4-BE49-F238E27FC236}">
                <a16:creationId xmlns:a16="http://schemas.microsoft.com/office/drawing/2014/main" id="{69982A26-9585-29BB-378A-ADC1D79E7C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4b74974fc7_0_14:notes">
            <a:extLst>
              <a:ext uri="{FF2B5EF4-FFF2-40B4-BE49-F238E27FC236}">
                <a16:creationId xmlns:a16="http://schemas.microsoft.com/office/drawing/2014/main" id="{0CBE52EE-3610-C3B1-96A5-D644222CE2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1843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b74974fc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34b74974fc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b74974fc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34b74974fc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b74974fc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4b74974fc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b74974fc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34b74974fc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66A851C9-EBEF-D72E-6BA6-EEA3E2C7C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b74974fc7_0_14:notes">
            <a:extLst>
              <a:ext uri="{FF2B5EF4-FFF2-40B4-BE49-F238E27FC236}">
                <a16:creationId xmlns:a16="http://schemas.microsoft.com/office/drawing/2014/main" id="{83092A7A-FD34-9B47-0AEB-A82342E2A8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4b74974fc7_0_14:notes">
            <a:extLst>
              <a:ext uri="{FF2B5EF4-FFF2-40B4-BE49-F238E27FC236}">
                <a16:creationId xmlns:a16="http://schemas.microsoft.com/office/drawing/2014/main" id="{3CD2FB1B-CCE0-6C58-80CD-461B8860B1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863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4b74974fc7_0_1089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g34b74974fc7_0_1089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g34b74974fc7_0_108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34b74974fc7_0_108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g34b74974fc7_0_108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g34b74974fc7_0_108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g34b74974fc7_0_1089"/>
          <p:cNvSpPr txBox="1">
            <a:spLocks noGrp="1"/>
          </p:cNvSpPr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g34b74974fc7_0_1089"/>
          <p:cNvSpPr txBox="1">
            <a:spLocks noGrp="1"/>
          </p:cNvSpPr>
          <p:nvPr>
            <p:ph type="subTitle" idx="1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g34b74974fc7_0_108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34b74974fc7_0_1185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g34b74974fc7_0_118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g34b74974fc7_0_118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34b74974fc7_0_118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g34b74974fc7_0_118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g34b74974fc7_0_118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34b74974fc7_0_118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34b74974fc7_0_118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34b74974fc7_0_118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g34b74974fc7_0_118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g34b74974fc7_0_118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34b74974fc7_0_118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34b74974fc7_0_118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g34b74974fc7_0_118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g34b74974fc7_0_118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34b74974fc7_0_118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g34b74974fc7_0_118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g34b74974fc7_0_118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g34b74974fc7_0_118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g34b74974fc7_0_1185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g34b74974fc7_0_1185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g34b74974fc7_0_118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b74974fc7_0_120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34b74974fc7_0_1099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g34b74974fc7_0_109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g34b74974fc7_0_109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g34b74974fc7_0_109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34b74974fc7_0_109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34b74974fc7_0_109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g34b74974fc7_0_109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g34b74974fc7_0_109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34b74974fc7_0_109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34b74974fc7_0_109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g34b74974fc7_0_109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34b74974fc7_0_109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34b74974fc7_0_109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34b74974fc7_0_109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g34b74974fc7_0_109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g34b74974fc7_0_109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g34b74974fc7_0_109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g34b74974fc7_0_109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g34b74974fc7_0_109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g34b74974fc7_0_1099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34b74974fc7_0_109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34b74974fc7_0_1121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g34b74974fc7_0_11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g34b74974fc7_0_11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g34b74974fc7_0_1121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g34b74974fc7_0_1121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34b74974fc7_0_11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34b74974fc7_0_1128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g34b74974fc7_0_112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g34b74974fc7_0_112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g34b74974fc7_0_1128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g34b74974fc7_0_1128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34b74974fc7_0_1128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34b74974fc7_0_11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34b74974fc7_0_113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g34b74974fc7_0_11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g34b74974fc7_0_11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g34b74974fc7_0_113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g34b74974fc7_0_11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34b74974fc7_0_1142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g34b74974fc7_0_114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g34b74974fc7_0_114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g34b74974fc7_0_1142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g34b74974fc7_0_1142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g34b74974fc7_0_114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34b74974fc7_0_1149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g34b74974fc7_0_114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g34b74974fc7_0_114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g34b74974fc7_0_114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g34b74974fc7_0_114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g34b74974fc7_0_114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g34b74974fc7_0_114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g34b74974fc7_0_114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g34b74974fc7_0_114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g34b74974fc7_0_114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34b74974fc7_0_114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g34b74974fc7_0_114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34b74974fc7_0_114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34b74974fc7_0_114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g34b74974fc7_0_114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g34b74974fc7_0_114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g34b74974fc7_0_114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34b74974fc7_0_114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34b74974fc7_0_114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g34b74974fc7_0_1149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34b74974fc7_0_11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34b74974fc7_0_1171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g34b74974fc7_0_117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g34b74974fc7_0_117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g34b74974fc7_0_1171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g34b74974fc7_0_1171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g34b74974fc7_0_1171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34b74974fc7_0_11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34b74974fc7_0_1179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g34b74974fc7_0_1179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g34b74974fc7_0_1179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g34b74974fc7_0_1179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g34b74974fc7_0_117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b74974fc7_0_108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g34b74974fc7_0_108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g34b74974fc7_0_108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ia1970-stud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ia1970-student/autism-voice-classifi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ism-voice-classifier-wd5kjzcftgvkwupftus3nh.streamlit.app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cia1970-student/FlaskAp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utism-voice-classifier-wd5kjzcftgvkwupftus3nh.streamlit.app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398-023-02554-8?fromPaywallRec=fals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sf.io/huz7d/" TargetMode="External"/><Relationship Id="rId5" Type="http://schemas.openxmlformats.org/officeDocument/2006/relationships/hyperlink" Target="https://medium.com/@roopal.tatiwar20/neuroevolution-evolving-neural-network-with-genetic-algorithms-8ca2165ad04c" TargetMode="External"/><Relationship Id="rId4" Type="http://schemas.openxmlformats.org/officeDocument/2006/relationships/hyperlink" Target="https://ieeexplore.ieee.org/document/1415270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/>
        </p:nvSpPr>
        <p:spPr>
          <a:xfrm>
            <a:off x="2961400" y="412150"/>
            <a:ext cx="57255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Projet d’IA </a:t>
            </a:r>
            <a:endParaRPr sz="4400" b="1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"/>
          <p:cNvSpPr txBox="1"/>
          <p:nvPr/>
        </p:nvSpPr>
        <p:spPr>
          <a:xfrm>
            <a:off x="457200" y="3011576"/>
            <a:ext cx="8229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 txBox="1">
            <a:spLocks noGrp="1"/>
          </p:cNvSpPr>
          <p:nvPr>
            <p:ph type="subTitle" idx="1"/>
          </p:nvPr>
        </p:nvSpPr>
        <p:spPr>
          <a:xfrm>
            <a:off x="259800" y="4367300"/>
            <a:ext cx="8745600" cy="15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8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Lucia Richardson</a:t>
            </a:r>
            <a:endParaRPr sz="18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8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Étudiante</a:t>
            </a:r>
            <a:r>
              <a:rPr lang="en-US" sz="18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à </a:t>
            </a:r>
            <a:r>
              <a:rPr lang="en-US" sz="18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l’université</a:t>
            </a:r>
            <a:r>
              <a:rPr lang="en-US" sz="18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de Moncton</a:t>
            </a:r>
            <a:endParaRPr sz="18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1845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US" sz="18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le 15 </a:t>
            </a:r>
            <a:r>
              <a:rPr lang="en-US" sz="18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avril</a:t>
            </a:r>
            <a:r>
              <a:rPr lang="en-US" sz="18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2025</a:t>
            </a:r>
            <a:endParaRPr lang="en-US" sz="1845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SzPts val="358"/>
            </a:pPr>
            <a:endParaRPr lang="en-US" sz="1800" dirty="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SzPts val="358"/>
            </a:pPr>
            <a:r>
              <a:rPr lang="en-US" sz="1800">
                <a:solidFill>
                  <a:srgbClr val="C8FFC8"/>
                </a:solidFill>
                <a:latin typeface="Calibri"/>
                <a:ea typeface="Calibri"/>
                <a:cs typeface="Calibri"/>
              </a:rPr>
              <a:t>Liens </a:t>
            </a:r>
            <a:r>
              <a:rPr lang="en-US" sz="1800" dirty="0">
                <a:solidFill>
                  <a:srgbClr val="C8FFC8"/>
                </a:solidFill>
                <a:latin typeface="Calibri"/>
                <a:ea typeface="Calibri"/>
                <a:cs typeface="Calibri"/>
                <a:hlinkClick r:id="rId3"/>
              </a:rPr>
              <a:t>GitHub</a:t>
            </a:r>
          </a:p>
        </p:txBody>
      </p:sp>
      <p:sp>
        <p:nvSpPr>
          <p:cNvPr id="137" name="Google Shape;137;p1"/>
          <p:cNvSpPr txBox="1"/>
          <p:nvPr/>
        </p:nvSpPr>
        <p:spPr>
          <a:xfrm>
            <a:off x="3437675" y="1965600"/>
            <a:ext cx="5249100" cy="178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6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Système de Diagnostic </a:t>
            </a:r>
            <a:r>
              <a:rPr lang="en-US" sz="26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Acoustique</a:t>
            </a:r>
            <a:r>
              <a:rPr lang="en-US" sz="26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du Trouble du </a:t>
            </a:r>
            <a:r>
              <a:rPr lang="en-US" sz="26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Spectre</a:t>
            </a:r>
            <a:r>
              <a:rPr lang="en-US" sz="26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6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Autistique</a:t>
            </a:r>
            <a:br>
              <a:rPr lang="en-US" sz="2600" dirty="0">
                <a:solidFill>
                  <a:srgbClr val="C8FFC8"/>
                </a:solidFill>
                <a:latin typeface="Calibri"/>
                <a:ea typeface="Calibri"/>
                <a:cs typeface="Calibri"/>
              </a:rPr>
            </a:br>
            <a:endParaRPr lang="en-US" sz="26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89">
          <a:extLst>
            <a:ext uri="{FF2B5EF4-FFF2-40B4-BE49-F238E27FC236}">
              <a16:creationId xmlns:a16="http://schemas.microsoft.com/office/drawing/2014/main" id="{937815B8-C4F2-BF2B-16C6-545024725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b74974fc7_0_14">
            <a:extLst>
              <a:ext uri="{FF2B5EF4-FFF2-40B4-BE49-F238E27FC236}">
                <a16:creationId xmlns:a16="http://schemas.microsoft.com/office/drawing/2014/main" id="{4D4B99C5-06F9-D001-37CA-02CCA9FBE416}"/>
              </a:ext>
            </a:extLst>
          </p:cNvPr>
          <p:cNvSpPr txBox="1"/>
          <p:nvPr/>
        </p:nvSpPr>
        <p:spPr>
          <a:xfrm>
            <a:off x="457200" y="274320"/>
            <a:ext cx="7074398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Résultats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Topologie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du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génome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choisi</a:t>
            </a:r>
            <a:endParaRPr dirty="0" err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33E233D-8100-1A8E-ECE3-1AD13D4C8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964" y="1594799"/>
            <a:ext cx="4864870" cy="335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4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89">
          <a:extLst>
            <a:ext uri="{FF2B5EF4-FFF2-40B4-BE49-F238E27FC236}">
              <a16:creationId xmlns:a16="http://schemas.microsoft.com/office/drawing/2014/main" id="{AC3303DA-05C5-04A1-1AE2-67ADE0E19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b74974fc7_0_14">
            <a:extLst>
              <a:ext uri="{FF2B5EF4-FFF2-40B4-BE49-F238E27FC236}">
                <a16:creationId xmlns:a16="http://schemas.microsoft.com/office/drawing/2014/main" id="{332D2ABF-CCC1-2326-6EC0-AD45162235A2}"/>
              </a:ext>
            </a:extLst>
          </p:cNvPr>
          <p:cNvSpPr txBox="1"/>
          <p:nvPr/>
        </p:nvSpPr>
        <p:spPr>
          <a:xfrm>
            <a:off x="457200" y="274320"/>
            <a:ext cx="755030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Résultats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Évolutions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des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générations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(NEAT)</a:t>
            </a:r>
            <a:endParaRPr dirty="0" err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D4C615F-C9D7-D7DE-E74E-F361CCBE8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408" y="1636284"/>
            <a:ext cx="4742027" cy="374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82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89">
          <a:extLst>
            <a:ext uri="{FF2B5EF4-FFF2-40B4-BE49-F238E27FC236}">
              <a16:creationId xmlns:a16="http://schemas.microsoft.com/office/drawing/2014/main" id="{B5C1FA97-F91B-D54B-1D01-D06DC4BBD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89A25D1B-B09D-54FA-E31A-E852ACA0D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358822"/>
              </p:ext>
            </p:extLst>
          </p:nvPr>
        </p:nvGraphicFramePr>
        <p:xfrm>
          <a:off x="764711" y="958313"/>
          <a:ext cx="7619951" cy="510640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8385">
                  <a:extLst>
                    <a:ext uri="{9D8B030D-6E8A-4147-A177-3AD203B41FA5}">
                      <a16:colId xmlns:a16="http://schemas.microsoft.com/office/drawing/2014/main" val="3134574585"/>
                    </a:ext>
                  </a:extLst>
                </a:gridCol>
                <a:gridCol w="1247701">
                  <a:extLst>
                    <a:ext uri="{9D8B030D-6E8A-4147-A177-3AD203B41FA5}">
                      <a16:colId xmlns:a16="http://schemas.microsoft.com/office/drawing/2014/main" val="3788046100"/>
                    </a:ext>
                  </a:extLst>
                </a:gridCol>
                <a:gridCol w="1764622">
                  <a:extLst>
                    <a:ext uri="{9D8B030D-6E8A-4147-A177-3AD203B41FA5}">
                      <a16:colId xmlns:a16="http://schemas.microsoft.com/office/drawing/2014/main" val="4250195857"/>
                    </a:ext>
                  </a:extLst>
                </a:gridCol>
                <a:gridCol w="1630947">
                  <a:extLst>
                    <a:ext uri="{9D8B030D-6E8A-4147-A177-3AD203B41FA5}">
                      <a16:colId xmlns:a16="http://schemas.microsoft.com/office/drawing/2014/main" val="3719090260"/>
                    </a:ext>
                  </a:extLst>
                </a:gridCol>
                <a:gridCol w="1898296">
                  <a:extLst>
                    <a:ext uri="{9D8B030D-6E8A-4147-A177-3AD203B41FA5}">
                      <a16:colId xmlns:a16="http://schemas.microsoft.com/office/drawing/2014/main" val="2114764911"/>
                    </a:ext>
                  </a:extLst>
                </a:gridCol>
              </a:tblGrid>
              <a:tr h="40105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b="1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Valeures</a:t>
                      </a:r>
                      <a:r>
                        <a:rPr lang="fr-CA" sz="10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Métrique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Model NEAT (supervisé)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Clustering + SVC (semi-supervisé)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Réseau </a:t>
                      </a:r>
                      <a:r>
                        <a:rPr lang="fr-CA" sz="1000" b="1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Neuronnes</a:t>
                      </a:r>
                      <a:r>
                        <a:rPr lang="fr-CA" sz="10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Simple (Non supervisé)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38099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1" dirty="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KMeans</a:t>
                      </a:r>
                      <a:r>
                        <a:rPr lang="fr-CA" sz="1000" b="1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++ Supervisé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38099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63485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Données Training</a:t>
                      </a:r>
                      <a:endParaRPr lang="fr-CA" dirty="0">
                        <a:effectLst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Vraies étiquettes de classes.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Étiquettes dérivées par le Clustering (pseudo-étiquettes).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Pas d'étiquettes.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38099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Étiquettes de clustering.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38099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5795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 err="1">
                          <a:effectLst/>
                          <a:latin typeface="Calibri"/>
                        </a:rPr>
                        <a:t>Accuracy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 (Données Test)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~0.884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0.939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0.887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0.577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247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ROC AUC (CV)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fr-FR" dirty="0"/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0.998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0.990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~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0.59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1192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err="1">
                          <a:effectLst/>
                          <a:latin typeface="Calibri"/>
                        </a:rPr>
                        <a:t>Precision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 (Class 1)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~0.87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0.92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~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0.81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73837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err="1">
                          <a:effectLst/>
                          <a:latin typeface="Calibri"/>
                        </a:rPr>
                        <a:t>Recall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 (Class 1)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~0.89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0.92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~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0.72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990841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F1-score (Class 1)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~0.88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0.92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~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0.73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154808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Silhouette Score (Train)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0.288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~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391277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err="1">
                          <a:effectLst/>
                          <a:latin typeface="Calibri"/>
                        </a:rPr>
                        <a:t>Adjusted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 Rand Index (Train)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0.657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fr-FR" dirty="0"/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90672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err="1">
                          <a:effectLst/>
                          <a:latin typeface="Calibri"/>
                        </a:rPr>
                        <a:t>Normalized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 </a:t>
                      </a:r>
                      <a:r>
                        <a:rPr lang="fr-CA" sz="1000" err="1">
                          <a:effectLst/>
                          <a:latin typeface="Calibri"/>
                        </a:rPr>
                        <a:t>Mutual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 Info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0.585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fr-FR" dirty="0"/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N/A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693162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Model </a:t>
                      </a:r>
                      <a:r>
                        <a:rPr lang="fr-CA" sz="1000" err="1">
                          <a:effectLst/>
                          <a:latin typeface="Calibri"/>
                        </a:rPr>
                        <a:t>Complexity</a:t>
                      </a:r>
                      <a:endParaRPr lang="fr-CA" err="1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Topologie évolutif</a:t>
                      </a: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Classificateur SVM (linéaire)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Modèle avec topologie fixe.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Modèle conventionnel.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07428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err="1">
                          <a:effectLst/>
                          <a:latin typeface="Calibri"/>
                        </a:rPr>
                        <a:t>Interpretability</a:t>
                      </a:r>
                      <a:endParaRPr lang="fr-CA" err="1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err="1">
                          <a:effectLst/>
                          <a:latin typeface="Calibri"/>
                        </a:rPr>
                        <a:t>Topology</a:t>
                      </a:r>
                      <a:r>
                        <a:rPr lang="fr-CA" sz="1000" dirty="0">
                          <a:effectLst/>
                          <a:latin typeface="Calibri"/>
                        </a:rPr>
                        <a:t> + gradient </a:t>
                      </a:r>
                      <a:r>
                        <a:rPr lang="fr-CA" sz="1000" err="1">
                          <a:effectLst/>
                          <a:latin typeface="Calibri"/>
                        </a:rPr>
                        <a:t>sensitivity</a:t>
                      </a:r>
                      <a:endParaRPr lang="fr-CA" err="1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High (coefficients + clusters)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b="0" i="0" u="none" strike="noStrike" noProof="0" dirty="0">
                          <a:solidFill>
                            <a:srgbClr val="1B212C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fr-CA" sz="1000" dirty="0">
                        <a:effectLst/>
                        <a:latin typeface="Calibri"/>
                      </a:endParaRP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Clustering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0375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Paradigme d'apprentissage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 err="1">
                          <a:effectLst/>
                          <a:latin typeface="Calibri"/>
                        </a:rPr>
                        <a:t>Neuroevolution</a:t>
                      </a:r>
                      <a:endParaRPr lang="fr-CA" dirty="0" err="1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Clustering + apprentissage supervisé</a:t>
                      </a:r>
                      <a:endParaRPr lang="fr-CA" dirty="0">
                        <a:effectLst/>
                        <a:latin typeface="Calibri"/>
                      </a:endParaRPr>
                    </a:p>
                  </a:txBody>
                  <a:tcPr marL="95250" marR="95250" marT="47625" marB="47625">
                    <a:lnL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Réseau neurone simple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CA" sz="1000" dirty="0">
                          <a:effectLst/>
                          <a:latin typeface="Calibri"/>
                        </a:rPr>
                        <a:t>Clustering supervisé.</a:t>
                      </a:r>
                    </a:p>
                  </a:txBody>
                  <a:tcPr marL="95249" marR="95249" marT="47625" marB="47625">
                    <a:lnL w="12697">
                      <a:solidFill>
                        <a:srgbClr val="FFFFFF"/>
                      </a:solidFill>
                    </a:lnL>
                    <a:lnR w="12697">
                      <a:solidFill>
                        <a:srgbClr val="FFFFFF"/>
                      </a:solidFill>
                    </a:lnR>
                    <a:lnT w="12697">
                      <a:solidFill>
                        <a:srgbClr val="FFFFFF"/>
                      </a:solidFill>
                    </a:lnT>
                    <a:lnB w="12697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022072"/>
                  </a:ext>
                </a:extLst>
              </a:tr>
            </a:tbl>
          </a:graphicData>
        </a:graphic>
      </p:graphicFrame>
      <p:sp>
        <p:nvSpPr>
          <p:cNvPr id="190" name="Google Shape;190;g34b74974fc7_0_14">
            <a:extLst>
              <a:ext uri="{FF2B5EF4-FFF2-40B4-BE49-F238E27FC236}">
                <a16:creationId xmlns:a16="http://schemas.microsoft.com/office/drawing/2014/main" id="{41C93D2B-EAFC-3708-5CF4-2DE9AFD8FAC2}"/>
              </a:ext>
            </a:extLst>
          </p:cNvPr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Résultats</a:t>
            </a:r>
            <a:endParaRPr dirty="0" err="1"/>
          </a:p>
        </p:txBody>
      </p:sp>
    </p:spTree>
    <p:extLst>
      <p:ext uri="{BB962C8B-B14F-4D97-AF65-F5344CB8AC3E}">
        <p14:creationId xmlns:p14="http://schemas.microsoft.com/office/powerpoint/2010/main" val="216247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89">
          <a:extLst>
            <a:ext uri="{FF2B5EF4-FFF2-40B4-BE49-F238E27FC236}">
              <a16:creationId xmlns:a16="http://schemas.microsoft.com/office/drawing/2014/main" id="{D862A8F6-7277-E492-2E62-6BB269407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b74974fc7_0_14">
            <a:extLst>
              <a:ext uri="{FF2B5EF4-FFF2-40B4-BE49-F238E27FC236}">
                <a16:creationId xmlns:a16="http://schemas.microsoft.com/office/drawing/2014/main" id="{7D8B938A-0385-1514-4050-BE430A30C3E4}"/>
              </a:ext>
            </a:extLst>
          </p:cNvPr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Résultats</a:t>
            </a:r>
            <a:endParaRPr dirty="0" err="1"/>
          </a:p>
        </p:txBody>
      </p:sp>
      <p:sp>
        <p:nvSpPr>
          <p:cNvPr id="191" name="Google Shape;191;g34b74974fc7_0_14">
            <a:extLst>
              <a:ext uri="{FF2B5EF4-FFF2-40B4-BE49-F238E27FC236}">
                <a16:creationId xmlns:a16="http://schemas.microsoft.com/office/drawing/2014/main" id="{D87FB43C-5B72-A366-C5F5-F8D240C9B190}"/>
              </a:ext>
            </a:extLst>
          </p:cNvPr>
          <p:cNvSpPr txBox="1"/>
          <p:nvPr/>
        </p:nvSpPr>
        <p:spPr>
          <a:xfrm>
            <a:off x="458537" y="1398337"/>
            <a:ext cx="6774225" cy="372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har char="•"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Le Clustering-Then-Labelling + SVC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confirme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que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notre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ensemble de données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présente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une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structure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claire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et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cohérente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au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niveau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des classes,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même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en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l'absence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d'étiquettes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. 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ea typeface="Calibri"/>
            </a:endParaRP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ea typeface="Calibri"/>
            </a:endParaRPr>
          </a:p>
          <a:p>
            <a:pPr marL="285750" indent="-285750">
              <a:buChar char="•"/>
            </a:pP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L'AUC ROC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élevée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(0,998) et la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précision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des tests (0,94)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valident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la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séparabilité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des </a:t>
            </a:r>
            <a:r>
              <a:rPr lang="en-US" sz="180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caractéristiques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. 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  <a:ea typeface="Calibri"/>
            </a:endParaRP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ea typeface="Calibri"/>
            </a:endParaRPr>
          </a:p>
          <a:p>
            <a:pPr marL="285750" indent="-285750">
              <a:buChar char="•"/>
            </a:pP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Parallèlement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, le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modèle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NEAT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atteint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une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précision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compétitive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(~0,88) tout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en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offrant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des topologies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neurones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variables  et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interprétables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,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capables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de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modéliser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des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limites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de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décision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 complexes et non </a:t>
            </a:r>
            <a:r>
              <a:rPr lang="en-US" sz="1800" dirty="0" err="1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linéaires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ea typeface="Calibri"/>
              </a:rPr>
              <a:t>.</a:t>
            </a:r>
            <a:endParaRPr lang="fr-FR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457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/>
        </p:nvSpPr>
        <p:spPr>
          <a:xfrm>
            <a:off x="207656" y="194109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Application Web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Streamlit</a:t>
            </a:r>
            <a:endParaRPr lang="en-US" dirty="0" err="1"/>
          </a:p>
        </p:txBody>
      </p:sp>
      <p:sp>
        <p:nvSpPr>
          <p:cNvPr id="197" name="Google Shape;197;p9"/>
          <p:cNvSpPr txBox="1"/>
          <p:nvPr/>
        </p:nvSpPr>
        <p:spPr>
          <a:xfrm>
            <a:off x="325771" y="901913"/>
            <a:ext cx="7014230" cy="5056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CA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Librairies :</a:t>
            </a:r>
            <a:endParaRPr lang="fr-CA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streamlit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torch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neat</a:t>
            </a:r>
            <a:r>
              <a:rPr lang="fr-CA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-python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librosa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soundfile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fr-CA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scipy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CA"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https://github.com/lucia1970-student/autism-voice-classifier</a:t>
            </a:r>
            <a:endParaRPr lang="fr-CA"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CA"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Liens: </a:t>
            </a:r>
            <a:r>
              <a:rPr lang="fr-CA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https://autism-voice-classifier-wd5kjzcftgvkwupftus3nh.streamlit.app/</a:t>
            </a:r>
            <a:endParaRPr lang="fr-CA"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b74974fc7_0_9"/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Application Web Flask</a:t>
            </a:r>
            <a:endParaRPr dirty="0"/>
          </a:p>
        </p:txBody>
      </p:sp>
      <p:sp>
        <p:nvSpPr>
          <p:cNvPr id="203" name="Google Shape;203;g34b74974fc7_0_9"/>
          <p:cNvSpPr txBox="1"/>
          <p:nvPr/>
        </p:nvSpPr>
        <p:spPr>
          <a:xfrm>
            <a:off x="458358" y="825131"/>
            <a:ext cx="6899355" cy="5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Librairies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dirty="0"/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praat-parselmouth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accéde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les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librairies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C/C++)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flask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torch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endParaRPr sz="2000" dirty="0" err="1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neat-python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librosa</a:t>
            </a:r>
            <a:endParaRPr sz="2000" dirty="0" err="1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soundfile</a:t>
            </a:r>
            <a:endParaRPr sz="2000" dirty="0" err="1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-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scipy</a:t>
            </a:r>
            <a:endParaRPr sz="2000" dirty="0" err="1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https://github.com/lucia1970-student/FlaskApp</a:t>
            </a:r>
            <a:endParaRPr sz="2000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Liens: 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http://127.0.0.1:5000/</a:t>
            </a:r>
            <a:endParaRPr sz="2000" dirty="0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b74974fc7_0_19"/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Références</a:t>
            </a:r>
            <a:endParaRPr dirty="0" err="1"/>
          </a:p>
        </p:txBody>
      </p:sp>
      <p:sp>
        <p:nvSpPr>
          <p:cNvPr id="209" name="Google Shape;209;g34b74974fc7_0_19"/>
          <p:cNvSpPr txBox="1"/>
          <p:nvPr/>
        </p:nvSpPr>
        <p:spPr>
          <a:xfrm>
            <a:off x="1135929" y="894555"/>
            <a:ext cx="7772400" cy="581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b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  <a:p>
            <a:pPr>
              <a:buSzPts val="2400"/>
              <a:buFont typeface="Montserrat"/>
            </a:pPr>
            <a: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  <a:hlinkClick r:id="rId3"/>
              </a:rPr>
              <a:t>https://www.nature.com/articles/s41398-023-02554-8?fromPaywallRec=false</a:t>
            </a:r>
            <a:endParaRPr lang="fr-CA" sz="2400">
              <a:solidFill>
                <a:srgbClr val="FFFFFF"/>
              </a:solidFill>
              <a:latin typeface="Montserrat"/>
              <a:ea typeface="Calibri"/>
              <a:cs typeface="Calibri"/>
            </a:endParaRPr>
          </a:p>
          <a:p>
            <a:pPr>
              <a:buSzPts val="2400"/>
              <a:buFont typeface="Montserrat"/>
            </a:pPr>
            <a:endParaRPr lang="fr-CA" sz="2400">
              <a:solidFill>
                <a:srgbClr val="FFFFFF"/>
              </a:solidFill>
              <a:latin typeface="Montserrat"/>
              <a:ea typeface="Calibri"/>
              <a:cs typeface="Calibri"/>
            </a:endParaRPr>
          </a:p>
          <a:p>
            <a:pPr>
              <a:buSzPts val="2400"/>
              <a:buFont typeface="Montserrat"/>
            </a:pPr>
            <a: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  <a:hlinkClick r:id="rId4"/>
              </a:rPr>
              <a:t>https://ieeexplore.ieee.org/document/1415270/  (estimation des 'formant' avec mfcc</a:t>
            </a:r>
          </a:p>
          <a:p>
            <a:pPr>
              <a:buSzPts val="2400"/>
              <a:buFont typeface="Montserrat"/>
            </a:pPr>
            <a:b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</a:rPr>
            </a:br>
            <a: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  <a:hlinkClick r:id="rId5"/>
              </a:rPr>
              <a:t>https://</a:t>
            </a:r>
            <a: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  <a:hlinkClick r:id="rId5"/>
              </a:rPr>
              <a:t>.com/@roopal.tatiwar20/</a:t>
            </a:r>
            <a: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neuroevolution-evolving-neural-network-with-genetic-algorithms-8ca2165ad04c</a:t>
            </a:r>
            <a:endParaRPr lang="fr-CA" sz="2400">
              <a:solidFill>
                <a:srgbClr val="FFFFFF"/>
              </a:solidFill>
              <a:latin typeface="Montserrat"/>
              <a:ea typeface="Calibri"/>
              <a:cs typeface="Calibri"/>
            </a:endParaRPr>
          </a:p>
          <a:p>
            <a:pPr>
              <a:buSzPts val="2400"/>
              <a:buFont typeface="Montserrat"/>
            </a:pPr>
            <a:endParaRPr lang="fr-CA" sz="2400">
              <a:solidFill>
                <a:srgbClr val="FFFFFF"/>
              </a:solidFill>
              <a:latin typeface="Montserrat"/>
              <a:ea typeface="Calibri"/>
              <a:cs typeface="Calibri"/>
            </a:endParaRPr>
          </a:p>
          <a:p>
            <a:pPr>
              <a:buSzPts val="2400"/>
              <a:buFont typeface="Montserrat"/>
            </a:pPr>
            <a:r>
              <a:rPr lang="fr-CA" sz="2400">
                <a:solidFill>
                  <a:srgbClr val="FFFFFF"/>
                </a:solidFill>
                <a:latin typeface="Montserrat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 Sciences Framework (praat scripts)</a:t>
            </a:r>
          </a:p>
          <a:p>
            <a:pPr>
              <a:buSzPts val="2400"/>
              <a:buFont typeface="Montserrat"/>
            </a:pPr>
            <a:endParaRPr lang="fr-CA" sz="2400">
              <a:solidFill>
                <a:srgbClr val="FFFFFF"/>
              </a:solidFill>
              <a:latin typeface="Montserrat"/>
              <a:ea typeface="Calibri"/>
              <a:cs typeface="Calibri"/>
            </a:endParaRPr>
          </a:p>
          <a:p>
            <a:pPr>
              <a:buSzPts val="2400"/>
              <a:buFont typeface="Montserrat"/>
            </a:pPr>
            <a:endParaRPr lang="fr-CA" sz="2400">
              <a:solidFill>
                <a:srgbClr val="FFFFFF"/>
              </a:solidFill>
              <a:latin typeface="Montserrat"/>
              <a:ea typeface="Calibri"/>
              <a:cs typeface="Calibri"/>
            </a:endParaRPr>
          </a:p>
          <a:p>
            <a:endParaRPr lang="fr-CA" sz="200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E3958A4-779C-38C2-6345-BA6B7E79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2" y="452790"/>
            <a:ext cx="8259900" cy="5729614"/>
          </a:xfrm>
          <a:prstGeom prst="rect">
            <a:avLst/>
          </a:prstGeom>
        </p:spPr>
      </p:pic>
      <p:pic>
        <p:nvPicPr>
          <p:cNvPr id="3" name="Image 2" descr="la fin - fin (&quot;the end&quot; in french)">
            <a:extLst>
              <a:ext uri="{FF2B5EF4-FFF2-40B4-BE49-F238E27FC236}">
                <a16:creationId xmlns:a16="http://schemas.microsoft.com/office/drawing/2014/main" id="{1D6E0FB8-E732-D3F5-D8EC-E0063B0A12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138" t="18227" r="17398" b="22906"/>
          <a:stretch/>
        </p:blipFill>
        <p:spPr>
          <a:xfrm>
            <a:off x="6756400" y="5029422"/>
            <a:ext cx="1686067" cy="106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2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b74974fc7_0_24"/>
          <p:cNvSpPr txBox="1"/>
          <p:nvPr/>
        </p:nvSpPr>
        <p:spPr>
          <a:xfrm>
            <a:off x="457200" y="914400"/>
            <a:ext cx="8229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Vision</a:t>
            </a:r>
            <a:endParaRPr/>
          </a:p>
        </p:txBody>
      </p:sp>
      <p:sp>
        <p:nvSpPr>
          <p:cNvPr id="143" name="Google Shape;143;g34b74974fc7_0_24"/>
          <p:cNvSpPr txBox="1"/>
          <p:nvPr/>
        </p:nvSpPr>
        <p:spPr>
          <a:xfrm>
            <a:off x="457200" y="2011675"/>
            <a:ext cx="5413800" cy="24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Conception d’un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système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basé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sur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l’apprentissage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automatique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capable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d’analyser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les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caractéristiques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acoustiques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de la parole pour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diagnostiquer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les troubles du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spectre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autistique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(TSA).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Contexte</a:t>
            </a:r>
            <a:endParaRPr dirty="0" err="1"/>
          </a:p>
        </p:txBody>
      </p:sp>
      <p:sp>
        <p:nvSpPr>
          <p:cNvPr id="149" name="Google Shape;149;p3"/>
          <p:cNvSpPr txBox="1"/>
          <p:nvPr/>
        </p:nvSpPr>
        <p:spPr>
          <a:xfrm>
            <a:off x="1101425" y="2166900"/>
            <a:ext cx="62067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Fournir un outil de diagnostic objectif, évolutif et non-invasif.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Favoriser la détection rapide et réduire les délais du diagnostic.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Intégrer facilement dans les flux de travail cliniques.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État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Actuel</a:t>
            </a:r>
            <a:endParaRPr dirty="0" err="1"/>
          </a:p>
        </p:txBody>
      </p:sp>
      <p:sp>
        <p:nvSpPr>
          <p:cNvPr id="155" name="Google Shape;155;p4"/>
          <p:cNvSpPr txBox="1"/>
          <p:nvPr/>
        </p:nvSpPr>
        <p:spPr>
          <a:xfrm>
            <a:off x="1032150" y="2166900"/>
            <a:ext cx="5557500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Le diagnostic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est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long.</a:t>
            </a:r>
            <a:endParaRPr lang="en-US" sz="200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Les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méthodes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actuelles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sont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subjectives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chronophages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basées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sur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l’observation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comportementale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sans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biomarqueurs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quantitatifs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/>
        </p:nvSpPr>
        <p:spPr>
          <a:xfrm>
            <a:off x="457200" y="131724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Vision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Futur</a:t>
            </a:r>
            <a:endParaRPr dirty="0" err="1"/>
          </a:p>
        </p:txBody>
      </p:sp>
      <p:sp>
        <p:nvSpPr>
          <p:cNvPr id="161" name="Google Shape;161;p5"/>
          <p:cNvSpPr txBox="1"/>
          <p:nvPr/>
        </p:nvSpPr>
        <p:spPr>
          <a:xfrm>
            <a:off x="1075450" y="828425"/>
            <a:ext cx="7427700" cy="56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Composantes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du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système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Interface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décisionnelle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clinique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ligne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Streamlit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et Flask)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Extraction des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caractéristiques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à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partir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d’un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fichier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.wav (MFCC et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Praat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librosa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praat-parselmouth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mfcc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soundfile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pickle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Élaboration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des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modèles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avec réseau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neurone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simple et réseau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neurone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évolutif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(NEAT))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torch, neat-python, visualize.py,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networkX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pandas, scikit-learn, seaborne, matplotlib,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pickle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Modèle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d’apprentissage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hybride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et conventionnel  (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KMean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++/SVC - Clustering-Then-Label)</a:t>
            </a:r>
            <a:endParaRPr sz="2000" dirty="0">
              <a:solidFill>
                <a:srgbClr val="C8FFC8"/>
              </a:solidFill>
              <a:latin typeface="Calibri"/>
              <a:ea typeface="Calibri"/>
              <a:cs typeface="Calibri"/>
            </a:endParaRPr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scikit-learn, pandas,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matplolib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numpy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scipy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lime, </a:t>
            </a:r>
            <a:r>
              <a:rPr lang="en-US" sz="2000" dirty="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shap</a:t>
            </a:r>
            <a:r>
              <a:rPr lang="en-US" sz="2000" dirty="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, pickle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Objectifs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et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critères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de succès</a:t>
            </a:r>
            <a:endParaRPr dirty="0"/>
          </a:p>
        </p:txBody>
      </p:sp>
      <p:sp>
        <p:nvSpPr>
          <p:cNvPr id="167" name="Google Shape;167;p6"/>
          <p:cNvSpPr txBox="1"/>
          <p:nvPr/>
        </p:nvSpPr>
        <p:spPr>
          <a:xfrm>
            <a:off x="685800" y="1371600"/>
            <a:ext cx="49947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Précision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&gt;= 91%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Transparence et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interprétabilité</a:t>
            </a:r>
            <a:endParaRPr sz="2000" err="1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Conformité avec la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confidentialité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des données et les </a:t>
            </a:r>
            <a:r>
              <a:rPr lang="en-US" sz="2000" err="1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normes</a:t>
            </a: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 de santé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/>
        </p:nvSpPr>
        <p:spPr>
          <a:xfrm>
            <a:off x="457200" y="176697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Risques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connues</a:t>
            </a:r>
            <a:endParaRPr dirty="0" err="1"/>
          </a:p>
        </p:txBody>
      </p:sp>
      <p:sp>
        <p:nvSpPr>
          <p:cNvPr id="173" name="Google Shape;173;p8"/>
          <p:cNvSpPr txBox="1"/>
          <p:nvPr/>
        </p:nvSpPr>
        <p:spPr>
          <a:xfrm>
            <a:off x="1149060" y="1714163"/>
            <a:ext cx="6917180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Variabilité des données → Standardisation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Surapprentissage → Régularisation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Imprévisibilité du modèle → Ajustement des paramètres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Confiance clinique → Explicabilité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b74974fc7_0_1"/>
          <p:cNvSpPr txBox="1"/>
          <p:nvPr/>
        </p:nvSpPr>
        <p:spPr>
          <a:xfrm>
            <a:off x="457200" y="194109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Évaluation</a:t>
            </a:r>
            <a:r>
              <a:rPr lang="en-US" sz="3000" b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NEAT et Analyse SWOT</a:t>
            </a:r>
            <a:endParaRPr dirty="0"/>
          </a:p>
        </p:txBody>
      </p:sp>
      <p:sp>
        <p:nvSpPr>
          <p:cNvPr id="179" name="Google Shape;179;g34b74974fc7_0_1"/>
          <p:cNvSpPr txBox="1"/>
          <p:nvPr/>
        </p:nvSpPr>
        <p:spPr>
          <a:xfrm>
            <a:off x="1113589" y="1195582"/>
            <a:ext cx="6774225" cy="49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Forces :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Apprentissage structurel + pondéral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Réseaux interprétables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Faiblesses :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Coût computationnel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Sensibilité aux paramètres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Opportunités :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Découverte de caractéristiques cachées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Réglage hybride</a:t>
            </a: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C8FFC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Menaces :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Perçu comme boîte noire</a:t>
            </a:r>
            <a:endParaRPr/>
          </a:p>
          <a:p>
            <a: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rgbClr val="C8FFC8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C8FFC8"/>
                </a:solidFill>
                <a:latin typeface="Calibri"/>
                <a:ea typeface="Calibri"/>
                <a:cs typeface="Calibri"/>
                <a:sym typeface="Calibri"/>
              </a:rPr>
              <a:t>Acceptation réglementaire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Shape 189">
          <a:extLst>
            <a:ext uri="{FF2B5EF4-FFF2-40B4-BE49-F238E27FC236}">
              <a16:creationId xmlns:a16="http://schemas.microsoft.com/office/drawing/2014/main" id="{11AE86DE-FEFF-DF35-3FF8-18957CB1C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b74974fc7_0_14">
            <a:extLst>
              <a:ext uri="{FF2B5EF4-FFF2-40B4-BE49-F238E27FC236}">
                <a16:creationId xmlns:a16="http://schemas.microsoft.com/office/drawing/2014/main" id="{F0E6A53C-7F24-44A3-DE29-E85E698E498E}"/>
              </a:ext>
            </a:extLst>
          </p:cNvPr>
          <p:cNvSpPr txBox="1"/>
          <p:nvPr/>
        </p:nvSpPr>
        <p:spPr>
          <a:xfrm>
            <a:off x="457200" y="274320"/>
            <a:ext cx="82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Résultats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3000" b="1" dirty="0" err="1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Algorithme</a:t>
            </a:r>
            <a:r>
              <a:rPr lang="en-US" sz="3000" b="1" dirty="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NEAT</a:t>
            </a:r>
            <a:endParaRPr dirty="0" err="1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30AE44B-284F-9B51-C948-9F4877B6A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974" y="1537559"/>
            <a:ext cx="4286183" cy="42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48312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(4:3)</PresentationFormat>
  <Slides>17</Slides>
  <Notes>16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Focus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309</cp:revision>
  <dcterms:created xsi:type="dcterms:W3CDTF">2013-01-27T09:14:16Z</dcterms:created>
  <dcterms:modified xsi:type="dcterms:W3CDTF">2025-04-21T21:54:17Z</dcterms:modified>
</cp:coreProperties>
</file>