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3" r:id="rId11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87"/>
    <p:restoredTop sz="94737"/>
  </p:normalViewPr>
  <p:slideViewPr>
    <p:cSldViewPr snapToGrid="0">
      <p:cViewPr varScale="1">
        <p:scale>
          <a:sx n="85" d="100"/>
          <a:sy n="85" d="100"/>
        </p:scale>
        <p:origin x="512" y="47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0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8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7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22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95601" y="5656761"/>
            <a:ext cx="10919474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2891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4686302"/>
            <a:ext cx="13238490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2" y="7166072"/>
            <a:ext cx="13238489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74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4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272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4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4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4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10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4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5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2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04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8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7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6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85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87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1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0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46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11999119" y="0"/>
            <a:ext cx="2405081" cy="171211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12913518" y="9144000"/>
            <a:ext cx="1490601" cy="1143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8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C8DAE5-A1A2-EC43-AA3D-E06AB65B53A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FD1A3-4158-404E-B379-AA6765B41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486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wrade.com/puppies/golden-retriever/eb83f492f1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A20D-D427-7D70-E9C3-CF8958A3A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820" y="1417671"/>
            <a:ext cx="9920611" cy="7451660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NUMERE NATURALE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44936A-32E1-BA50-E474-C634C0C4F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75270" y="1983593"/>
            <a:ext cx="4298801" cy="6319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2"/>
                </a:solidFill>
              </a:rPr>
              <a:t>SCRIEREA SI CITIREA NUMERELOR NATURALE</a:t>
            </a:r>
          </a:p>
        </p:txBody>
      </p:sp>
    </p:spTree>
    <p:extLst>
      <p:ext uri="{BB962C8B-B14F-4D97-AF65-F5344CB8AC3E}">
        <p14:creationId xmlns:p14="http://schemas.microsoft.com/office/powerpoint/2010/main" val="916104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E9704E-6E5E-E96B-12E9-6418F974B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68CE063-EB8D-601F-22E0-5E2CEE1F3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967" y="1001967"/>
            <a:ext cx="13682067" cy="894263"/>
          </a:xfrm>
        </p:spPr>
        <p:txBody>
          <a:bodyPr>
            <a:normAutofit/>
          </a:bodyPr>
          <a:lstStyle/>
          <a:p>
            <a:r>
              <a:rPr lang="en-US" sz="4489"/>
              <a:t>SCRIEREA SI CITIREA NUMERELOR NATURALE</a:t>
            </a:r>
            <a:endParaRPr lang="en-US" sz="448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405BD7-225A-C34B-28BA-65A20B37DFAB}"/>
              </a:ext>
            </a:extLst>
          </p:cNvPr>
          <p:cNvSpPr txBox="1"/>
          <p:nvPr/>
        </p:nvSpPr>
        <p:spPr>
          <a:xfrm>
            <a:off x="989749" y="4786595"/>
            <a:ext cx="15938718" cy="112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197"/>
              </a:spcBef>
              <a:spcAft>
                <a:spcPts val="599"/>
              </a:spcAft>
            </a:pPr>
            <a:r>
              <a:rPr lang="en-US" sz="6733" b="1"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Poziția dă puterea cifrei!</a:t>
            </a:r>
            <a:endParaRPr lang="en-US" sz="6733" b="1" dirty="0">
              <a:latin typeface="Aptos Display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66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BD71-0406-EE57-C979-FD014BD9D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940D862-59C1-C58B-2E2C-9B3808213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967" y="1001967"/>
            <a:ext cx="13682067" cy="894263"/>
          </a:xfrm>
        </p:spPr>
        <p:txBody>
          <a:bodyPr>
            <a:normAutofit/>
          </a:bodyPr>
          <a:lstStyle/>
          <a:p>
            <a:r>
              <a:rPr lang="en-US" sz="4489" dirty="0"/>
              <a:t>SCRIEREA SI CITIREA NUMERELOR NATURALE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4D1FD0-0C5C-6E33-5D08-F24175915E6E}"/>
              </a:ext>
            </a:extLst>
          </p:cNvPr>
          <p:cNvSpPr txBox="1"/>
          <p:nvPr/>
        </p:nvSpPr>
        <p:spPr>
          <a:xfrm>
            <a:off x="1174641" y="3350041"/>
            <a:ext cx="15938718" cy="3188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347"/>
              </a:spcBef>
              <a:spcAft>
                <a:spcPts val="1347"/>
              </a:spcAft>
            </a:pPr>
            <a:r>
              <a:rPr lang="en-US" sz="3591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 ne </a:t>
            </a:r>
            <a:r>
              <a:rPr lang="en-US" sz="3591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propunem</a:t>
            </a:r>
            <a:r>
              <a:rPr lang="en-US" sz="3591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azi</a:t>
            </a:r>
            <a:r>
              <a:rPr lang="en-US" sz="3591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endParaRPr lang="en-US" sz="359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347"/>
              </a:spcBef>
              <a:spcAft>
                <a:spcPts val="1347"/>
              </a:spcAft>
            </a:pP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învățăm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cum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scriem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citim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corect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numerele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indiferent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cât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mari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sunt.</a:t>
            </a:r>
            <a:b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descoperim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înseamnă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„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scriere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pozițională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”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contează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locul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unei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cifre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într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-un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număr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înțelegem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un </a:t>
            </a:r>
            <a:r>
              <a:rPr lang="en-US" sz="3591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palindrom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înseamnă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3591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număr</a:t>
            </a:r>
            <a:r>
              <a:rPr lang="en-US" sz="3591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591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răsturnat</a:t>
            </a:r>
            <a:r>
              <a:rPr lang="en-US" sz="359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0207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5E19A-9E06-052C-49AF-6AD0B4578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CEF296-FE51-0D42-7F00-4D5D7F94C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967" y="1001967"/>
            <a:ext cx="13682067" cy="894263"/>
          </a:xfrm>
        </p:spPr>
        <p:txBody>
          <a:bodyPr>
            <a:normAutofit/>
          </a:bodyPr>
          <a:lstStyle/>
          <a:p>
            <a:r>
              <a:rPr lang="en-US" sz="4489" dirty="0"/>
              <a:t>SCRIEREA SI CITIREA NUMERELOR NATURALE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68C9A-9B4C-AAF4-5DDB-0028218EC7F2}"/>
              </a:ext>
            </a:extLst>
          </p:cNvPr>
          <p:cNvSpPr txBox="1"/>
          <p:nvPr/>
        </p:nvSpPr>
        <p:spPr>
          <a:xfrm>
            <a:off x="989749" y="4786596"/>
            <a:ext cx="15938718" cy="6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197"/>
              </a:spcBef>
              <a:spcAft>
                <a:spcPts val="599"/>
              </a:spcAft>
            </a:pPr>
            <a:r>
              <a:rPr lang="en-US" sz="3741" b="1" dirty="0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Hai </a:t>
            </a:r>
            <a:r>
              <a:rPr lang="en-US" sz="3741" b="1" dirty="0" err="1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3741" b="1" dirty="0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începem</a:t>
            </a:r>
            <a:r>
              <a:rPr lang="en-US" sz="3741" b="1" dirty="0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3741" b="1" dirty="0" err="1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ceva</a:t>
            </a:r>
            <a:r>
              <a:rPr lang="en-US" sz="3741" b="1" dirty="0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interesant</a:t>
            </a:r>
            <a:r>
              <a:rPr lang="en-US" sz="3741" b="1" dirty="0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374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078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E886B8-ADC0-EF02-437E-13F33A489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EA2D8BD-2BA5-1FE9-4E34-56BC035EB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967" y="1001967"/>
            <a:ext cx="13682067" cy="894263"/>
          </a:xfrm>
        </p:spPr>
        <p:txBody>
          <a:bodyPr>
            <a:normAutofit/>
          </a:bodyPr>
          <a:lstStyle/>
          <a:p>
            <a:r>
              <a:rPr lang="en-US" sz="4489"/>
              <a:t>SCRIEREA SI CITIREA NUMERELOR NATURALE</a:t>
            </a:r>
            <a:endParaRPr lang="en-US" sz="448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3349E0-2957-4B36-9E1E-3F37FF4834B1}"/>
              </a:ext>
            </a:extLst>
          </p:cNvPr>
          <p:cNvSpPr txBox="1"/>
          <p:nvPr/>
        </p:nvSpPr>
        <p:spPr>
          <a:xfrm>
            <a:off x="1174641" y="2087161"/>
            <a:ext cx="15938718" cy="6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197"/>
              </a:spcBef>
              <a:spcAft>
                <a:spcPts val="599"/>
              </a:spcAft>
            </a:pPr>
            <a:r>
              <a:rPr lang="en-US" sz="3741" b="1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Ce sunt numerele naturale?</a:t>
            </a:r>
            <a:endParaRPr lang="en-US" sz="374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51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9BB3FD-C374-3F5F-0F67-1D73CC6C6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3BC7AD-757A-DD32-EDC7-11F77B9C5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967" y="1001967"/>
            <a:ext cx="13682067" cy="894263"/>
          </a:xfrm>
        </p:spPr>
        <p:txBody>
          <a:bodyPr>
            <a:normAutofit/>
          </a:bodyPr>
          <a:lstStyle/>
          <a:p>
            <a:r>
              <a:rPr lang="en-US" sz="4489"/>
              <a:t>SCRIEREA SI CITIREA NUMERELOR NATURALE</a:t>
            </a:r>
            <a:endParaRPr lang="en-US" sz="448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4C85A-34D4-94FF-AB15-6E1E8CAD2D59}"/>
              </a:ext>
            </a:extLst>
          </p:cNvPr>
          <p:cNvSpPr txBox="1"/>
          <p:nvPr/>
        </p:nvSpPr>
        <p:spPr>
          <a:xfrm>
            <a:off x="1174641" y="2087161"/>
            <a:ext cx="15938718" cy="6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197"/>
              </a:spcBef>
              <a:spcAft>
                <a:spcPts val="599"/>
              </a:spcAft>
            </a:pPr>
            <a:r>
              <a:rPr lang="en-US" sz="3741" b="1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Ce sunt numerele naturale?</a:t>
            </a:r>
            <a:endParaRPr lang="en-US" sz="374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54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  <a:lumOff val="25000"/>
            <a:alpha val="8925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2311FB-2DE8-C6E6-00EF-8A005381F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060595F-5D8C-9ED4-2D99-3DDA62B46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967" y="1001967"/>
            <a:ext cx="13682067" cy="894263"/>
          </a:xfrm>
        </p:spPr>
        <p:txBody>
          <a:bodyPr>
            <a:normAutofit/>
          </a:bodyPr>
          <a:lstStyle/>
          <a:p>
            <a:r>
              <a:rPr lang="en-US" sz="4489"/>
              <a:t>SCRIEREA SI CITIREA NUMERELOR NATURALE</a:t>
            </a:r>
            <a:endParaRPr lang="en-US" sz="448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9C5B01-FB55-5D88-DD12-72441042E2F3}"/>
              </a:ext>
            </a:extLst>
          </p:cNvPr>
          <p:cNvSpPr txBox="1"/>
          <p:nvPr/>
        </p:nvSpPr>
        <p:spPr>
          <a:xfrm>
            <a:off x="1174641" y="2087161"/>
            <a:ext cx="15938718" cy="6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197"/>
              </a:spcBef>
              <a:spcAft>
                <a:spcPts val="599"/>
              </a:spcAft>
            </a:pPr>
            <a:r>
              <a:rPr lang="en-US" sz="3741" b="1" dirty="0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Ce sunt </a:t>
            </a:r>
            <a:r>
              <a:rPr lang="en-US" sz="3741" b="1" dirty="0" err="1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numerele</a:t>
            </a:r>
            <a:r>
              <a:rPr lang="en-US" sz="3741" b="1" dirty="0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naturale</a:t>
            </a:r>
            <a:r>
              <a:rPr lang="en-US" sz="3741" b="1" dirty="0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74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214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97B31-836D-4505-9CD2-4B508CCE3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5C522F-FB5B-5159-E733-0A6B49E9E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967" y="1001967"/>
            <a:ext cx="13682067" cy="894263"/>
          </a:xfrm>
        </p:spPr>
        <p:txBody>
          <a:bodyPr>
            <a:normAutofit/>
          </a:bodyPr>
          <a:lstStyle/>
          <a:p>
            <a:r>
              <a:rPr lang="en-US" sz="4489"/>
              <a:t>SCRIEREA SI CITIREA NUMERELOR NATURALE</a:t>
            </a:r>
            <a:endParaRPr lang="en-US" sz="4489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1959D-6D14-D25C-36DF-1E767C5B4CE1}"/>
              </a:ext>
            </a:extLst>
          </p:cNvPr>
          <p:cNvSpPr txBox="1"/>
          <p:nvPr/>
        </p:nvSpPr>
        <p:spPr>
          <a:xfrm>
            <a:off x="1174641" y="2087161"/>
            <a:ext cx="15938718" cy="6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197"/>
              </a:spcBef>
              <a:spcAft>
                <a:spcPts val="599"/>
              </a:spcAft>
            </a:pPr>
            <a:r>
              <a:rPr lang="en-US" sz="3741" b="1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Ce sunt numerele naturale?</a:t>
            </a:r>
            <a:endParaRPr lang="en-US" sz="374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puppy standing on grass next to a towel&#10;&#10;AI-generated content may be incorrect.">
            <a:extLst>
              <a:ext uri="{FF2B5EF4-FFF2-40B4-BE49-F238E27FC236}">
                <a16:creationId xmlns:a16="http://schemas.microsoft.com/office/drawing/2014/main" id="{AF7202C8-00C2-572D-AB62-BDCB67F7D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00991" y="3818478"/>
            <a:ext cx="5501331" cy="36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982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88830-08EB-2093-2BE2-6D4CD2A12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F8C19C-FC79-5C40-157F-EFA22507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967" y="1001967"/>
            <a:ext cx="13682067" cy="894263"/>
          </a:xfrm>
        </p:spPr>
        <p:txBody>
          <a:bodyPr>
            <a:normAutofit/>
          </a:bodyPr>
          <a:lstStyle/>
          <a:p>
            <a:r>
              <a:rPr lang="en-US" sz="4489" dirty="0"/>
              <a:t>SCRIEREA SI CITIREA NUMERELOR NATURALE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F0D05-846E-728E-C5D0-BB2419C3177D}"/>
              </a:ext>
            </a:extLst>
          </p:cNvPr>
          <p:cNvSpPr txBox="1"/>
          <p:nvPr/>
        </p:nvSpPr>
        <p:spPr>
          <a:xfrm>
            <a:off x="1174641" y="2087161"/>
            <a:ext cx="15938718" cy="6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197"/>
              </a:spcBef>
              <a:spcAft>
                <a:spcPts val="599"/>
              </a:spcAft>
            </a:pPr>
            <a:r>
              <a:rPr lang="en-US" sz="3741" b="1" dirty="0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Reguli de </a:t>
            </a:r>
            <a:r>
              <a:rPr lang="en-US" sz="3741" b="1" dirty="0" err="1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tinut</a:t>
            </a:r>
            <a:r>
              <a:rPr lang="en-US" sz="3741" b="1" dirty="0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minte</a:t>
            </a:r>
            <a:r>
              <a:rPr lang="en-US" sz="3741" b="1" dirty="0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374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3D5469-C163-B5F7-EEC4-363A72FD7D44}"/>
              </a:ext>
            </a:extLst>
          </p:cNvPr>
          <p:cNvSpPr txBox="1"/>
          <p:nvPr/>
        </p:nvSpPr>
        <p:spPr>
          <a:xfrm>
            <a:off x="963265" y="3595194"/>
            <a:ext cx="16857981" cy="4260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3090" indent="-513090">
              <a:spcAft>
                <a:spcPts val="1496"/>
              </a:spcAft>
              <a:buFont typeface="+mj-lt"/>
              <a:buAutoNum type="arabicPeriod"/>
            </a:pPr>
            <a:r>
              <a:rPr lang="en-US" sz="2993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 </a:t>
            </a:r>
            <a:r>
              <a:rPr lang="en-US" sz="2993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număr</a:t>
            </a:r>
            <a:r>
              <a:rPr lang="en-US" sz="2993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natural e format din </a:t>
            </a:r>
            <a:r>
              <a:rPr lang="en-US" sz="2993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cifre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adică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acele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10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simboluri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 care le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știi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deja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0, 1, 2, 3, ..., 9.</a:t>
            </a:r>
          </a:p>
          <a:p>
            <a:pPr marL="513090" indent="-513090">
              <a:spcAft>
                <a:spcPts val="1496"/>
              </a:spcAft>
              <a:buFont typeface="+mj-lt"/>
              <a:buAutoNum type="arabicPeriod"/>
            </a:pPr>
            <a:r>
              <a:rPr lang="en-US" sz="2993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Poți</a:t>
            </a:r>
            <a:r>
              <a:rPr lang="en-US" sz="2993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folosi</a:t>
            </a:r>
            <a:r>
              <a:rPr lang="en-US" sz="2993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aceleași</a:t>
            </a:r>
            <a:r>
              <a:rPr lang="en-US" sz="2993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cifre</a:t>
            </a:r>
            <a:r>
              <a:rPr lang="en-US" sz="2993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2993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câte</a:t>
            </a:r>
            <a:r>
              <a:rPr lang="en-US" sz="2993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ori</a:t>
            </a:r>
            <a:r>
              <a:rPr lang="en-US" sz="2993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2993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nevoie</a:t>
            </a:r>
            <a:r>
              <a:rPr lang="en-US" sz="2993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b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exemplu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numărul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777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apare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trei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ori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aceeași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cifră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perfect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regulă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!</a:t>
            </a:r>
          </a:p>
          <a:p>
            <a:pPr marL="513090" indent="-513090">
              <a:spcAft>
                <a:spcPts val="1496"/>
              </a:spcAft>
              <a:buFont typeface="+mj-lt"/>
              <a:buAutoNum type="arabicPeriod"/>
            </a:pPr>
            <a:r>
              <a:rPr lang="en-US" sz="2993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Singurul</a:t>
            </a:r>
            <a:r>
              <a:rPr lang="en-US" sz="2993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număr</a:t>
            </a:r>
            <a:r>
              <a:rPr lang="en-US" sz="2993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care </a:t>
            </a:r>
            <a:r>
              <a:rPr lang="en-US" sz="2993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poate</a:t>
            </a:r>
            <a:r>
              <a:rPr lang="en-US" sz="2993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începe</a:t>
            </a:r>
            <a:r>
              <a:rPr lang="en-US" sz="2993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0 </a:t>
            </a:r>
            <a:r>
              <a:rPr lang="en-US" sz="2993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2993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… 0.</a:t>
            </a:r>
            <a:b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Dacă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număr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are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două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multe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cifre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993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 </a:t>
            </a:r>
            <a:r>
              <a:rPr lang="en-US" sz="2993" b="1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trebuie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înceapă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 0.</a:t>
            </a:r>
            <a:b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993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Scriem</a:t>
            </a:r>
            <a:r>
              <a:rPr lang="en-US" sz="2993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23, nu 023.</a:t>
            </a:r>
          </a:p>
          <a:p>
            <a:endParaRPr lang="en-US" sz="5378" dirty="0"/>
          </a:p>
        </p:txBody>
      </p:sp>
    </p:spTree>
    <p:extLst>
      <p:ext uri="{BB962C8B-B14F-4D97-AF65-F5344CB8AC3E}">
        <p14:creationId xmlns:p14="http://schemas.microsoft.com/office/powerpoint/2010/main" val="243834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B4DDD-9A7E-09B0-EA0A-C922556D5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FB9F3A-FD02-BFBF-4405-3F6B0C1C4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2967" y="1001967"/>
            <a:ext cx="13682067" cy="894263"/>
          </a:xfrm>
        </p:spPr>
        <p:txBody>
          <a:bodyPr>
            <a:normAutofit/>
          </a:bodyPr>
          <a:lstStyle/>
          <a:p>
            <a:r>
              <a:rPr lang="en-US" sz="4489" dirty="0"/>
              <a:t>SCRIEREA SI CITIREA NUMERELOR NATURALE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540561-4F5B-B29A-CF8D-40B4E01971C2}"/>
              </a:ext>
            </a:extLst>
          </p:cNvPr>
          <p:cNvSpPr txBox="1"/>
          <p:nvPr/>
        </p:nvSpPr>
        <p:spPr>
          <a:xfrm>
            <a:off x="1174641" y="2087161"/>
            <a:ext cx="15938718" cy="668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197"/>
              </a:spcBef>
              <a:spcAft>
                <a:spcPts val="599"/>
              </a:spcAft>
            </a:pPr>
            <a:r>
              <a:rPr lang="en-US" sz="3741" b="1" dirty="0" err="1"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Recapitulare</a:t>
            </a:r>
            <a:endParaRPr lang="en-US" sz="374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E0A97-46BB-A332-C694-F865165B3E43}"/>
              </a:ext>
            </a:extLst>
          </p:cNvPr>
          <p:cNvSpPr txBox="1"/>
          <p:nvPr/>
        </p:nvSpPr>
        <p:spPr>
          <a:xfrm>
            <a:off x="963265" y="3595195"/>
            <a:ext cx="16857981" cy="2970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spcAft>
                <a:spcPts val="1496"/>
              </a:spcAft>
            </a:pP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–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Numerele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naturale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: 0, 1, 2, 3, …  </a:t>
            </a:r>
            <a:b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– Se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scriu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în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sistem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zecimal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b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–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Fiecare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cifră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are un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ordin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face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parte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dintr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-o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clasă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b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–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Scrierea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pozițională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dă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valoare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cifrei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b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–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Putem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avea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numere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răsturnate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și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741" b="1" dirty="0" err="1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palindroame</a:t>
            </a:r>
            <a:r>
              <a:rPr lang="en-US" sz="3741" b="1" dirty="0"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752870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</TotalTime>
  <Words>299</Words>
  <Application>Microsoft Macintosh PowerPoint</Application>
  <PresentationFormat>Custom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Century Gothic</vt:lpstr>
      <vt:lpstr>Consolas</vt:lpstr>
      <vt:lpstr>Wingdings 3</vt:lpstr>
      <vt:lpstr>Ion</vt:lpstr>
      <vt:lpstr>NUMERE NATURALE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Lucia Negreanu</dc:creator>
  <cp:keywords/>
  <dc:description/>
  <cp:lastModifiedBy>Lucia Negreanu</cp:lastModifiedBy>
  <cp:revision>7</cp:revision>
  <dcterms:created xsi:type="dcterms:W3CDTF">2025-07-10T10:51:20Z</dcterms:created>
  <dcterms:modified xsi:type="dcterms:W3CDTF">2025-07-10T12:36:15Z</dcterms:modified>
  <cp:category/>
</cp:coreProperties>
</file>