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SemiBold"/>
      <p:regular r:id="rId33"/>
      <p:bold r:id="rId34"/>
      <p:italic r:id="rId35"/>
      <p:boldItalic r:id="rId36"/>
    </p:embeddedFont>
    <p:embeddedFont>
      <p:font typeface="Montserrat"/>
      <p:regular r:id="rId37"/>
      <p:bold r:id="rId38"/>
      <p:italic r:id="rId39"/>
      <p:boldItalic r:id="rId40"/>
    </p:embeddedFont>
    <p:embeddedFont>
      <p:font typeface="Montserrat Light"/>
      <p:regular r:id="rId41"/>
      <p:bold r:id="rId42"/>
      <p:italic r:id="rId43"/>
      <p:boldItalic r:id="rId44"/>
    </p:embeddedFont>
    <p:embeddedFont>
      <p:font typeface="Montserrat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4">
          <p15:clr>
            <a:srgbClr val="747775"/>
          </p15:clr>
        </p15:guide>
        <p15:guide id="2" pos="2778">
          <p15:clr>
            <a:srgbClr val="747775"/>
          </p15:clr>
        </p15:guide>
        <p15:guide id="3" pos="4286">
          <p15:clr>
            <a:srgbClr val="747775"/>
          </p15:clr>
        </p15:guide>
        <p15:guide id="4" pos="1474">
          <p15:clr>
            <a:srgbClr val="747775"/>
          </p15:clr>
        </p15:guide>
        <p15:guide id="5" orient="horz" pos="2446">
          <p15:clr>
            <a:srgbClr val="747775"/>
          </p15:clr>
        </p15:guide>
        <p15:guide id="6" orient="horz" pos="794">
          <p15:clr>
            <a:srgbClr val="747775"/>
          </p15:clr>
        </p15:guide>
      </p15:sldGuideLst>
    </p:ext>
    <p:ext uri="GoogleSlidesCustomDataVersion2">
      <go:slidesCustomData xmlns:go="http://customooxmlschemas.google.com/" r:id="rId47" roundtripDataSignature="AMtx7mirlXX4COGUQgxfqRvLO9U44291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4" orient="horz"/>
        <p:guide pos="2778"/>
        <p:guide pos="4286"/>
        <p:guide pos="1474"/>
        <p:guide pos="2446" orient="horz"/>
        <p:guide pos="79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MontserratLight-bold.fntdata"/><Relationship Id="rId41" Type="http://schemas.openxmlformats.org/officeDocument/2006/relationships/font" Target="fonts/MontserratLight-regular.fntdata"/><Relationship Id="rId22" Type="http://schemas.openxmlformats.org/officeDocument/2006/relationships/slide" Target="slides/slide17.xml"/><Relationship Id="rId44" Type="http://schemas.openxmlformats.org/officeDocument/2006/relationships/font" Target="fonts/MontserratLight-boldItalic.fntdata"/><Relationship Id="rId21" Type="http://schemas.openxmlformats.org/officeDocument/2006/relationships/slide" Target="slides/slide16.xml"/><Relationship Id="rId43" Type="http://schemas.openxmlformats.org/officeDocument/2006/relationships/font" Target="fonts/MontserratLight-italic.fntdata"/><Relationship Id="rId24" Type="http://schemas.openxmlformats.org/officeDocument/2006/relationships/slide" Target="slides/slide19.xml"/><Relationship Id="rId46" Type="http://schemas.openxmlformats.org/officeDocument/2006/relationships/font" Target="fonts/MontserratExtraBold-boldItalic.fntdata"/><Relationship Id="rId23" Type="http://schemas.openxmlformats.org/officeDocument/2006/relationships/slide" Target="slides/slide18.xml"/><Relationship Id="rId45" Type="http://schemas.openxmlformats.org/officeDocument/2006/relationships/font" Target="fonts/Montserrat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italic.fntdata"/><Relationship Id="rId12" Type="http://schemas.openxmlformats.org/officeDocument/2006/relationships/slide" Target="slides/slide7.xml"/><Relationship Id="rId34" Type="http://schemas.openxmlformats.org/officeDocument/2006/relationships/font" Target="fonts/MontserratSemiBold-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MontserratSemiBold-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dk1"/>
              </a:buClr>
              <a:buSzPts val="1100"/>
              <a:buFont typeface="Arial"/>
              <a:buNone/>
            </a:pPr>
            <a:r>
              <a:rPr lang="es" sz="1600">
                <a:solidFill>
                  <a:srgbClr val="595959"/>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895600" y="884853"/>
            <a:ext cx="3382347" cy="33823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p1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59" name="Google Shape;159;p10"/>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Excepciones NO verificadas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60" name="Google Shape;160;p10"/>
          <p:cNvSpPr txBox="1"/>
          <p:nvPr/>
        </p:nvSpPr>
        <p:spPr>
          <a:xfrm>
            <a:off x="517625" y="2366000"/>
            <a:ext cx="6654000" cy="2659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ArithmeticException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lanza cuando ocurre una excepción aritmética, como una división por cero.</a:t>
            </a:r>
            <a:endParaRPr b="0" i="0" sz="1600" u="none" cap="none" strike="noStrike">
              <a:solidFill>
                <a:schemeClr val="dk2"/>
              </a:solidFill>
              <a:latin typeface="Arial"/>
              <a:ea typeface="Arial"/>
              <a:cs typeface="Arial"/>
              <a:sym typeface="Arial"/>
            </a:endParaRPr>
          </a:p>
          <a:p>
            <a:pPr indent="-330200" lvl="0" marL="457200" marR="0" rtl="0" algn="just">
              <a:lnSpc>
                <a:spcPct val="100000"/>
              </a:lnSpc>
              <a:spcBef>
                <a:spcPts val="100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NullPointerException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lanza cuando se intenta acceder a un objeto que es nulo</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ArrayIndexOutOfBoundsException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lanza cuando se intenta acceder a un índice fuera de los límites de un arreglo.</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100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IllegalArgumentException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utiliza para indicar que un argumento pasado a un método no es válido.</a:t>
            </a:r>
            <a:endParaRPr b="0" i="0" sz="1600" u="none" cap="none" strike="noStrike">
              <a:solidFill>
                <a:schemeClr val="dk2"/>
              </a:solidFill>
              <a:latin typeface="Arial"/>
              <a:ea typeface="Arial"/>
              <a:cs typeface="Arial"/>
              <a:sym typeface="Arial"/>
            </a:endParaRPr>
          </a:p>
        </p:txBody>
      </p:sp>
      <p:sp>
        <p:nvSpPr>
          <p:cNvPr id="161" name="Google Shape;161;p10"/>
          <p:cNvSpPr txBox="1"/>
          <p:nvPr/>
        </p:nvSpPr>
        <p:spPr>
          <a:xfrm>
            <a:off x="346175" y="956325"/>
            <a:ext cx="7197600" cy="125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600"/>
              <a:buFont typeface="Arial"/>
              <a:buNone/>
            </a:pPr>
            <a:r>
              <a:rPr b="0" i="0" lang="es" sz="1600" u="none" cap="none" strike="noStrike">
                <a:solidFill>
                  <a:schemeClr val="dk2"/>
                </a:solidFill>
                <a:latin typeface="Arial"/>
                <a:ea typeface="Arial"/>
                <a:cs typeface="Arial"/>
                <a:sym typeface="Arial"/>
              </a:rPr>
              <a:t>Estas no requieren un manejo explícito y no se verifican en tiempo de compilación. Suelen ser subclases de la clase</a:t>
            </a:r>
            <a:r>
              <a:rPr b="0" i="0" lang="es" sz="1600" u="none" cap="none" strike="noStrike">
                <a:solidFill>
                  <a:schemeClr val="lt1"/>
                </a:solidFill>
                <a:highlight>
                  <a:schemeClr val="dk1"/>
                </a:highlight>
                <a:latin typeface="Arial"/>
                <a:ea typeface="Arial"/>
                <a:cs typeface="Arial"/>
                <a:sym typeface="Arial"/>
              </a:rPr>
              <a:t> java.lang.RuntimeException. </a:t>
            </a:r>
            <a:r>
              <a:rPr b="0" i="0" lang="es" sz="1600" u="none" cap="none" strike="noStrike">
                <a:solidFill>
                  <a:schemeClr val="dk2"/>
                </a:solidFill>
                <a:latin typeface="Arial"/>
                <a:ea typeface="Arial"/>
                <a:cs typeface="Arial"/>
                <a:sym typeface="Arial"/>
              </a:rPr>
              <a:t>Las excepciones no verificadas generalmente indican errores en el código que el programador debe corregir. </a:t>
            </a:r>
            <a:endParaRPr b="0" i="0" sz="1600" u="none" cap="none" strike="noStrike">
              <a:solidFill>
                <a:schemeClr val="lt1"/>
              </a:solidFill>
              <a:highlight>
                <a:schemeClr val="dk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1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69" name="Google Shape;169;p11"/>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70" name="Google Shape;170;p11"/>
          <p:cNvGrpSpPr/>
          <p:nvPr/>
        </p:nvGrpSpPr>
        <p:grpSpPr>
          <a:xfrm>
            <a:off x="-381000" y="2568021"/>
            <a:ext cx="5334000" cy="1207384"/>
            <a:chOff x="-381000" y="2568021"/>
            <a:chExt cx="5334000" cy="1207384"/>
          </a:xfrm>
        </p:grpSpPr>
        <p:sp>
          <p:nvSpPr>
            <p:cNvPr id="171" name="Google Shape;171;p11"/>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2" name="Google Shape;172;p11"/>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Excepciones </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Personalizadas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1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80" name="Google Shape;180;p12"/>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Excepciones personalizadas</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81" name="Google Shape;181;p12"/>
          <p:cNvSpPr txBox="1"/>
          <p:nvPr/>
        </p:nvSpPr>
        <p:spPr>
          <a:xfrm>
            <a:off x="346175" y="956325"/>
            <a:ext cx="6569100" cy="1465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000"/>
              </a:spcAft>
              <a:buClr>
                <a:srgbClr val="000000"/>
              </a:buClr>
              <a:buSzPts val="1600"/>
              <a:buFont typeface="Arial"/>
              <a:buNone/>
            </a:pPr>
            <a:r>
              <a:rPr b="0" i="0" lang="es" sz="1600" u="none" cap="none" strike="noStrike">
                <a:solidFill>
                  <a:schemeClr val="dk2"/>
                </a:solidFill>
                <a:latin typeface="Arial"/>
                <a:ea typeface="Arial"/>
                <a:cs typeface="Arial"/>
                <a:sym typeface="Arial"/>
              </a:rPr>
              <a:t>Esta es una excepción que tú mismo creas para manejar situaciones excepcionales específicas que no pueden manejarse adecuadamente con las excepciones estándar proporcionadas por el propio lenguaje. Esto te permite definir tus propias clases de excepción con un comportamiento y un mensaje de error personalizado.</a:t>
            </a:r>
            <a:endParaRPr b="0" i="0" sz="1600" u="none" cap="none" strike="noStrike">
              <a:solidFill>
                <a:schemeClr val="lt1"/>
              </a:solidFill>
              <a:highlight>
                <a:schemeClr val="dk1"/>
              </a:highlight>
              <a:latin typeface="Arial"/>
              <a:ea typeface="Arial"/>
              <a:cs typeface="Arial"/>
              <a:sym typeface="Arial"/>
            </a:endParaRPr>
          </a:p>
        </p:txBody>
      </p:sp>
      <p:pic>
        <p:nvPicPr>
          <p:cNvPr id="182" name="Google Shape;182;p12"/>
          <p:cNvPicPr preferRelativeResize="0"/>
          <p:nvPr/>
        </p:nvPicPr>
        <p:blipFill rotWithShape="1">
          <a:blip r:embed="rId4">
            <a:alphaModFix/>
          </a:blip>
          <a:srcRect b="0" l="0" r="0" t="0"/>
          <a:stretch/>
        </p:blipFill>
        <p:spPr>
          <a:xfrm>
            <a:off x="421000" y="2556650"/>
            <a:ext cx="6038850" cy="244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p:nvPr/>
        </p:nvSpPr>
        <p:spPr>
          <a:xfrm>
            <a:off x="-975650" y="838200"/>
            <a:ext cx="95100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p1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90" name="Google Shape;190;p13"/>
          <p:cNvSpPr txBox="1"/>
          <p:nvPr/>
        </p:nvSpPr>
        <p:spPr>
          <a:xfrm>
            <a:off x="0" y="152400"/>
            <a:ext cx="5112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¿Qué es Super()?</a:t>
            </a:r>
            <a:endParaRPr b="0" i="0" sz="2500" u="none" cap="none" strike="noStrike">
              <a:solidFill>
                <a:schemeClr val="dk1"/>
              </a:solidFill>
              <a:latin typeface="Montserrat ExtraBold"/>
              <a:ea typeface="Montserrat ExtraBold"/>
              <a:cs typeface="Montserrat ExtraBold"/>
              <a:sym typeface="Montserrat ExtraBold"/>
            </a:endParaRPr>
          </a:p>
        </p:txBody>
      </p:sp>
      <p:pic>
        <p:nvPicPr>
          <p:cNvPr id="191" name="Google Shape;191;p13"/>
          <p:cNvPicPr preferRelativeResize="0"/>
          <p:nvPr/>
        </p:nvPicPr>
        <p:blipFill rotWithShape="1">
          <a:blip r:embed="rId4">
            <a:alphaModFix/>
          </a:blip>
          <a:srcRect b="51957" l="0" r="0" t="0"/>
          <a:stretch/>
        </p:blipFill>
        <p:spPr>
          <a:xfrm>
            <a:off x="1126400" y="1101775"/>
            <a:ext cx="6038850" cy="1176050"/>
          </a:xfrm>
          <a:prstGeom prst="rect">
            <a:avLst/>
          </a:prstGeom>
          <a:noFill/>
          <a:ln>
            <a:noFill/>
          </a:ln>
        </p:spPr>
      </p:pic>
      <p:sp>
        <p:nvSpPr>
          <p:cNvPr id="192" name="Google Shape;192;p13"/>
          <p:cNvSpPr/>
          <p:nvPr/>
        </p:nvSpPr>
        <p:spPr>
          <a:xfrm rot="-5400000">
            <a:off x="1407600" y="2825150"/>
            <a:ext cx="1864800" cy="303000"/>
          </a:xfrm>
          <a:prstGeom prst="rightArrow">
            <a:avLst>
              <a:gd fmla="val 60792"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3144000" y="2277825"/>
            <a:ext cx="5112900" cy="2042700"/>
          </a:xfrm>
          <a:prstGeom prst="flowChartAlternateProcess">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txBox="1"/>
          <p:nvPr/>
        </p:nvSpPr>
        <p:spPr>
          <a:xfrm>
            <a:off x="3462750" y="2557050"/>
            <a:ext cx="4541100" cy="14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1" lang="es" sz="1600" u="none" cap="none" strike="noStrike">
                <a:solidFill>
                  <a:schemeClr val="lt1"/>
                </a:solidFill>
                <a:latin typeface="Arial"/>
                <a:ea typeface="Arial"/>
                <a:cs typeface="Arial"/>
                <a:sym typeface="Arial"/>
              </a:rPr>
              <a:t>En Java, cuando defines una excepción personalizada, usas </a:t>
            </a:r>
            <a:r>
              <a:rPr b="1" i="1" lang="es" sz="1600" u="none" cap="none" strike="noStrike">
                <a:solidFill>
                  <a:schemeClr val="dk1"/>
                </a:solidFill>
                <a:highlight>
                  <a:schemeClr val="lt1"/>
                </a:highlight>
                <a:latin typeface="Arial"/>
                <a:ea typeface="Arial"/>
                <a:cs typeface="Arial"/>
                <a:sym typeface="Arial"/>
              </a:rPr>
              <a:t>super()</a:t>
            </a:r>
            <a:r>
              <a:rPr b="0" i="1" lang="es" sz="1600" u="none" cap="none" strike="noStrike">
                <a:solidFill>
                  <a:schemeClr val="lt1"/>
                </a:solidFill>
                <a:latin typeface="Arial"/>
                <a:ea typeface="Arial"/>
                <a:cs typeface="Arial"/>
                <a:sym typeface="Arial"/>
              </a:rPr>
              <a:t> o </a:t>
            </a:r>
            <a:r>
              <a:rPr b="1" i="1" lang="es" sz="1600" u="none" cap="none" strike="noStrike">
                <a:solidFill>
                  <a:schemeClr val="dk1"/>
                </a:solidFill>
                <a:highlight>
                  <a:schemeClr val="lt1"/>
                </a:highlight>
                <a:latin typeface="Arial"/>
                <a:ea typeface="Arial"/>
                <a:cs typeface="Arial"/>
                <a:sym typeface="Arial"/>
              </a:rPr>
              <a:t>super(mensaje);</a:t>
            </a:r>
            <a:r>
              <a:rPr b="0" i="1" lang="es" sz="1600" u="none" cap="none" strike="noStrike">
                <a:solidFill>
                  <a:schemeClr val="lt1"/>
                </a:solidFill>
                <a:latin typeface="Arial"/>
                <a:ea typeface="Arial"/>
                <a:cs typeface="Arial"/>
                <a:sym typeface="Arial"/>
              </a:rPr>
              <a:t> para llamar al constructor de la clase base (Exception o alguna otra clase que herede de Throwable).</a:t>
            </a:r>
            <a:endParaRPr b="0" i="1" sz="1600" u="none" cap="none" strike="noStrike">
              <a:solidFill>
                <a:schemeClr val="lt1"/>
              </a:solidFill>
              <a:latin typeface="Arial"/>
              <a:ea typeface="Arial"/>
              <a:cs typeface="Arial"/>
              <a:sym typeface="Arial"/>
            </a:endParaRPr>
          </a:p>
          <a:p>
            <a:pPr indent="0" lvl="0" marL="0" marR="0" rtl="0" algn="l">
              <a:lnSpc>
                <a:spcPct val="100000"/>
              </a:lnSpc>
              <a:spcBef>
                <a:spcPts val="1000"/>
              </a:spcBef>
              <a:spcAft>
                <a:spcPts val="100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1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02" name="Google Shape;202;p14"/>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Crear una Excepción</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203" name="Google Shape;203;p14"/>
          <p:cNvSpPr txBox="1"/>
          <p:nvPr/>
        </p:nvSpPr>
        <p:spPr>
          <a:xfrm>
            <a:off x="517625" y="1453775"/>
            <a:ext cx="6654000" cy="2429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Arial"/>
              <a:buAutoNum type="arabicPeriod"/>
            </a:pPr>
            <a:r>
              <a:rPr b="0" i="0" lang="es" sz="1600" u="none" cap="none" strike="noStrike">
                <a:solidFill>
                  <a:schemeClr val="dk2"/>
                </a:solidFill>
                <a:latin typeface="Arial"/>
                <a:ea typeface="Arial"/>
                <a:cs typeface="Arial"/>
                <a:sym typeface="Arial"/>
              </a:rPr>
              <a:t>Define una clase que extienda de </a:t>
            </a:r>
            <a:r>
              <a:rPr b="1" i="0" lang="es" sz="1600" u="none" cap="none" strike="noStrike">
                <a:solidFill>
                  <a:schemeClr val="dk1"/>
                </a:solidFill>
                <a:latin typeface="Arial"/>
                <a:ea typeface="Arial"/>
                <a:cs typeface="Arial"/>
                <a:sym typeface="Arial"/>
              </a:rPr>
              <a:t>Exception </a:t>
            </a:r>
            <a:r>
              <a:rPr b="0" i="0" lang="es" sz="1600" u="none" cap="none" strike="noStrike">
                <a:solidFill>
                  <a:schemeClr val="dk2"/>
                </a:solidFill>
                <a:latin typeface="Arial"/>
                <a:ea typeface="Arial"/>
                <a:cs typeface="Arial"/>
                <a:sym typeface="Arial"/>
              </a:rPr>
              <a:t>o implemente la interfaz </a:t>
            </a:r>
            <a:r>
              <a:rPr b="1" i="0" lang="es" sz="1600" u="none" cap="none" strike="noStrike">
                <a:solidFill>
                  <a:schemeClr val="dk1"/>
                </a:solidFill>
                <a:latin typeface="Arial"/>
                <a:ea typeface="Arial"/>
                <a:cs typeface="Arial"/>
                <a:sym typeface="Arial"/>
              </a:rPr>
              <a:t>Throwable</a:t>
            </a:r>
            <a:r>
              <a:rPr b="0" i="0" lang="es" sz="1600" u="none" cap="none" strike="noStrike">
                <a:solidFill>
                  <a:schemeClr val="dk2"/>
                </a:solidFill>
                <a:latin typeface="Arial"/>
                <a:ea typeface="Arial"/>
                <a:cs typeface="Arial"/>
                <a:sym typeface="Arial"/>
              </a:rPr>
              <a:t>.</a:t>
            </a:r>
            <a:endParaRPr b="0" i="0" sz="1600" u="none" cap="none" strike="noStrike">
              <a:solidFill>
                <a:schemeClr val="dk2"/>
              </a:solidFill>
              <a:latin typeface="Arial"/>
              <a:ea typeface="Arial"/>
              <a:cs typeface="Arial"/>
              <a:sym typeface="Arial"/>
            </a:endParaRPr>
          </a:p>
          <a:p>
            <a:pPr indent="-330200" lvl="0" marL="457200" marR="0" rtl="0" algn="just">
              <a:lnSpc>
                <a:spcPct val="100000"/>
              </a:lnSpc>
              <a:spcBef>
                <a:spcPts val="1000"/>
              </a:spcBef>
              <a:spcAft>
                <a:spcPts val="0"/>
              </a:spcAft>
              <a:buClr>
                <a:schemeClr val="dk2"/>
              </a:buClr>
              <a:buSzPts val="1600"/>
              <a:buFont typeface="Arial"/>
              <a:buAutoNum type="arabicPeriod"/>
            </a:pPr>
            <a:r>
              <a:rPr b="0" i="0" lang="es" sz="1600" u="none" cap="none" strike="noStrike">
                <a:solidFill>
                  <a:schemeClr val="dk2"/>
                </a:solidFill>
                <a:latin typeface="Arial"/>
                <a:ea typeface="Arial"/>
                <a:cs typeface="Arial"/>
                <a:sym typeface="Arial"/>
              </a:rPr>
              <a:t>Puedes agregar constructores: uno sin argumentos y otro que puede tomar un mensaje de error personalizado.</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1000"/>
              </a:spcAft>
              <a:buClr>
                <a:schemeClr val="dk2"/>
              </a:buClr>
              <a:buSzPts val="1600"/>
              <a:buFont typeface="Arial"/>
              <a:buAutoNum type="arabicPeriod"/>
            </a:pPr>
            <a:r>
              <a:rPr b="0" i="0" lang="es" sz="1600" u="none" cap="none" strike="noStrike">
                <a:solidFill>
                  <a:schemeClr val="dk2"/>
                </a:solidFill>
                <a:latin typeface="Arial"/>
                <a:ea typeface="Arial"/>
                <a:cs typeface="Arial"/>
                <a:sym typeface="Arial"/>
              </a:rPr>
              <a:t>Puedes incluir métodos adicionales si es necesario. Estos métodos pueden proporcionar información adicional o realizar ciertas acciones relacionadas con la excepción.</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p:nvPr/>
        </p:nvSpPr>
        <p:spPr>
          <a:xfrm>
            <a:off x="-975650" y="838200"/>
            <a:ext cx="95100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p1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11" name="Google Shape;211;p15"/>
          <p:cNvSpPr txBox="1"/>
          <p:nvPr/>
        </p:nvSpPr>
        <p:spPr>
          <a:xfrm>
            <a:off x="0" y="152400"/>
            <a:ext cx="59811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¿Cómo muestro mi excepción?</a:t>
            </a:r>
            <a:endParaRPr b="0" i="0" sz="2500" u="none" cap="none" strike="noStrike">
              <a:solidFill>
                <a:schemeClr val="dk1"/>
              </a:solidFill>
              <a:latin typeface="Montserrat ExtraBold"/>
              <a:ea typeface="Montserrat ExtraBold"/>
              <a:cs typeface="Montserrat ExtraBold"/>
              <a:sym typeface="Montserrat ExtraBold"/>
            </a:endParaRPr>
          </a:p>
        </p:txBody>
      </p:sp>
      <p:pic>
        <p:nvPicPr>
          <p:cNvPr id="212" name="Google Shape;212;p15"/>
          <p:cNvPicPr preferRelativeResize="0"/>
          <p:nvPr/>
        </p:nvPicPr>
        <p:blipFill rotWithShape="1">
          <a:blip r:embed="rId4">
            <a:alphaModFix/>
          </a:blip>
          <a:srcRect b="0" l="0" r="0" t="0"/>
          <a:stretch/>
        </p:blipFill>
        <p:spPr>
          <a:xfrm>
            <a:off x="700088" y="1238250"/>
            <a:ext cx="6677025" cy="1600200"/>
          </a:xfrm>
          <a:prstGeom prst="rect">
            <a:avLst/>
          </a:prstGeom>
          <a:noFill/>
          <a:ln>
            <a:noFill/>
          </a:ln>
        </p:spPr>
      </p:pic>
      <p:sp>
        <p:nvSpPr>
          <p:cNvPr id="213" name="Google Shape;213;p15"/>
          <p:cNvSpPr/>
          <p:nvPr/>
        </p:nvSpPr>
        <p:spPr>
          <a:xfrm rot="10800000">
            <a:off x="6804000" y="1260000"/>
            <a:ext cx="1671900" cy="303000"/>
          </a:xfrm>
          <a:prstGeom prst="rightArrow">
            <a:avLst>
              <a:gd fmla="val 60792"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txBox="1"/>
          <p:nvPr/>
        </p:nvSpPr>
        <p:spPr>
          <a:xfrm>
            <a:off x="587850" y="3253000"/>
            <a:ext cx="7420800" cy="14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Arial"/>
                <a:ea typeface="Arial"/>
                <a:cs typeface="Arial"/>
                <a:sym typeface="Arial"/>
              </a:rPr>
              <a:t>Para lanzar tu excepción, simplemente deberás utilizar la palabra clave </a:t>
            </a:r>
            <a:r>
              <a:rPr b="1" i="0" lang="es" sz="1600" u="none" cap="none" strike="noStrike">
                <a:solidFill>
                  <a:schemeClr val="dk1"/>
                </a:solidFill>
                <a:latin typeface="Arial"/>
                <a:ea typeface="Arial"/>
                <a:cs typeface="Arial"/>
                <a:sym typeface="Arial"/>
              </a:rPr>
              <a:t>throw </a:t>
            </a:r>
            <a:r>
              <a:rPr b="0" i="0" lang="es" sz="1600" u="none" cap="none" strike="noStrike">
                <a:solidFill>
                  <a:schemeClr val="dk2"/>
                </a:solidFill>
                <a:latin typeface="Arial"/>
                <a:ea typeface="Arial"/>
                <a:cs typeface="Arial"/>
                <a:sym typeface="Arial"/>
              </a:rPr>
              <a:t>seguida de una instancia de tu excepción.</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600"/>
              <a:buFont typeface="Arial"/>
              <a:buNone/>
            </a:pPr>
            <a:r>
              <a:rPr b="0" i="0" lang="es" sz="1600" u="none" cap="none" strike="noStrike">
                <a:solidFill>
                  <a:schemeClr val="dk2"/>
                </a:solidFill>
                <a:latin typeface="Arial"/>
                <a:ea typeface="Arial"/>
                <a:cs typeface="Arial"/>
                <a:sym typeface="Arial"/>
              </a:rPr>
              <a:t>Se lanza la excepción personalizada </a:t>
            </a:r>
            <a:r>
              <a:rPr b="1" i="0" lang="es" sz="1600" u="none" cap="none" strike="noStrike">
                <a:solidFill>
                  <a:srgbClr val="0B5394"/>
                </a:solidFill>
                <a:latin typeface="Arial"/>
                <a:ea typeface="Arial"/>
                <a:cs typeface="Arial"/>
                <a:sym typeface="Arial"/>
              </a:rPr>
              <a:t>MiExcepcionPersonalizada </a:t>
            </a:r>
            <a:r>
              <a:rPr b="0" i="0" lang="es" sz="1600" u="none" cap="none" strike="noStrike">
                <a:solidFill>
                  <a:schemeClr val="dk2"/>
                </a:solidFill>
                <a:latin typeface="Arial"/>
                <a:ea typeface="Arial"/>
                <a:cs typeface="Arial"/>
                <a:sym typeface="Arial"/>
              </a:rPr>
              <a:t>si se cumple una cierta condición en el método </a:t>
            </a:r>
            <a:r>
              <a:rPr b="1" i="0" lang="es" sz="1600" u="none" cap="none" strike="noStrike">
                <a:solidFill>
                  <a:srgbClr val="990000"/>
                </a:solidFill>
                <a:latin typeface="Arial"/>
                <a:ea typeface="Arial"/>
                <a:cs typeface="Arial"/>
                <a:sym typeface="Arial"/>
              </a:rPr>
              <a:t>miMetodo( )</a:t>
            </a:r>
            <a:r>
              <a:rPr b="0" i="0" lang="es" sz="1600" u="none" cap="none" strike="noStrike">
                <a:solidFill>
                  <a:schemeClr val="dk2"/>
                </a:solidFill>
                <a:latin typeface="Arial"/>
                <a:ea typeface="Arial"/>
                <a:cs typeface="Arial"/>
                <a:sym typeface="Arial"/>
              </a:rPr>
              <a:t>.</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1000"/>
              </a:spcBef>
              <a:spcAft>
                <a:spcPts val="100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p1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22" name="Google Shape;222;p16"/>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23" name="Google Shape;223;p16"/>
          <p:cNvGrpSpPr/>
          <p:nvPr/>
        </p:nvGrpSpPr>
        <p:grpSpPr>
          <a:xfrm>
            <a:off x="-381000" y="2568021"/>
            <a:ext cx="5334000" cy="673200"/>
            <a:chOff x="-381000" y="2568021"/>
            <a:chExt cx="5334000" cy="673200"/>
          </a:xfrm>
        </p:grpSpPr>
        <p:sp>
          <p:nvSpPr>
            <p:cNvPr id="224" name="Google Shape;224;p16"/>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5" name="Google Shape;225;p16"/>
            <p:cNvSpPr txBox="1"/>
            <p:nvPr/>
          </p:nvSpPr>
          <p:spPr>
            <a:xfrm>
              <a:off x="457200" y="2644105"/>
              <a:ext cx="3962400" cy="538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Throw y Throws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p:nvPr/>
        </p:nvSpPr>
        <p:spPr>
          <a:xfrm>
            <a:off x="-975650" y="838200"/>
            <a:ext cx="95100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1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33" name="Google Shape;233;p17"/>
          <p:cNvSpPr txBox="1"/>
          <p:nvPr/>
        </p:nvSpPr>
        <p:spPr>
          <a:xfrm>
            <a:off x="0" y="152400"/>
            <a:ext cx="59811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¿Cómo muestro mi excepción?</a:t>
            </a:r>
            <a:endParaRPr b="0" i="0" sz="2500" u="none" cap="none" strike="noStrike">
              <a:solidFill>
                <a:schemeClr val="dk1"/>
              </a:solidFill>
              <a:latin typeface="Montserrat ExtraBold"/>
              <a:ea typeface="Montserrat ExtraBold"/>
              <a:cs typeface="Montserrat ExtraBold"/>
              <a:sym typeface="Montserrat ExtraBold"/>
            </a:endParaRPr>
          </a:p>
        </p:txBody>
      </p:sp>
      <p:pic>
        <p:nvPicPr>
          <p:cNvPr id="234" name="Google Shape;234;p17"/>
          <p:cNvPicPr preferRelativeResize="0"/>
          <p:nvPr/>
        </p:nvPicPr>
        <p:blipFill rotWithShape="1">
          <a:blip r:embed="rId4">
            <a:alphaModFix/>
          </a:blip>
          <a:srcRect b="0" l="0" r="0" t="0"/>
          <a:stretch/>
        </p:blipFill>
        <p:spPr>
          <a:xfrm>
            <a:off x="700101" y="1238250"/>
            <a:ext cx="6999601" cy="1600200"/>
          </a:xfrm>
          <a:prstGeom prst="rect">
            <a:avLst/>
          </a:prstGeom>
          <a:noFill/>
          <a:ln>
            <a:noFill/>
          </a:ln>
        </p:spPr>
      </p:pic>
      <p:sp>
        <p:nvSpPr>
          <p:cNvPr id="235" name="Google Shape;235;p17"/>
          <p:cNvSpPr/>
          <p:nvPr/>
        </p:nvSpPr>
        <p:spPr>
          <a:xfrm rot="-5400000">
            <a:off x="2574725" y="2214450"/>
            <a:ext cx="1671900" cy="303000"/>
          </a:xfrm>
          <a:prstGeom prst="rightArrow">
            <a:avLst>
              <a:gd fmla="val 60792"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p:nvPr/>
        </p:nvSpPr>
        <p:spPr>
          <a:xfrm rot="-5400000">
            <a:off x="1465075" y="2614775"/>
            <a:ext cx="757200" cy="303000"/>
          </a:xfrm>
          <a:prstGeom prst="rightArrow">
            <a:avLst>
              <a:gd fmla="val 60792"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17"/>
          <p:cNvPicPr preferRelativeResize="0"/>
          <p:nvPr/>
        </p:nvPicPr>
        <p:blipFill rotWithShape="1">
          <a:blip r:embed="rId5">
            <a:alphaModFix/>
          </a:blip>
          <a:srcRect b="0" l="0" r="0" t="0"/>
          <a:stretch/>
        </p:blipFill>
        <p:spPr>
          <a:xfrm>
            <a:off x="602525" y="3045800"/>
            <a:ext cx="7186199" cy="189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243" name="Google Shape;243;p18"/>
          <p:cNvGrpSpPr/>
          <p:nvPr/>
        </p:nvGrpSpPr>
        <p:grpSpPr>
          <a:xfrm>
            <a:off x="-381000" y="1882221"/>
            <a:ext cx="5334000" cy="1207384"/>
            <a:chOff x="-381000" y="2568021"/>
            <a:chExt cx="5334000" cy="1207384"/>
          </a:xfrm>
        </p:grpSpPr>
        <p:sp>
          <p:nvSpPr>
            <p:cNvPr id="244" name="Google Shape;244;p18"/>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45" name="Google Shape;245;p18"/>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53" name="Google Shape;253;p19"/>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54" name="Google Shape;254;p19"/>
          <p:cNvGrpSpPr/>
          <p:nvPr/>
        </p:nvGrpSpPr>
        <p:grpSpPr>
          <a:xfrm>
            <a:off x="-381000" y="2568021"/>
            <a:ext cx="5334000" cy="1207384"/>
            <a:chOff x="-381000" y="2568021"/>
            <a:chExt cx="5334000" cy="1207384"/>
          </a:xfrm>
        </p:grpSpPr>
        <p:sp>
          <p:nvSpPr>
            <p:cNvPr id="255" name="Google Shape;255;p19"/>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6" name="Google Shape;256;p19"/>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Errores </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en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62" name="Google Shape;62;p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63" name="Google Shape;63;p2"/>
          <p:cNvGrpSpPr/>
          <p:nvPr/>
        </p:nvGrpSpPr>
        <p:grpSpPr>
          <a:xfrm>
            <a:off x="-381000" y="2568021"/>
            <a:ext cx="5334000" cy="1207384"/>
            <a:chOff x="-381000" y="2568021"/>
            <a:chExt cx="5334000" cy="1207384"/>
          </a:xfrm>
        </p:grpSpPr>
        <p:sp>
          <p:nvSpPr>
            <p:cNvPr id="64" name="Google Shape;64;p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65" name="Google Shape;65;p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Excepciones </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en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2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64" name="Google Shape;264;p20"/>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Errores Vs Excepciones</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265" name="Google Shape;265;p20"/>
          <p:cNvSpPr txBox="1"/>
          <p:nvPr/>
        </p:nvSpPr>
        <p:spPr>
          <a:xfrm>
            <a:off x="517625" y="1453775"/>
            <a:ext cx="6654000" cy="24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Arial"/>
                <a:ea typeface="Arial"/>
                <a:cs typeface="Arial"/>
                <a:sym typeface="Arial"/>
              </a:rPr>
              <a:t>Los </a:t>
            </a:r>
            <a:r>
              <a:rPr b="1" i="0" lang="es" sz="1600" u="none" cap="none" strike="noStrike">
                <a:solidFill>
                  <a:schemeClr val="dk1"/>
                </a:solidFill>
                <a:latin typeface="Arial"/>
                <a:ea typeface="Arial"/>
                <a:cs typeface="Arial"/>
                <a:sym typeface="Arial"/>
              </a:rPr>
              <a:t>"errores"</a:t>
            </a:r>
            <a:r>
              <a:rPr b="0" i="0" lang="es" sz="1600" u="none" cap="none" strike="noStrike">
                <a:solidFill>
                  <a:schemeClr val="dk2"/>
                </a:solidFill>
                <a:latin typeface="Arial"/>
                <a:ea typeface="Arial"/>
                <a:cs typeface="Arial"/>
                <a:sym typeface="Arial"/>
              </a:rPr>
              <a:t> en Java son problemas graves que indican fallas en el entorno de ejecución o en la infraestructura del sistema, como por ejemplo quedarse sin memoria o problemas en la JVM (Java Virtual Machine).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1000"/>
              </a:spcBef>
              <a:spcAft>
                <a:spcPts val="1000"/>
              </a:spcAft>
              <a:buClr>
                <a:srgbClr val="000000"/>
              </a:buClr>
              <a:buSzPts val="1600"/>
              <a:buFont typeface="Arial"/>
              <a:buNone/>
            </a:pPr>
            <a:r>
              <a:rPr b="0" i="0" lang="es" sz="1600" u="none" cap="none" strike="noStrike">
                <a:solidFill>
                  <a:schemeClr val="dk2"/>
                </a:solidFill>
                <a:latin typeface="Arial"/>
                <a:ea typeface="Arial"/>
                <a:cs typeface="Arial"/>
                <a:sym typeface="Arial"/>
              </a:rPr>
              <a:t>Estos errores son </a:t>
            </a:r>
            <a:r>
              <a:rPr b="1" i="0" lang="es" sz="1600" u="none" cap="none" strike="noStrike">
                <a:solidFill>
                  <a:schemeClr val="dk1"/>
                </a:solidFill>
                <a:latin typeface="Arial"/>
                <a:ea typeface="Arial"/>
                <a:cs typeface="Arial"/>
                <a:sym typeface="Arial"/>
              </a:rPr>
              <a:t>irreparables</a:t>
            </a:r>
            <a:r>
              <a:rPr b="0" i="0" lang="es" sz="1600" u="none" cap="none" strike="noStrike">
                <a:solidFill>
                  <a:schemeClr val="dk2"/>
                </a:solidFill>
                <a:latin typeface="Arial"/>
                <a:ea typeface="Arial"/>
                <a:cs typeface="Arial"/>
                <a:sym typeface="Arial"/>
              </a:rPr>
              <a:t> y no es posible (generalmente) manejarlos en el código de la aplicación, ya que generalmente no se pueden resolver o no se puede prever que sucedan.</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2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73" name="Google Shape;273;p21"/>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Errores Vs Excepciones</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74" name="Google Shape;274;p21"/>
          <p:cNvPicPr preferRelativeResize="0"/>
          <p:nvPr/>
        </p:nvPicPr>
        <p:blipFill rotWithShape="1">
          <a:blip r:embed="rId4">
            <a:alphaModFix/>
          </a:blip>
          <a:srcRect b="0" l="0" r="0" t="0"/>
          <a:stretch/>
        </p:blipFill>
        <p:spPr>
          <a:xfrm>
            <a:off x="215050" y="1068100"/>
            <a:ext cx="6948551" cy="370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1" name="Google Shape;281;p2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82" name="Google Shape;282;p2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83" name="Google Shape;283;p22"/>
          <p:cNvGrpSpPr/>
          <p:nvPr/>
        </p:nvGrpSpPr>
        <p:grpSpPr>
          <a:xfrm>
            <a:off x="-381000" y="2568021"/>
            <a:ext cx="5334000" cy="1207384"/>
            <a:chOff x="-381000" y="2568021"/>
            <a:chExt cx="5334000" cy="1207384"/>
          </a:xfrm>
        </p:grpSpPr>
        <p:sp>
          <p:nvSpPr>
            <p:cNvPr id="284" name="Google Shape;284;p2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85" name="Google Shape;285;p22"/>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Try, Catch, </a:t>
              </a:r>
              <a:r>
                <a:rPr b="0" i="0" lang="es" sz="3500" u="none" cap="none" strike="noStrike">
                  <a:solidFill>
                    <a:schemeClr val="dk1"/>
                  </a:solidFill>
                  <a:latin typeface="Montserrat SemiBold"/>
                  <a:ea typeface="Montserrat SemiBold"/>
                  <a:cs typeface="Montserrat SemiBold"/>
                  <a:sym typeface="Montserrat SemiBold"/>
                </a:rPr>
                <a:t>Finally</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sp>
        <p:nvSpPr>
          <p:cNvPr id="290" name="Google Shape;290;p23"/>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23"/>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292" name="Google Shape;292;p23"/>
          <p:cNvSpPr txBox="1"/>
          <p:nvPr/>
        </p:nvSpPr>
        <p:spPr>
          <a:xfrm>
            <a:off x="1255675" y="2138650"/>
            <a:ext cx="1807800" cy="96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¿Que es </a:t>
            </a:r>
            <a:endParaRPr b="0" i="0" sz="2500" u="none" cap="none" strike="noStrike">
              <a:solidFill>
                <a:srgbClr val="171D1E"/>
              </a:solidFill>
              <a:highlight>
                <a:schemeClr val="lt1"/>
              </a:highlight>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dk1"/>
                </a:highlight>
                <a:latin typeface="Montserrat SemiBold"/>
                <a:ea typeface="Montserrat SemiBold"/>
                <a:cs typeface="Montserrat SemiBold"/>
                <a:sym typeface="Montserrat SemiBold"/>
              </a:rPr>
              <a:t> </a:t>
            </a:r>
            <a:r>
              <a:rPr b="0" i="0" lang="es" sz="3500" u="none" cap="none" strike="noStrike">
                <a:solidFill>
                  <a:schemeClr val="lt1"/>
                </a:solidFill>
                <a:highlight>
                  <a:schemeClr val="dk1"/>
                </a:highlight>
                <a:latin typeface="Montserrat SemiBold"/>
                <a:ea typeface="Montserrat SemiBold"/>
                <a:cs typeface="Montserrat SemiBold"/>
                <a:sym typeface="Montserrat SemiBold"/>
              </a:rPr>
              <a:t>Try </a:t>
            </a:r>
            <a:r>
              <a:rPr b="0" i="0" lang="es" sz="2500" u="none" cap="none" strike="noStrike">
                <a:solidFill>
                  <a:srgbClr val="171D1E"/>
                </a:solidFill>
                <a:highlight>
                  <a:schemeClr val="lt1"/>
                </a:highlight>
                <a:latin typeface="Montserrat SemiBold"/>
                <a:ea typeface="Montserrat SemiBold"/>
                <a:cs typeface="Montserrat SemiBold"/>
                <a:sym typeface="Montserrat SemiBold"/>
              </a:rPr>
              <a:t>?</a:t>
            </a:r>
            <a:endParaRPr b="0" i="0" sz="2500" u="none" cap="none" strike="noStrike">
              <a:solidFill>
                <a:srgbClr val="171D1E"/>
              </a:solidFill>
              <a:highlight>
                <a:schemeClr val="lt1"/>
              </a:highlight>
              <a:latin typeface="Montserrat SemiBold"/>
              <a:ea typeface="Montserrat SemiBold"/>
              <a:cs typeface="Montserrat SemiBold"/>
              <a:sym typeface="Montserrat SemiBold"/>
            </a:endParaRPr>
          </a:p>
        </p:txBody>
      </p:sp>
      <p:sp>
        <p:nvSpPr>
          <p:cNvPr id="293" name="Google Shape;293;p23"/>
          <p:cNvSpPr txBox="1"/>
          <p:nvPr/>
        </p:nvSpPr>
        <p:spPr>
          <a:xfrm>
            <a:off x="4489350" y="838200"/>
            <a:ext cx="4121400" cy="3744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700"/>
              <a:buFont typeface="Arial"/>
              <a:buNone/>
            </a:pPr>
            <a:r>
              <a:rPr b="0" i="0" lang="es" sz="1700" u="none" cap="none" strike="noStrike">
                <a:solidFill>
                  <a:schemeClr val="lt1"/>
                </a:solidFill>
                <a:latin typeface="Montserrat"/>
                <a:ea typeface="Montserrat"/>
                <a:cs typeface="Montserrat"/>
                <a:sym typeface="Montserrat"/>
              </a:rPr>
              <a:t>Se utiliza para encerrar un conjunto de instrucciones que podrían lanzar una excepción.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chemeClr val="dk1"/>
              </a:buClr>
              <a:buSzPts val="1100"/>
              <a:buFont typeface="Arial"/>
              <a:buNone/>
            </a:pPr>
            <a:r>
              <a:rPr b="0" i="0" lang="es" sz="1700" u="none" cap="none" strike="noStrike">
                <a:solidFill>
                  <a:schemeClr val="lt1"/>
                </a:solidFill>
                <a:latin typeface="Montserrat"/>
                <a:ea typeface="Montserrat"/>
                <a:cs typeface="Montserrat"/>
                <a:sym typeface="Montserrat"/>
              </a:rPr>
              <a:t>Dentro de este bloque, se coloca el código que se sospecha puede generar una </a:t>
            </a:r>
            <a:r>
              <a:rPr b="0" i="0" lang="es" sz="1700" u="none" cap="none" strike="noStrike">
                <a:solidFill>
                  <a:schemeClr val="dk1"/>
                </a:solidFill>
                <a:highlight>
                  <a:schemeClr val="lt1"/>
                </a:highlight>
                <a:latin typeface="Montserrat"/>
                <a:ea typeface="Montserrat"/>
                <a:cs typeface="Montserrat"/>
                <a:sym typeface="Montserrat"/>
              </a:rPr>
              <a:t>excepción.</a:t>
            </a:r>
            <a:r>
              <a:rPr b="0" i="0" lang="es" sz="1700" u="none" cap="none" strike="noStrike">
                <a:solidFill>
                  <a:schemeClr val="lt1"/>
                </a:solidFill>
                <a:latin typeface="Montserrat"/>
                <a:ea typeface="Montserrat"/>
                <a:cs typeface="Montserrat"/>
                <a:sym typeface="Montserrat"/>
              </a:rPr>
              <a:t> Si ocurre una excepción dentro del bloque try, el flujo de ejecución del programa se interrumpe y se pasa al bloque catch correspondiente.</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chemeClr val="dk1"/>
              </a:buClr>
              <a:buSzPts val="1100"/>
              <a:buFont typeface="Arial"/>
              <a:buNone/>
            </a:pPr>
            <a:r>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900"/>
              <a:buFont typeface="Arial"/>
              <a:buNone/>
            </a:pP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sp>
        <p:nvSpPr>
          <p:cNvPr id="298" name="Google Shape;298;p24"/>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9" name="Google Shape;299;p24"/>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300" name="Google Shape;300;p24"/>
          <p:cNvSpPr txBox="1"/>
          <p:nvPr/>
        </p:nvSpPr>
        <p:spPr>
          <a:xfrm>
            <a:off x="1087475" y="2112825"/>
            <a:ext cx="2267100" cy="96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¿Que es </a:t>
            </a:r>
            <a:r>
              <a:rPr b="0" i="0" lang="es" sz="2500" u="none" cap="none" strike="noStrike">
                <a:solidFill>
                  <a:srgbClr val="171D1E"/>
                </a:solidFill>
                <a:highlight>
                  <a:schemeClr val="dk1"/>
                </a:highlight>
                <a:latin typeface="Montserrat SemiBold"/>
                <a:ea typeface="Montserrat SemiBold"/>
                <a:cs typeface="Montserrat SemiBold"/>
                <a:sym typeface="Montserrat SemiBold"/>
              </a:rPr>
              <a:t> </a:t>
            </a:r>
            <a:endParaRPr b="0" i="0" sz="2500" u="none" cap="none" strike="noStrike">
              <a:solidFill>
                <a:srgbClr val="171D1E"/>
              </a:solidFill>
              <a:highlight>
                <a:schemeClr val="dk1"/>
              </a:highlight>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lt1"/>
                </a:solidFill>
                <a:highlight>
                  <a:schemeClr val="dk1"/>
                </a:highlight>
                <a:latin typeface="Montserrat SemiBold"/>
                <a:ea typeface="Montserrat SemiBold"/>
                <a:cs typeface="Montserrat SemiBold"/>
                <a:sym typeface="Montserrat SemiBold"/>
              </a:rPr>
              <a:t>Catch</a:t>
            </a:r>
            <a:r>
              <a:rPr b="0" i="0" lang="es" sz="2500" u="none" cap="none" strike="noStrike">
                <a:solidFill>
                  <a:srgbClr val="171D1E"/>
                </a:solidFill>
                <a:highlight>
                  <a:schemeClr val="lt1"/>
                </a:highlight>
                <a:latin typeface="Montserrat SemiBold"/>
                <a:ea typeface="Montserrat SemiBold"/>
                <a:cs typeface="Montserrat SemiBold"/>
                <a:sym typeface="Montserrat SemiBold"/>
              </a:rPr>
              <a:t>?</a:t>
            </a:r>
            <a:endParaRPr b="0" i="0" sz="2500" u="none" cap="none" strike="noStrike">
              <a:solidFill>
                <a:srgbClr val="171D1E"/>
              </a:solidFill>
              <a:highlight>
                <a:schemeClr val="lt1"/>
              </a:highlight>
              <a:latin typeface="Montserrat SemiBold"/>
              <a:ea typeface="Montserrat SemiBold"/>
              <a:cs typeface="Montserrat SemiBold"/>
              <a:sym typeface="Montserrat SemiBold"/>
            </a:endParaRPr>
          </a:p>
        </p:txBody>
      </p:sp>
      <p:sp>
        <p:nvSpPr>
          <p:cNvPr id="301" name="Google Shape;301;p24"/>
          <p:cNvSpPr txBox="1"/>
          <p:nvPr/>
        </p:nvSpPr>
        <p:spPr>
          <a:xfrm>
            <a:off x="4489350" y="838200"/>
            <a:ext cx="4121400" cy="3457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700"/>
              <a:buFont typeface="Arial"/>
              <a:buNone/>
            </a:pPr>
            <a:r>
              <a:rPr b="0" i="0" lang="es" sz="1700" u="none" cap="none" strike="noStrike">
                <a:solidFill>
                  <a:schemeClr val="lt1"/>
                </a:solidFill>
                <a:latin typeface="Montserrat"/>
                <a:ea typeface="Montserrat"/>
                <a:cs typeface="Montserrat"/>
                <a:sym typeface="Montserrat"/>
              </a:rPr>
              <a:t>Se utiliza para capturar y manejar una excepción que se ha lanzado en el bloque try. Debe ir después del bloque try y puede manejar uno o más tipos de excepciones específicas.</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rPr b="0" i="0" lang="es" sz="1700" u="none" cap="none" strike="noStrike">
                <a:solidFill>
                  <a:schemeClr val="lt1"/>
                </a:solidFill>
                <a:latin typeface="Montserrat"/>
                <a:ea typeface="Montserrat"/>
                <a:cs typeface="Montserrat"/>
                <a:sym typeface="Montserrat"/>
              </a:rPr>
              <a:t>Si ocurre una excepción dentro del bloque try, Java busca el bloque catch adecuado para manejar esa excepción.</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900"/>
              <a:buFont typeface="Arial"/>
              <a:buNone/>
            </a:pP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25"/>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7" name="Google Shape;307;p25"/>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308" name="Google Shape;308;p25"/>
          <p:cNvSpPr txBox="1"/>
          <p:nvPr/>
        </p:nvSpPr>
        <p:spPr>
          <a:xfrm>
            <a:off x="749475" y="2138650"/>
            <a:ext cx="1954500" cy="96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¿Que es </a:t>
            </a:r>
            <a:r>
              <a:rPr b="0" i="0" lang="es" sz="2500" u="none" cap="none" strike="noStrike">
                <a:solidFill>
                  <a:srgbClr val="171D1E"/>
                </a:solidFill>
                <a:highlight>
                  <a:schemeClr val="dk1"/>
                </a:highlight>
                <a:latin typeface="Montserrat SemiBold"/>
                <a:ea typeface="Montserrat SemiBold"/>
                <a:cs typeface="Montserrat SemiBold"/>
                <a:sym typeface="Montserrat SemiBold"/>
              </a:rPr>
              <a:t> </a:t>
            </a:r>
            <a:r>
              <a:rPr b="0" i="0" lang="es" sz="3500" u="none" cap="none" strike="noStrike">
                <a:solidFill>
                  <a:schemeClr val="lt1"/>
                </a:solidFill>
                <a:highlight>
                  <a:schemeClr val="dk1"/>
                </a:highlight>
                <a:latin typeface="Montserrat SemiBold"/>
                <a:ea typeface="Montserrat SemiBold"/>
                <a:cs typeface="Montserrat SemiBold"/>
                <a:sym typeface="Montserrat SemiBold"/>
              </a:rPr>
              <a:t>Finally</a:t>
            </a:r>
            <a:r>
              <a:rPr b="0" i="0" lang="es" sz="2500" u="none" cap="none" strike="noStrike">
                <a:solidFill>
                  <a:srgbClr val="171D1E"/>
                </a:solidFill>
                <a:highlight>
                  <a:schemeClr val="lt1"/>
                </a:highlight>
                <a:latin typeface="Montserrat SemiBold"/>
                <a:ea typeface="Montserrat SemiBold"/>
                <a:cs typeface="Montserrat SemiBold"/>
                <a:sym typeface="Montserrat SemiBold"/>
              </a:rPr>
              <a:t>?</a:t>
            </a:r>
            <a:endParaRPr b="0" i="0" sz="2500" u="none" cap="none" strike="noStrike">
              <a:solidFill>
                <a:srgbClr val="171D1E"/>
              </a:solidFill>
              <a:highlight>
                <a:schemeClr val="lt1"/>
              </a:highlight>
              <a:latin typeface="Montserrat SemiBold"/>
              <a:ea typeface="Montserrat SemiBold"/>
              <a:cs typeface="Montserrat SemiBold"/>
              <a:sym typeface="Montserrat SemiBold"/>
            </a:endParaRPr>
          </a:p>
        </p:txBody>
      </p:sp>
      <p:sp>
        <p:nvSpPr>
          <p:cNvPr id="309" name="Google Shape;309;p25"/>
          <p:cNvSpPr txBox="1"/>
          <p:nvPr/>
        </p:nvSpPr>
        <p:spPr>
          <a:xfrm>
            <a:off x="4489350" y="838200"/>
            <a:ext cx="4121400" cy="4032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700"/>
              <a:buFont typeface="Arial"/>
              <a:buNone/>
            </a:pPr>
            <a:r>
              <a:rPr b="0" i="0" lang="es" sz="1700" u="none" cap="none" strike="noStrike">
                <a:solidFill>
                  <a:schemeClr val="lt1"/>
                </a:solidFill>
                <a:latin typeface="Montserrat"/>
                <a:ea typeface="Montserrat"/>
                <a:cs typeface="Montserrat"/>
                <a:sym typeface="Montserrat"/>
              </a:rPr>
              <a:t>Este puede estar presente después de uno o más bloques catch. El bloque finally es </a:t>
            </a:r>
            <a:r>
              <a:rPr b="0" i="0" lang="es" sz="1700" u="none" cap="none" strike="noStrike">
                <a:solidFill>
                  <a:schemeClr val="lt1"/>
                </a:solidFill>
                <a:highlight>
                  <a:schemeClr val="lt1"/>
                </a:highlight>
                <a:latin typeface="Montserrat"/>
                <a:ea typeface="Montserrat"/>
                <a:cs typeface="Montserrat"/>
                <a:sym typeface="Montserrat"/>
              </a:rPr>
              <a:t> </a:t>
            </a:r>
            <a:r>
              <a:rPr b="0" i="0" lang="es" sz="1700" u="none" cap="none" strike="noStrike">
                <a:solidFill>
                  <a:schemeClr val="dk1"/>
                </a:solidFill>
                <a:highlight>
                  <a:schemeClr val="lt1"/>
                </a:highlight>
                <a:latin typeface="Montserrat"/>
                <a:ea typeface="Montserrat"/>
                <a:cs typeface="Montserrat"/>
                <a:sym typeface="Montserrat"/>
              </a:rPr>
              <a:t>opcional </a:t>
            </a:r>
            <a:r>
              <a:rPr b="0" i="0" lang="es" sz="1700" u="none" cap="none" strike="noStrike">
                <a:solidFill>
                  <a:schemeClr val="dk1"/>
                </a:solidFill>
                <a:highlight>
                  <a:schemeClr val="dk1"/>
                </a:highlight>
                <a:latin typeface="Montserrat"/>
                <a:ea typeface="Montserrat"/>
                <a:cs typeface="Montserrat"/>
                <a:sym typeface="Montserrat"/>
              </a:rPr>
              <a:t> </a:t>
            </a:r>
            <a:r>
              <a:rPr b="0" i="0" lang="es" sz="1700" u="none" cap="none" strike="noStrike">
                <a:solidFill>
                  <a:schemeClr val="lt1"/>
                </a:solidFill>
                <a:latin typeface="Montserrat"/>
                <a:ea typeface="Montserrat"/>
                <a:cs typeface="Montserrat"/>
                <a:sym typeface="Montserrat"/>
              </a:rPr>
              <a:t>y se utiliza para contener código que debe ejecutarse sin importar si se produce una excepción o no.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1700"/>
              <a:buFont typeface="Arial"/>
              <a:buNone/>
            </a:pPr>
            <a:r>
              <a:rPr b="0" i="0" lang="es" sz="1700" u="none" cap="none" strike="noStrike">
                <a:solidFill>
                  <a:schemeClr val="lt1"/>
                </a:solidFill>
                <a:latin typeface="Montserrat"/>
                <a:ea typeface="Montserrat"/>
                <a:cs typeface="Montserrat"/>
                <a:sym typeface="Montserrat"/>
              </a:rPr>
              <a:t>Su función principal es garantizar que ciertas acciones se realicen, como liberar recursos, cerrar conexiones o limpiar memoria, independientemente de si se ha lanzado una excepción o no.</a:t>
            </a:r>
            <a:endParaRPr b="0" i="0" sz="1700" u="none" cap="none" strike="noStrike">
              <a:solidFill>
                <a:schemeClr val="lt1"/>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900"/>
              <a:buFont typeface="Arial"/>
              <a:buNone/>
            </a:pP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6" name="Google Shape;316;p2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17" name="Google Shape;317;p26"/>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Try, Catch, Finally</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100"/>
              <a:buFont typeface="Arial"/>
              <a:buNone/>
            </a:pPr>
            <a:r>
              <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Montserrat ExtraBold"/>
              <a:ea typeface="Montserrat ExtraBold"/>
              <a:cs typeface="Montserrat ExtraBold"/>
              <a:sym typeface="Montserrat ExtraBold"/>
            </a:endParaRPr>
          </a:p>
        </p:txBody>
      </p:sp>
      <p:pic>
        <p:nvPicPr>
          <p:cNvPr id="318" name="Google Shape;318;p26"/>
          <p:cNvPicPr preferRelativeResize="0"/>
          <p:nvPr/>
        </p:nvPicPr>
        <p:blipFill rotWithShape="1">
          <a:blip r:embed="rId4">
            <a:alphaModFix/>
          </a:blip>
          <a:srcRect b="0" l="0" r="0" t="0"/>
          <a:stretch/>
        </p:blipFill>
        <p:spPr>
          <a:xfrm>
            <a:off x="384225" y="1514750"/>
            <a:ext cx="6734499" cy="243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2" name="Shape 322"/>
        <p:cNvGrpSpPr/>
        <p:nvPr/>
      </p:nvGrpSpPr>
      <p:grpSpPr>
        <a:xfrm>
          <a:off x="0" y="0"/>
          <a:ext cx="0" cy="0"/>
          <a:chOff x="0" y="0"/>
          <a:chExt cx="0" cy="0"/>
        </a:xfrm>
      </p:grpSpPr>
      <p:pic>
        <p:nvPicPr>
          <p:cNvPr id="323" name="Google Shape;323;p27"/>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324" name="Google Shape;324;p27"/>
          <p:cNvGrpSpPr/>
          <p:nvPr/>
        </p:nvGrpSpPr>
        <p:grpSpPr>
          <a:xfrm>
            <a:off x="-381000" y="1882221"/>
            <a:ext cx="5334000" cy="1207384"/>
            <a:chOff x="-381000" y="2568021"/>
            <a:chExt cx="5334000" cy="1207384"/>
          </a:xfrm>
        </p:grpSpPr>
        <p:sp>
          <p:nvSpPr>
            <p:cNvPr id="325" name="Google Shape;325;p27"/>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26" name="Google Shape;326;p27"/>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3"/>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72" name="Google Shape;72;p3"/>
          <p:cNvSpPr txBox="1"/>
          <p:nvPr/>
        </p:nvSpPr>
        <p:spPr>
          <a:xfrm>
            <a:off x="381000" y="1752600"/>
            <a:ext cx="3185400" cy="808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¿Qué temas trataremos hoy ?</a:t>
            </a:r>
            <a:endParaRPr b="0" i="0" sz="2200" u="none" cap="none" strike="noStrike">
              <a:solidFill>
                <a:schemeClr val="lt1"/>
              </a:solidFill>
              <a:highlight>
                <a:schemeClr val="accent5"/>
              </a:highlight>
              <a:latin typeface="Montserrat SemiBold"/>
              <a:ea typeface="Montserrat SemiBold"/>
              <a:cs typeface="Montserrat SemiBold"/>
              <a:sym typeface="Montserrat SemiBold"/>
            </a:endParaRPr>
          </a:p>
        </p:txBody>
      </p:sp>
      <p:grpSp>
        <p:nvGrpSpPr>
          <p:cNvPr id="73" name="Google Shape;73;p3"/>
          <p:cNvGrpSpPr/>
          <p:nvPr/>
        </p:nvGrpSpPr>
        <p:grpSpPr>
          <a:xfrm>
            <a:off x="4419600" y="762000"/>
            <a:ext cx="560190" cy="509295"/>
            <a:chOff x="1489837" y="4828579"/>
            <a:chExt cx="1120380" cy="1018590"/>
          </a:xfrm>
        </p:grpSpPr>
        <p:sp>
          <p:nvSpPr>
            <p:cNvPr id="74" name="Google Shape;74;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
          <p:cNvSpPr txBox="1"/>
          <p:nvPr/>
        </p:nvSpPr>
        <p:spPr>
          <a:xfrm>
            <a:off x="5410200" y="914400"/>
            <a:ext cx="3276600" cy="3671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 ¿Qué son las excepciones?</a:t>
            </a:r>
            <a:br>
              <a:rPr b="0" i="0" lang="es" sz="1700" u="none" cap="none" strike="noStrike">
                <a:solidFill>
                  <a:schemeClr val="lt1"/>
                </a:solidFill>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Tipos: Checked y Unchecked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Errores Vs Excepciones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Try, Catch y Finally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Throw y Throws </a:t>
            </a: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grpSp>
        <p:nvGrpSpPr>
          <p:cNvPr id="78" name="Google Shape;78;p3"/>
          <p:cNvGrpSpPr/>
          <p:nvPr/>
        </p:nvGrpSpPr>
        <p:grpSpPr>
          <a:xfrm>
            <a:off x="4419600" y="1600200"/>
            <a:ext cx="560190" cy="509295"/>
            <a:chOff x="1489837" y="4828579"/>
            <a:chExt cx="1120380" cy="1018590"/>
          </a:xfrm>
        </p:grpSpPr>
        <p:sp>
          <p:nvSpPr>
            <p:cNvPr id="79" name="Google Shape;79;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3"/>
          <p:cNvGrpSpPr/>
          <p:nvPr/>
        </p:nvGrpSpPr>
        <p:grpSpPr>
          <a:xfrm>
            <a:off x="4427799" y="2362200"/>
            <a:ext cx="560190" cy="509295"/>
            <a:chOff x="1489837" y="4828579"/>
            <a:chExt cx="1120380" cy="1018590"/>
          </a:xfrm>
        </p:grpSpPr>
        <p:sp>
          <p:nvSpPr>
            <p:cNvPr id="83" name="Google Shape;83;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4413768" y="3072105"/>
            <a:ext cx="560190" cy="509295"/>
            <a:chOff x="1489837" y="4828579"/>
            <a:chExt cx="1120380" cy="1018590"/>
          </a:xfrm>
        </p:grpSpPr>
        <p:sp>
          <p:nvSpPr>
            <p:cNvPr id="87" name="Google Shape;87;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3"/>
          <p:cNvGrpSpPr/>
          <p:nvPr/>
        </p:nvGrpSpPr>
        <p:grpSpPr>
          <a:xfrm>
            <a:off x="4413768" y="3910305"/>
            <a:ext cx="560190" cy="509295"/>
            <a:chOff x="1489837" y="4828579"/>
            <a:chExt cx="1120380" cy="1018590"/>
          </a:xfrm>
        </p:grpSpPr>
        <p:sp>
          <p:nvSpPr>
            <p:cNvPr id="91" name="Google Shape;91;p3"/>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01" name="Google Shape;101;p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¿Qué son las excepciones?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02" name="Google Shape;102;p4"/>
          <p:cNvSpPr txBox="1"/>
          <p:nvPr/>
        </p:nvSpPr>
        <p:spPr>
          <a:xfrm>
            <a:off x="517625" y="1153850"/>
            <a:ext cx="6521700" cy="373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Arial"/>
                <a:ea typeface="Arial"/>
                <a:cs typeface="Arial"/>
                <a:sym typeface="Arial"/>
              </a:rPr>
              <a:t>Las excepciones son eventos inusuales que pueden ocurrir durante la ejecución de un programa y que pueden interrumpir su flujo normal. Estas situaciones anómalas pueden incluir errores de tiempo de ejecución, como:</a:t>
            </a:r>
            <a:endParaRPr b="0" i="0" sz="1600" u="none" cap="none" strike="noStrike">
              <a:solidFill>
                <a:schemeClr val="dk2"/>
              </a:solidFill>
              <a:latin typeface="Arial"/>
              <a:ea typeface="Arial"/>
              <a:cs typeface="Arial"/>
              <a:sym typeface="Arial"/>
            </a:endParaRPr>
          </a:p>
          <a:p>
            <a:pPr indent="-330200" lvl="0" marL="457200" marR="0" rtl="0" algn="l">
              <a:lnSpc>
                <a:spcPct val="115000"/>
              </a:lnSpc>
              <a:spcBef>
                <a:spcPts val="1000"/>
              </a:spcBef>
              <a:spcAft>
                <a:spcPts val="0"/>
              </a:spcAft>
              <a:buClr>
                <a:schemeClr val="dk1"/>
              </a:buClr>
              <a:buSzPts val="1600"/>
              <a:buFont typeface="Arial"/>
              <a:buAutoNum type="arabicPeriod"/>
            </a:pPr>
            <a:r>
              <a:rPr b="1" i="0" lang="es" sz="1600" u="none" cap="none" strike="noStrike">
                <a:solidFill>
                  <a:schemeClr val="dk1"/>
                </a:solidFill>
                <a:latin typeface="Arial"/>
                <a:ea typeface="Arial"/>
                <a:cs typeface="Arial"/>
                <a:sym typeface="Arial"/>
              </a:rPr>
              <a:t>Intentar dividir por cero.</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s" sz="1600" u="none" cap="none" strike="noStrike">
                <a:solidFill>
                  <a:schemeClr val="dk1"/>
                </a:solidFill>
                <a:latin typeface="Arial"/>
                <a:ea typeface="Arial"/>
                <a:cs typeface="Arial"/>
                <a:sym typeface="Arial"/>
              </a:rPr>
              <a:t>Acceder a un elemento fuera de los límites de un arreglo.</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s" sz="1600" u="none" cap="none" strike="noStrike">
                <a:solidFill>
                  <a:schemeClr val="dk1"/>
                </a:solidFill>
                <a:latin typeface="Arial"/>
                <a:ea typeface="Arial"/>
                <a:cs typeface="Arial"/>
                <a:sym typeface="Arial"/>
              </a:rPr>
              <a:t>Abrir un archivo que no existe.</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s" sz="1600" u="none" cap="none" strike="noStrike">
                <a:solidFill>
                  <a:schemeClr val="dk1"/>
                </a:solidFill>
                <a:latin typeface="Arial"/>
                <a:ea typeface="Arial"/>
                <a:cs typeface="Arial"/>
                <a:sym typeface="Arial"/>
              </a:rPr>
              <a:t>Cuando una conexión de red que falla.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1000"/>
              </a:spcAft>
              <a:buClr>
                <a:srgbClr val="000000"/>
              </a:buClr>
              <a:buSzPts val="1600"/>
              <a:buFont typeface="Arial"/>
              <a:buNone/>
            </a:pPr>
            <a:br>
              <a:rPr b="0" i="0" lang="es" sz="1600" u="none" cap="none" strike="noStrike">
                <a:solidFill>
                  <a:schemeClr val="dk2"/>
                </a:solidFill>
                <a:latin typeface="Arial"/>
                <a:ea typeface="Arial"/>
                <a:cs typeface="Arial"/>
                <a:sym typeface="Arial"/>
              </a:rPr>
            </a:br>
            <a:r>
              <a:rPr b="0" i="0" lang="es" sz="1600" u="none" cap="none" strike="noStrike">
                <a:solidFill>
                  <a:schemeClr val="dk2"/>
                </a:solidFill>
                <a:latin typeface="Arial"/>
                <a:ea typeface="Arial"/>
                <a:cs typeface="Arial"/>
                <a:sym typeface="Arial"/>
              </a:rPr>
              <a:t>Las excepciones son mecanismos utilizados para manejar estos errores y problemas de manera controlada en lugar de permitir que el programa se bloquee o se cierre inesperadamente.</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 name="Google Shape;109;p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10" name="Google Shape;110;p5"/>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11" name="Google Shape;111;p5"/>
          <p:cNvGrpSpPr/>
          <p:nvPr/>
        </p:nvGrpSpPr>
        <p:grpSpPr>
          <a:xfrm>
            <a:off x="-381000" y="2568021"/>
            <a:ext cx="5334000" cy="1207384"/>
            <a:chOff x="-381000" y="2568021"/>
            <a:chExt cx="5334000" cy="1207384"/>
          </a:xfrm>
        </p:grpSpPr>
        <p:sp>
          <p:nvSpPr>
            <p:cNvPr id="112" name="Google Shape;112;p5"/>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13" name="Google Shape;113;p5"/>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Excepciones </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Tipos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21" name="Google Shape;121;p6"/>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¿Cuales son los tipos de excepciones?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22" name="Google Shape;122;p6"/>
          <p:cNvPicPr preferRelativeResize="0"/>
          <p:nvPr/>
        </p:nvPicPr>
        <p:blipFill rotWithShape="1">
          <a:blip r:embed="rId4">
            <a:alphaModFix/>
          </a:blip>
          <a:srcRect b="0" l="0" r="0" t="0"/>
          <a:stretch/>
        </p:blipFill>
        <p:spPr>
          <a:xfrm>
            <a:off x="876050" y="939425"/>
            <a:ext cx="5944101" cy="4026649"/>
          </a:xfrm>
          <a:prstGeom prst="rect">
            <a:avLst/>
          </a:prstGeom>
          <a:noFill/>
          <a:ln>
            <a:noFill/>
          </a:ln>
        </p:spPr>
      </p:pic>
      <p:sp>
        <p:nvSpPr>
          <p:cNvPr id="123" name="Google Shape;123;p6"/>
          <p:cNvSpPr/>
          <p:nvPr/>
        </p:nvSpPr>
        <p:spPr>
          <a:xfrm>
            <a:off x="5431975" y="1913154"/>
            <a:ext cx="2042700" cy="602400"/>
          </a:xfrm>
          <a:prstGeom prst="leftArrow">
            <a:avLst>
              <a:gd fmla="val 50000" name="adj1"/>
              <a:gd fmla="val 50000" name="adj2"/>
            </a:avLst>
          </a:prstGeom>
          <a:solidFill>
            <a:srgbClr val="FF99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Empecemos Aquí</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7"/>
          <p:cNvPicPr preferRelativeResize="0"/>
          <p:nvPr/>
        </p:nvPicPr>
        <p:blipFill rotWithShape="1">
          <a:blip r:embed="rId3">
            <a:alphaModFix/>
          </a:blip>
          <a:srcRect b="0" l="0" r="0" t="0"/>
          <a:stretch/>
        </p:blipFill>
        <p:spPr>
          <a:xfrm>
            <a:off x="7467600" y="99527"/>
            <a:ext cx="1600200" cy="609600"/>
          </a:xfrm>
          <a:prstGeom prst="rect">
            <a:avLst/>
          </a:prstGeom>
          <a:noFill/>
          <a:ln>
            <a:noFill/>
          </a:ln>
        </p:spPr>
      </p:pic>
      <p:pic>
        <p:nvPicPr>
          <p:cNvPr id="130" name="Google Shape;130;p7"/>
          <p:cNvPicPr preferRelativeResize="0"/>
          <p:nvPr/>
        </p:nvPicPr>
        <p:blipFill rotWithShape="1">
          <a:blip r:embed="rId4">
            <a:alphaModFix/>
          </a:blip>
          <a:srcRect b="0" l="0" r="0" t="0"/>
          <a:stretch/>
        </p:blipFill>
        <p:spPr>
          <a:xfrm>
            <a:off x="1800125" y="357625"/>
            <a:ext cx="4651300" cy="446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38" name="Google Shape;138;p8"/>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39" name="Google Shape;139;p8"/>
          <p:cNvGrpSpPr/>
          <p:nvPr/>
        </p:nvGrpSpPr>
        <p:grpSpPr>
          <a:xfrm>
            <a:off x="-381000" y="2568021"/>
            <a:ext cx="5334000" cy="1207384"/>
            <a:chOff x="-381000" y="2568021"/>
            <a:chExt cx="5334000" cy="1207384"/>
          </a:xfrm>
        </p:grpSpPr>
        <p:sp>
          <p:nvSpPr>
            <p:cNvPr id="140" name="Google Shape;140;p8"/>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1" name="Google Shape;141;p8"/>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Excepciones </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Propias de Java</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49" name="Google Shape;149;p9"/>
          <p:cNvSpPr txBox="1"/>
          <p:nvPr/>
        </p:nvSpPr>
        <p:spPr>
          <a:xfrm>
            <a:off x="0" y="152400"/>
            <a:ext cx="53199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Excepciones verificadas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50" name="Google Shape;150;p9"/>
          <p:cNvSpPr txBox="1"/>
          <p:nvPr/>
        </p:nvSpPr>
        <p:spPr>
          <a:xfrm>
            <a:off x="517625" y="2137400"/>
            <a:ext cx="6654000" cy="2659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IOException: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Esta excepción se utiliza para manejar errores relacionados con la entrada y salida de datos, como lectura o escritura de archivos.</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SQLException: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utiliza para manejar excepciones relacionadas con bases de datos y consultas SQL.</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ClassNotFoundException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lanza cuando la clase requerida no puede ser encontrada en tiempo de ejecución.</a:t>
            </a:r>
            <a:endParaRPr b="0" i="0" sz="1600" u="none" cap="none" strike="noStrike">
              <a:solidFill>
                <a:schemeClr val="dk2"/>
              </a:solidFill>
              <a:latin typeface="Arial"/>
              <a:ea typeface="Arial"/>
              <a:cs typeface="Arial"/>
              <a:sym typeface="Arial"/>
            </a:endParaRPr>
          </a:p>
          <a:p>
            <a:pPr indent="-330200" lvl="0" marL="457200" marR="0" rtl="0" algn="l">
              <a:lnSpc>
                <a:spcPct val="100000"/>
              </a:lnSpc>
              <a:spcBef>
                <a:spcPts val="1000"/>
              </a:spcBef>
              <a:spcAft>
                <a:spcPts val="1000"/>
              </a:spcAft>
              <a:buClr>
                <a:schemeClr val="dk2"/>
              </a:buClr>
              <a:buSzPts val="1600"/>
              <a:buFont typeface="Arial"/>
              <a:buAutoNum type="arabicPeriod"/>
            </a:pPr>
            <a:r>
              <a:rPr b="1" i="0" lang="es" sz="1600" u="none" cap="none" strike="noStrike">
                <a:solidFill>
                  <a:schemeClr val="dk1"/>
                </a:solidFill>
                <a:latin typeface="Arial"/>
                <a:ea typeface="Arial"/>
                <a:cs typeface="Arial"/>
                <a:sym typeface="Arial"/>
              </a:rPr>
              <a:t>InterruptedException</a:t>
            </a:r>
            <a:r>
              <a:rPr b="1" i="0" lang="es" sz="1600" u="none" cap="none" strike="noStrike">
                <a:solidFill>
                  <a:schemeClr val="dk2"/>
                </a:solidFill>
                <a:latin typeface="Arial"/>
                <a:ea typeface="Arial"/>
                <a:cs typeface="Arial"/>
                <a:sym typeface="Arial"/>
              </a:rPr>
              <a:t>: </a:t>
            </a:r>
            <a:r>
              <a:rPr b="0" i="0" lang="es" sz="1600" u="none" cap="none" strike="noStrike">
                <a:solidFill>
                  <a:schemeClr val="dk2"/>
                </a:solidFill>
                <a:latin typeface="Arial"/>
                <a:ea typeface="Arial"/>
                <a:cs typeface="Arial"/>
                <a:sym typeface="Arial"/>
              </a:rPr>
              <a:t>Se utiliza para manejar excepciones relacionadas con la concurrencia y la administración de hilos.</a:t>
            </a:r>
            <a:endParaRPr b="0" i="0" sz="1600" u="none" cap="none" strike="noStrike">
              <a:solidFill>
                <a:schemeClr val="dk2"/>
              </a:solidFill>
              <a:latin typeface="Arial"/>
              <a:ea typeface="Arial"/>
              <a:cs typeface="Arial"/>
              <a:sym typeface="Arial"/>
            </a:endParaRPr>
          </a:p>
        </p:txBody>
      </p:sp>
      <p:sp>
        <p:nvSpPr>
          <p:cNvPr id="151" name="Google Shape;151;p9"/>
          <p:cNvSpPr txBox="1"/>
          <p:nvPr/>
        </p:nvSpPr>
        <p:spPr>
          <a:xfrm>
            <a:off x="355175" y="1066800"/>
            <a:ext cx="6883800" cy="101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600"/>
              <a:buFont typeface="Arial"/>
              <a:buNone/>
            </a:pPr>
            <a:r>
              <a:rPr b="0" i="0" lang="es" sz="1600" u="none" cap="none" strike="noStrike">
                <a:solidFill>
                  <a:schemeClr val="dk2"/>
                </a:solidFill>
                <a:latin typeface="Arial"/>
                <a:ea typeface="Arial"/>
                <a:cs typeface="Arial"/>
                <a:sym typeface="Arial"/>
              </a:rPr>
              <a:t>Son las que debes manejar explícitamente en tu código, ya que el compilador de Java verifica si se han manejado o se han declarado correctamente. Estas son subclases de la clase </a:t>
            </a:r>
            <a:r>
              <a:rPr b="0" i="0" lang="es" sz="1600" u="none" cap="none" strike="noStrike">
                <a:solidFill>
                  <a:schemeClr val="lt1"/>
                </a:solidFill>
                <a:highlight>
                  <a:schemeClr val="dk1"/>
                </a:highlight>
                <a:latin typeface="Arial"/>
                <a:ea typeface="Arial"/>
                <a:cs typeface="Arial"/>
                <a:sym typeface="Arial"/>
              </a:rPr>
              <a:t>java.lang.Exception.</a:t>
            </a:r>
            <a:endParaRPr b="0" i="0" sz="1600" u="none" cap="none" strike="noStrike">
              <a:solidFill>
                <a:schemeClr val="lt1"/>
              </a:solidFill>
              <a:highlight>
                <a:schemeClr val="dk1"/>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