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  <p:embeddedFont>
      <p:font typeface="Montserrat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64">
          <p15:clr>
            <a:srgbClr val="747775"/>
          </p15:clr>
        </p15:guide>
        <p15:guide id="2" pos="2778">
          <p15:clr>
            <a:srgbClr val="747775"/>
          </p15:clr>
        </p15:guide>
        <p15:guide id="3" pos="4286">
          <p15:clr>
            <a:srgbClr val="747775"/>
          </p15:clr>
        </p15:guide>
        <p15:guide id="4" pos="1474">
          <p15:clr>
            <a:srgbClr val="747775"/>
          </p15:clr>
        </p15:guide>
        <p15:guide id="5" orient="horz" pos="2446">
          <p15:clr>
            <a:srgbClr val="747775"/>
          </p15:clr>
        </p15:guide>
        <p15:guide id="6" orient="horz" pos="794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gYYOM6rNiSI5NX41EmiIFUwM/f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4" orient="horz"/>
        <p:guide pos="2778"/>
        <p:guide pos="4286"/>
        <p:guide pos="1474"/>
        <p:guide pos="2446" orient="horz"/>
        <p:guide pos="79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Vamos a crear un hilo en java Mediante la Clase Thread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884853"/>
            <a:ext cx="3382347" cy="338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7947" y="1295400"/>
            <a:ext cx="2180253" cy="20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0"/>
          <p:cNvGrpSpPr/>
          <p:nvPr/>
        </p:nvGrpSpPr>
        <p:grpSpPr>
          <a:xfrm>
            <a:off x="-381000" y="1882221"/>
            <a:ext cx="5334000" cy="1207384"/>
            <a:chOff x="-381000" y="2568021"/>
            <a:chExt cx="5334000" cy="1207384"/>
          </a:xfrm>
        </p:grpSpPr>
        <p:sp>
          <p:nvSpPr>
            <p:cNvPr id="155" name="Google Shape;155;p10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 lo que vinimos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Al código</a:t>
              </a:r>
              <a:endParaRPr b="0" i="0" sz="3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/>
          <p:nvPr/>
        </p:nvSpPr>
        <p:spPr>
          <a:xfrm>
            <a:off x="-983525" y="838200"/>
            <a:ext cx="8458200" cy="53340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Mediante la Interfaz Runnable 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7575" y="1165375"/>
            <a:ext cx="5944851" cy="34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Mediante la Interfaz Runnable 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1450" y="1875875"/>
            <a:ext cx="6561100" cy="13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82" name="Google Shape;182;p13"/>
          <p:cNvGrpSpPr/>
          <p:nvPr/>
        </p:nvGrpSpPr>
        <p:grpSpPr>
          <a:xfrm>
            <a:off x="-381000" y="2568021"/>
            <a:ext cx="5334000" cy="1207384"/>
            <a:chOff x="-381000" y="2568021"/>
            <a:chExt cx="5334000" cy="1207384"/>
          </a:xfrm>
        </p:grpSpPr>
        <p:sp>
          <p:nvSpPr>
            <p:cNvPr id="183" name="Google Shape;183;p13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Hilos en </a:t>
              </a:r>
              <a:endParaRPr b="0" i="0" sz="35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vida real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4"/>
          <p:cNvSpPr txBox="1"/>
          <p:nvPr/>
        </p:nvSpPr>
        <p:spPr>
          <a:xfrm>
            <a:off x="0" y="152400"/>
            <a:ext cx="531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Hilos en Proyecto Reales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517625" y="1527800"/>
            <a:ext cx="66540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gestiona instagram que muchos usuarios posteen al mismo tiempo?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¿Que pasa si yo quiero ver una película en netflix y un usuario de España quiere ver el mismo archivo?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ayudan los hilos en las aplicaciones de descarga y subida de archivos?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02" name="Google Shape;202;p15"/>
          <p:cNvGrpSpPr/>
          <p:nvPr/>
        </p:nvGrpSpPr>
        <p:grpSpPr>
          <a:xfrm>
            <a:off x="-380988" y="2568068"/>
            <a:ext cx="6335725" cy="1207384"/>
            <a:chOff x="-381000" y="2568021"/>
            <a:chExt cx="5334000" cy="1207384"/>
          </a:xfrm>
        </p:grpSpPr>
        <p:sp>
          <p:nvSpPr>
            <p:cNvPr id="203" name="Google Shape;203;p15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Thread o Runnable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Diferencias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6"/>
          <p:cNvSpPr txBox="1"/>
          <p:nvPr/>
        </p:nvSpPr>
        <p:spPr>
          <a:xfrm>
            <a:off x="0" y="152400"/>
            <a:ext cx="5319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Diferencias</a:t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12" name="Google Shape;2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450" y="895225"/>
            <a:ext cx="6259000" cy="38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7947" y="1295400"/>
            <a:ext cx="2180253" cy="20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17"/>
          <p:cNvGrpSpPr/>
          <p:nvPr/>
        </p:nvGrpSpPr>
        <p:grpSpPr>
          <a:xfrm>
            <a:off x="-381000" y="1882221"/>
            <a:ext cx="5334000" cy="1207384"/>
            <a:chOff x="-381000" y="2568021"/>
            <a:chExt cx="5334000" cy="1207384"/>
          </a:xfrm>
        </p:grpSpPr>
        <p:sp>
          <p:nvSpPr>
            <p:cNvPr id="219" name="Google Shape;219;p17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 lo que vinimos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Al código</a:t>
              </a:r>
              <a:endParaRPr b="0" i="0" sz="35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63" name="Google Shape;63;p2"/>
          <p:cNvGrpSpPr/>
          <p:nvPr/>
        </p:nvGrpSpPr>
        <p:grpSpPr>
          <a:xfrm>
            <a:off x="-381000" y="2568021"/>
            <a:ext cx="5334000" cy="1207384"/>
            <a:chOff x="-381000" y="2568021"/>
            <a:chExt cx="5334000" cy="1207384"/>
          </a:xfrm>
        </p:grpSpPr>
        <p:sp>
          <p:nvSpPr>
            <p:cNvPr id="64" name="Google Shape;64;p2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 txBox="1"/>
            <p:nvPr/>
          </p:nvSpPr>
          <p:spPr>
            <a:xfrm>
              <a:off x="457200" y="2644105"/>
              <a:ext cx="39624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Hilos o Threads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en Java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0" y="6220"/>
            <a:ext cx="3886200" cy="517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4853" y="76200"/>
            <a:ext cx="486747" cy="48674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>
            <a:off x="381000" y="1752600"/>
            <a:ext cx="3185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¿Qué temas trataremos hoy ?</a:t>
            </a:r>
            <a:endParaRPr b="0" i="0" sz="22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73" name="Google Shape;73;p3"/>
          <p:cNvGrpSpPr/>
          <p:nvPr/>
        </p:nvGrpSpPr>
        <p:grpSpPr>
          <a:xfrm>
            <a:off x="4419600" y="762000"/>
            <a:ext cx="560190" cy="509295"/>
            <a:chOff x="1489837" y="4828579"/>
            <a:chExt cx="1120380" cy="1018590"/>
          </a:xfrm>
        </p:grpSpPr>
        <p:sp>
          <p:nvSpPr>
            <p:cNvPr id="74" name="Google Shape;74;p3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"/>
          <p:cNvSpPr txBox="1"/>
          <p:nvPr/>
        </p:nvSpPr>
        <p:spPr>
          <a:xfrm>
            <a:off x="5410200" y="914400"/>
            <a:ext cx="32766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¿Qué son los hilos?.</a:t>
            </a:r>
            <a:br>
              <a:rPr b="0" i="0" lang="es" sz="17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Ciclo de vida de los hilos. </a:t>
            </a: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Formas de crear hilo.     </a:t>
            </a: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clase Thread o Runnable  </a:t>
            </a: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b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b="0" i="0" lang="es" sz="17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Métodos Sincronizados.</a:t>
            </a:r>
            <a:br>
              <a:rPr b="0" i="0" lang="es" sz="900" u="none" cap="none" strike="noStrike">
                <a:solidFill>
                  <a:srgbClr val="171D1E"/>
                </a:solidFill>
                <a:highlight>
                  <a:schemeClr val="lt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b="0" i="0" sz="9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4419600" y="1600200"/>
            <a:ext cx="560190" cy="509295"/>
            <a:chOff x="1489837" y="4828579"/>
            <a:chExt cx="1120380" cy="1018590"/>
          </a:xfrm>
        </p:grpSpPr>
        <p:sp>
          <p:nvSpPr>
            <p:cNvPr id="79" name="Google Shape;79;p3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3"/>
          <p:cNvGrpSpPr/>
          <p:nvPr/>
        </p:nvGrpSpPr>
        <p:grpSpPr>
          <a:xfrm>
            <a:off x="4427799" y="2362200"/>
            <a:ext cx="560190" cy="509295"/>
            <a:chOff x="1489837" y="4828579"/>
            <a:chExt cx="1120380" cy="1018590"/>
          </a:xfrm>
        </p:grpSpPr>
        <p:sp>
          <p:nvSpPr>
            <p:cNvPr id="83" name="Google Shape;83;p3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3"/>
          <p:cNvGrpSpPr/>
          <p:nvPr/>
        </p:nvGrpSpPr>
        <p:grpSpPr>
          <a:xfrm>
            <a:off x="4413768" y="3072105"/>
            <a:ext cx="560190" cy="509295"/>
            <a:chOff x="1489837" y="4828579"/>
            <a:chExt cx="1120380" cy="1018590"/>
          </a:xfrm>
        </p:grpSpPr>
        <p:sp>
          <p:nvSpPr>
            <p:cNvPr id="87" name="Google Shape;87;p3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4413768" y="3910305"/>
            <a:ext cx="560190" cy="509295"/>
            <a:chOff x="1489837" y="4828579"/>
            <a:chExt cx="1120380" cy="1018590"/>
          </a:xfrm>
        </p:grpSpPr>
        <p:sp>
          <p:nvSpPr>
            <p:cNvPr id="91" name="Google Shape;91;p3"/>
            <p:cNvSpPr/>
            <p:nvPr/>
          </p:nvSpPr>
          <p:spPr>
            <a:xfrm>
              <a:off x="1692086" y="4828579"/>
              <a:ext cx="918131" cy="872057"/>
            </a:xfrm>
            <a:custGeom>
              <a:rect b="b" l="l" r="r" t="t"/>
              <a:pathLst>
                <a:path extrusionOk="0" h="21615" w="22757">
                  <a:moveTo>
                    <a:pt x="8873" y="1"/>
                  </a:moveTo>
                  <a:cubicBezTo>
                    <a:pt x="5668" y="1"/>
                    <a:pt x="2461" y="1213"/>
                    <a:pt x="0" y="3641"/>
                  </a:cubicBezTo>
                  <a:lnTo>
                    <a:pt x="17743" y="21615"/>
                  </a:lnTo>
                  <a:cubicBezTo>
                    <a:pt x="22707" y="16717"/>
                    <a:pt x="22756" y="8720"/>
                    <a:pt x="17859" y="3756"/>
                  </a:cubicBezTo>
                  <a:cubicBezTo>
                    <a:pt x="15389" y="1254"/>
                    <a:pt x="12132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489837" y="4975475"/>
              <a:ext cx="918131" cy="871694"/>
            </a:xfrm>
            <a:custGeom>
              <a:rect b="b" l="l" r="r" t="t"/>
              <a:pathLst>
                <a:path extrusionOk="0" h="21606" w="22757">
                  <a:moveTo>
                    <a:pt x="5013" y="0"/>
                  </a:moveTo>
                  <a:cubicBezTo>
                    <a:pt x="50" y="4897"/>
                    <a:pt x="1" y="12878"/>
                    <a:pt x="4898" y="17842"/>
                  </a:cubicBezTo>
                  <a:cubicBezTo>
                    <a:pt x="7371" y="20348"/>
                    <a:pt x="10635" y="21606"/>
                    <a:pt x="13900" y="21606"/>
                  </a:cubicBezTo>
                  <a:cubicBezTo>
                    <a:pt x="17099" y="21606"/>
                    <a:pt x="20299" y="20398"/>
                    <a:pt x="22756" y="17974"/>
                  </a:cubicBezTo>
                  <a:lnTo>
                    <a:pt x="5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796540" y="5143754"/>
              <a:ext cx="506975" cy="390580"/>
            </a:xfrm>
            <a:custGeom>
              <a:rect b="b" l="l" r="r" t="t"/>
              <a:pathLst>
                <a:path extrusionOk="0" fill="none" h="9681" w="12566">
                  <a:moveTo>
                    <a:pt x="0" y="6119"/>
                  </a:moveTo>
                  <a:lnTo>
                    <a:pt x="3908" y="9680"/>
                  </a:lnTo>
                  <a:lnTo>
                    <a:pt x="12565" y="1"/>
                  </a:lnTo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lt1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¿Qué es la concurrencia?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700" y="1863875"/>
            <a:ext cx="8020600" cy="24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547000" y="916200"/>
            <a:ext cx="76974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la capacidad de un programa para realizar múltiples tareas al mismo tiempo, de manera aparentemente simultánea.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¿Qué son los hilos (o Threads)?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750" y="1113650"/>
            <a:ext cx="6677051" cy="35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Ciclo de vida de un hilo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285750" y="1001450"/>
            <a:ext cx="68007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" y="1141475"/>
            <a:ext cx="8311799" cy="33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>
            <a:off x="-983525" y="838200"/>
            <a:ext cx="8458200" cy="53340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¿Cuales es la secuencia?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8650" y="932350"/>
            <a:ext cx="6217000" cy="30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-990600" y="838200"/>
            <a:ext cx="8458200" cy="5334000"/>
          </a:xfrm>
          <a:prstGeom prst="flowChartAlternateProcess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/>
        </p:nvSpPr>
        <p:spPr>
          <a:xfrm>
            <a:off x="0" y="152400"/>
            <a:ext cx="2667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HACK A BOSS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37" name="Google Shape;137;p8"/>
          <p:cNvGrpSpPr/>
          <p:nvPr/>
        </p:nvGrpSpPr>
        <p:grpSpPr>
          <a:xfrm>
            <a:off x="-380983" y="2568037"/>
            <a:ext cx="5612435" cy="1207388"/>
            <a:chOff x="-381000" y="2568021"/>
            <a:chExt cx="5334000" cy="1207388"/>
          </a:xfrm>
        </p:grpSpPr>
        <p:sp>
          <p:nvSpPr>
            <p:cNvPr id="138" name="Google Shape;138;p8"/>
            <p:cNvSpPr/>
            <p:nvPr/>
          </p:nvSpPr>
          <p:spPr>
            <a:xfrm>
              <a:off x="-381000" y="2568021"/>
              <a:ext cx="5334000" cy="673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 txBox="1"/>
            <p:nvPr/>
          </p:nvSpPr>
          <p:spPr>
            <a:xfrm>
              <a:off x="457204" y="2644109"/>
              <a:ext cx="4244700" cy="11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Hilos</a:t>
              </a:r>
              <a:br>
                <a:rPr b="0" i="0" lang="es" sz="3500" u="none" cap="none" strike="noStrike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</a:br>
              <a:r>
                <a:rPr b="0" i="0" lang="es" sz="3500" u="none" cap="none" strike="noStrike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Formas de crearlos</a:t>
              </a:r>
              <a:endParaRPr b="0" i="0" sz="35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-983525" y="838200"/>
            <a:ext cx="8458200" cy="5334000"/>
          </a:xfrm>
          <a:prstGeom prst="flowChartAlternateProcess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8686800" y="838200"/>
            <a:ext cx="457200" cy="4314242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99527"/>
            <a:ext cx="1600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0" y="152400"/>
            <a:ext cx="818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Mediante la Clase Thread </a:t>
            </a:r>
            <a:endParaRPr b="0" i="0" sz="2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highlight>
                <a:schemeClr val="accent5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400" y="839186"/>
            <a:ext cx="6250601" cy="4054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